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03" r:id="rId3"/>
    <p:sldId id="398" r:id="rId4"/>
    <p:sldId id="508" r:id="rId5"/>
    <p:sldId id="510" r:id="rId6"/>
    <p:sldId id="511" r:id="rId7"/>
    <p:sldId id="480" r:id="rId8"/>
    <p:sldId id="484" r:id="rId9"/>
    <p:sldId id="515" r:id="rId10"/>
    <p:sldId id="472" r:id="rId11"/>
    <p:sldId id="428" r:id="rId12"/>
    <p:sldId id="429" r:id="rId13"/>
    <p:sldId id="448" r:id="rId14"/>
    <p:sldId id="415" r:id="rId15"/>
    <p:sldId id="512" r:id="rId16"/>
    <p:sldId id="513" r:id="rId17"/>
    <p:sldId id="287" r:id="rId18"/>
    <p:sldId id="432" r:id="rId19"/>
    <p:sldId id="266" r:id="rId20"/>
    <p:sldId id="517" r:id="rId21"/>
    <p:sldId id="376" r:id="rId22"/>
    <p:sldId id="483" r:id="rId23"/>
    <p:sldId id="269" r:id="rId24"/>
    <p:sldId id="516" r:id="rId25"/>
    <p:sldId id="395" r:id="rId26"/>
    <p:sldId id="514" r:id="rId27"/>
    <p:sldId id="378" r:id="rId2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FF"/>
    <a:srgbClr val="E5F5FF"/>
    <a:srgbClr val="0000FF"/>
    <a:srgbClr val="FFD5FF"/>
    <a:srgbClr val="FF6600"/>
    <a:srgbClr val="FFFFCC"/>
    <a:srgbClr val="F1F8EC"/>
    <a:srgbClr val="C1E7FF"/>
    <a:srgbClr val="D5E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1786" autoAdjust="0"/>
  </p:normalViewPr>
  <p:slideViewPr>
    <p:cSldViewPr>
      <p:cViewPr varScale="1">
        <p:scale>
          <a:sx n="60" d="100"/>
          <a:sy n="60" d="100"/>
        </p:scale>
        <p:origin x="21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idstore.sosnt.int\STArchive\Newsletter\SoslandSweetenerReport\Working%20Files\Stocks-to-use%20ratios%20and%20prices%20updated%20March%202021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dstore.sosnt.int\STArchive\Newsletter\SoslandSweetenerReport\Working%20Files\U.S.%20sugar%20beet%20crop%20rating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dstore.sosnt.int\STArchive\Newsletter\SoslandSweetenerReport\Working%20Files\Mexico-US%20Sugar%20monthly%20prices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dstore.sosnt.int\STArchive\Newsletter\SoslandSweetenerReport\Working%20Files\SugarFutures%20and%20chart%20Oct%202017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dstore.sosnt.int\STArchive\Newsletter\SoslandSweetenerReport\Working%20Files\USDA%20World%20Sugar%20and%20Trade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dstore.sosnt.int\STArchive\Newsletter\SoslandSweetenerReport\Working%20Files\USDA%20World%20Sugar%20and%20Trad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dstore.sosnt.int\STArchive\Newsletter\SoslandSweetenerReport\Working%20Files\Stocks-to-use%20ratios%20and%20prices%20updated%20March%20202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dstore.sosnt.int\STArchive\Newsletter\SoslandSweetenerReport\Working%20Files\Mexico%20sugar%20shipments%20to%20U.S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dstore.sosnt.int\STArchive\Newsletter\SoslandSweetenerReport\Working%20Files\Beet%20and%20Cane%20deliveries%20Oct%2018,%202018%20table19%20Marketing%20Year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dstore.sosnt.int\STArchive\Newsletter\SoslandSweetenerReport\Working%20Files\Beet%20and%20Cane%20deliveries%20Oct%2018,%202018%20table19%20Marketing%20Year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dstore.sosnt.int\STArchive\Newsletter\SoslandSweetenerReport\Working%20Files\Beet%20and%20Cane%20deliveries%20Oct%2018,%202018%20table19%20Marketing%20Year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dstore.sosnt.int\STArchive\Newsletter\SoslandSweetenerReport\Working%20Files\U.S.%20sugar%20beet%20crop%20progres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dstore.sosnt.int\STArchive\Newsletter\SoslandSweetenerReport\Working%20Files\U.S.%20sugar%20beet%20crop%20progres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dstore.sosnt.int\STArchive\Newsletter\SoslandSweetenerReport\Working%20Files\U.S.%20sugar%20beet%20crop%20rating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Monthly!$B$3</c:f>
              <c:strCache>
                <c:ptCount val="1"/>
                <c:pt idx="0">
                  <c:v>2019-20</c:v>
                </c:pt>
              </c:strCache>
            </c:strRef>
          </c:tx>
          <c:spPr>
            <a:ln w="25400">
              <a:solidFill>
                <a:srgbClr val="00CC00"/>
              </a:solidFill>
            </a:ln>
          </c:spPr>
          <c:marker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Monthly!$A$4:$A$31</c:f>
              <c:strCache>
                <c:ptCount val="28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Aug.</c:v>
                </c:pt>
                <c:pt idx="4">
                  <c:v>Sep.</c:v>
                </c:pt>
                <c:pt idx="5">
                  <c:v>Oct.</c:v>
                </c:pt>
                <c:pt idx="6">
                  <c:v>Nov.</c:v>
                </c:pt>
                <c:pt idx="7">
                  <c:v>Dec.</c:v>
                </c:pt>
                <c:pt idx="8">
                  <c:v>Jan.</c:v>
                </c:pt>
                <c:pt idx="9">
                  <c:v>Feb.</c:v>
                </c:pt>
                <c:pt idx="10">
                  <c:v>Mar.</c:v>
                </c:pt>
                <c:pt idx="11">
                  <c:v>April</c:v>
                </c:pt>
                <c:pt idx="12">
                  <c:v>May</c:v>
                </c:pt>
                <c:pt idx="13">
                  <c:v>June</c:v>
                </c:pt>
                <c:pt idx="14">
                  <c:v>July</c:v>
                </c:pt>
                <c:pt idx="15">
                  <c:v>Aug.</c:v>
                </c:pt>
                <c:pt idx="16">
                  <c:v>Sep.</c:v>
                </c:pt>
                <c:pt idx="17">
                  <c:v>Oct.</c:v>
                </c:pt>
                <c:pt idx="18">
                  <c:v>Nov.</c:v>
                </c:pt>
                <c:pt idx="19">
                  <c:v>Dec.</c:v>
                </c:pt>
                <c:pt idx="20">
                  <c:v>Jan.</c:v>
                </c:pt>
                <c:pt idx="21">
                  <c:v>Feb.</c:v>
                </c:pt>
                <c:pt idx="22">
                  <c:v>Mar.</c:v>
                </c:pt>
                <c:pt idx="23">
                  <c:v>April</c:v>
                </c:pt>
                <c:pt idx="24">
                  <c:v>May</c:v>
                </c:pt>
                <c:pt idx="25">
                  <c:v>June</c:v>
                </c:pt>
                <c:pt idx="26">
                  <c:v>July</c:v>
                </c:pt>
                <c:pt idx="27">
                  <c:v>Aug.</c:v>
                </c:pt>
              </c:strCache>
            </c:strRef>
          </c:cat>
          <c:val>
            <c:numRef>
              <c:f>Monthly!$B$4:$B$31</c:f>
              <c:numCache>
                <c:formatCode>General</c:formatCode>
                <c:ptCount val="28"/>
                <c:pt idx="0">
                  <c:v>12</c:v>
                </c:pt>
                <c:pt idx="1">
                  <c:v>12.4</c:v>
                </c:pt>
                <c:pt idx="2">
                  <c:v>13.5</c:v>
                </c:pt>
                <c:pt idx="3">
                  <c:v>13.7</c:v>
                </c:pt>
                <c:pt idx="4">
                  <c:v>13.5</c:v>
                </c:pt>
                <c:pt idx="5">
                  <c:v>14.5</c:v>
                </c:pt>
                <c:pt idx="6">
                  <c:v>10.5</c:v>
                </c:pt>
                <c:pt idx="7">
                  <c:v>13.5</c:v>
                </c:pt>
                <c:pt idx="8">
                  <c:v>12.7</c:v>
                </c:pt>
                <c:pt idx="9">
                  <c:v>12.4</c:v>
                </c:pt>
                <c:pt idx="10">
                  <c:v>7.2</c:v>
                </c:pt>
                <c:pt idx="11">
                  <c:v>11.7</c:v>
                </c:pt>
                <c:pt idx="12">
                  <c:v>10.4</c:v>
                </c:pt>
                <c:pt idx="13">
                  <c:v>13.4</c:v>
                </c:pt>
                <c:pt idx="14">
                  <c:v>14.5</c:v>
                </c:pt>
                <c:pt idx="15">
                  <c:v>14.3</c:v>
                </c:pt>
                <c:pt idx="16">
                  <c:v>14.2</c:v>
                </c:pt>
                <c:pt idx="17">
                  <c:v>13.8</c:v>
                </c:pt>
                <c:pt idx="18">
                  <c:v>13</c:v>
                </c:pt>
                <c:pt idx="19">
                  <c:v>13</c:v>
                </c:pt>
                <c:pt idx="20">
                  <c:v>12.9</c:v>
                </c:pt>
                <c:pt idx="21">
                  <c:v>12.9</c:v>
                </c:pt>
                <c:pt idx="22">
                  <c:v>12.9</c:v>
                </c:pt>
                <c:pt idx="23">
                  <c:v>12.9</c:v>
                </c:pt>
                <c:pt idx="24">
                  <c:v>12.9</c:v>
                </c:pt>
                <c:pt idx="25">
                  <c:v>12.9</c:v>
                </c:pt>
                <c:pt idx="26">
                  <c:v>13</c:v>
                </c:pt>
                <c:pt idx="27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49-46F4-84A9-6EFBD8890E18}"/>
            </c:ext>
          </c:extLst>
        </c:ser>
        <c:ser>
          <c:idx val="3"/>
          <c:order val="1"/>
          <c:tx>
            <c:strRef>
              <c:f>Monthly!$C$3</c:f>
              <c:strCache>
                <c:ptCount val="1"/>
                <c:pt idx="0">
                  <c:v>2020-21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cat>
            <c:strRef>
              <c:f>Monthly!$A$4:$A$31</c:f>
              <c:strCache>
                <c:ptCount val="28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Aug.</c:v>
                </c:pt>
                <c:pt idx="4">
                  <c:v>Sep.</c:v>
                </c:pt>
                <c:pt idx="5">
                  <c:v>Oct.</c:v>
                </c:pt>
                <c:pt idx="6">
                  <c:v>Nov.</c:v>
                </c:pt>
                <c:pt idx="7">
                  <c:v>Dec.</c:v>
                </c:pt>
                <c:pt idx="8">
                  <c:v>Jan.</c:v>
                </c:pt>
                <c:pt idx="9">
                  <c:v>Feb.</c:v>
                </c:pt>
                <c:pt idx="10">
                  <c:v>Mar.</c:v>
                </c:pt>
                <c:pt idx="11">
                  <c:v>April</c:v>
                </c:pt>
                <c:pt idx="12">
                  <c:v>May</c:v>
                </c:pt>
                <c:pt idx="13">
                  <c:v>June</c:v>
                </c:pt>
                <c:pt idx="14">
                  <c:v>July</c:v>
                </c:pt>
                <c:pt idx="15">
                  <c:v>Aug.</c:v>
                </c:pt>
                <c:pt idx="16">
                  <c:v>Sep.</c:v>
                </c:pt>
                <c:pt idx="17">
                  <c:v>Oct.</c:v>
                </c:pt>
                <c:pt idx="18">
                  <c:v>Nov.</c:v>
                </c:pt>
                <c:pt idx="19">
                  <c:v>Dec.</c:v>
                </c:pt>
                <c:pt idx="20">
                  <c:v>Jan.</c:v>
                </c:pt>
                <c:pt idx="21">
                  <c:v>Feb.</c:v>
                </c:pt>
                <c:pt idx="22">
                  <c:v>Mar.</c:v>
                </c:pt>
                <c:pt idx="23">
                  <c:v>April</c:v>
                </c:pt>
                <c:pt idx="24">
                  <c:v>May</c:v>
                </c:pt>
                <c:pt idx="25">
                  <c:v>June</c:v>
                </c:pt>
                <c:pt idx="26">
                  <c:v>July</c:v>
                </c:pt>
                <c:pt idx="27">
                  <c:v>Aug.</c:v>
                </c:pt>
              </c:strCache>
            </c:strRef>
          </c:cat>
          <c:val>
            <c:numRef>
              <c:f>Monthly!$C$4:$C$31</c:f>
              <c:numCache>
                <c:formatCode>General</c:formatCode>
                <c:ptCount val="28"/>
                <c:pt idx="0">
                  <c:v>12</c:v>
                </c:pt>
                <c:pt idx="1">
                  <c:v>12</c:v>
                </c:pt>
                <c:pt idx="2">
                  <c:v>13.5</c:v>
                </c:pt>
                <c:pt idx="3">
                  <c:v>14.6</c:v>
                </c:pt>
                <c:pt idx="4">
                  <c:v>13.5</c:v>
                </c:pt>
                <c:pt idx="5">
                  <c:v>14.2</c:v>
                </c:pt>
                <c:pt idx="6">
                  <c:v>10.6</c:v>
                </c:pt>
                <c:pt idx="7">
                  <c:v>13.5</c:v>
                </c:pt>
                <c:pt idx="8">
                  <c:v>14.4</c:v>
                </c:pt>
                <c:pt idx="9">
                  <c:v>16.100000000000001</c:v>
                </c:pt>
                <c:pt idx="10">
                  <c:v>15.1</c:v>
                </c:pt>
                <c:pt idx="11">
                  <c:v>15.1</c:v>
                </c:pt>
                <c:pt idx="12">
                  <c:v>14.7</c:v>
                </c:pt>
                <c:pt idx="13">
                  <c:v>14.3</c:v>
                </c:pt>
                <c:pt idx="14">
                  <c:v>14.5</c:v>
                </c:pt>
                <c:pt idx="15">
                  <c:v>14.3</c:v>
                </c:pt>
                <c:pt idx="16">
                  <c:v>13.2</c:v>
                </c:pt>
                <c:pt idx="17">
                  <c:v>13.6</c:v>
                </c:pt>
                <c:pt idx="18">
                  <c:v>14</c:v>
                </c:pt>
                <c:pt idx="19">
                  <c:v>13.8</c:v>
                </c:pt>
                <c:pt idx="20">
                  <c:v>13.8</c:v>
                </c:pt>
                <c:pt idx="21">
                  <c:v>13.8</c:v>
                </c:pt>
                <c:pt idx="22">
                  <c:v>13.8</c:v>
                </c:pt>
                <c:pt idx="23">
                  <c:v>13.8</c:v>
                </c:pt>
                <c:pt idx="24">
                  <c:v>13.8</c:v>
                </c:pt>
                <c:pt idx="25">
                  <c:v>13.8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49-46F4-84A9-6EFBD8890E18}"/>
            </c:ext>
          </c:extLst>
        </c:ser>
        <c:ser>
          <c:idx val="4"/>
          <c:order val="2"/>
          <c:tx>
            <c:strRef>
              <c:f>Monthly!$D$3</c:f>
              <c:strCache>
                <c:ptCount val="1"/>
                <c:pt idx="0">
                  <c:v>2021-22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cat>
            <c:strRef>
              <c:f>Monthly!$A$4:$A$31</c:f>
              <c:strCache>
                <c:ptCount val="28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Aug.</c:v>
                </c:pt>
                <c:pt idx="4">
                  <c:v>Sep.</c:v>
                </c:pt>
                <c:pt idx="5">
                  <c:v>Oct.</c:v>
                </c:pt>
                <c:pt idx="6">
                  <c:v>Nov.</c:v>
                </c:pt>
                <c:pt idx="7">
                  <c:v>Dec.</c:v>
                </c:pt>
                <c:pt idx="8">
                  <c:v>Jan.</c:v>
                </c:pt>
                <c:pt idx="9">
                  <c:v>Feb.</c:v>
                </c:pt>
                <c:pt idx="10">
                  <c:v>Mar.</c:v>
                </c:pt>
                <c:pt idx="11">
                  <c:v>April</c:v>
                </c:pt>
                <c:pt idx="12">
                  <c:v>May</c:v>
                </c:pt>
                <c:pt idx="13">
                  <c:v>June</c:v>
                </c:pt>
                <c:pt idx="14">
                  <c:v>July</c:v>
                </c:pt>
                <c:pt idx="15">
                  <c:v>Aug.</c:v>
                </c:pt>
                <c:pt idx="16">
                  <c:v>Sep.</c:v>
                </c:pt>
                <c:pt idx="17">
                  <c:v>Oct.</c:v>
                </c:pt>
                <c:pt idx="18">
                  <c:v>Nov.</c:v>
                </c:pt>
                <c:pt idx="19">
                  <c:v>Dec.</c:v>
                </c:pt>
                <c:pt idx="20">
                  <c:v>Jan.</c:v>
                </c:pt>
                <c:pt idx="21">
                  <c:v>Feb.</c:v>
                </c:pt>
                <c:pt idx="22">
                  <c:v>Mar.</c:v>
                </c:pt>
                <c:pt idx="23">
                  <c:v>April</c:v>
                </c:pt>
                <c:pt idx="24">
                  <c:v>May</c:v>
                </c:pt>
                <c:pt idx="25">
                  <c:v>June</c:v>
                </c:pt>
                <c:pt idx="26">
                  <c:v>July</c:v>
                </c:pt>
                <c:pt idx="27">
                  <c:v>Aug.</c:v>
                </c:pt>
              </c:strCache>
            </c:strRef>
          </c:cat>
          <c:val>
            <c:numRef>
              <c:f>Monthly!$D$4:$D$31</c:f>
              <c:numCache>
                <c:formatCode>General</c:formatCode>
                <c:ptCount val="28"/>
                <c:pt idx="0">
                  <c:v>12.2</c:v>
                </c:pt>
                <c:pt idx="1">
                  <c:v>11.8</c:v>
                </c:pt>
                <c:pt idx="2">
                  <c:v>13.5</c:v>
                </c:pt>
                <c:pt idx="3">
                  <c:v>13.6</c:v>
                </c:pt>
                <c:pt idx="4">
                  <c:v>13.5</c:v>
                </c:pt>
                <c:pt idx="5">
                  <c:v>13.2</c:v>
                </c:pt>
                <c:pt idx="6">
                  <c:v>14.3</c:v>
                </c:pt>
                <c:pt idx="7">
                  <c:v>13.6</c:v>
                </c:pt>
                <c:pt idx="8">
                  <c:v>14.4</c:v>
                </c:pt>
                <c:pt idx="9">
                  <c:v>14.7</c:v>
                </c:pt>
                <c:pt idx="10">
                  <c:v>13.6</c:v>
                </c:pt>
                <c:pt idx="11">
                  <c:v>12.5</c:v>
                </c:pt>
                <c:pt idx="12">
                  <c:v>14.4</c:v>
                </c:pt>
                <c:pt idx="13">
                  <c:v>13.6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49-46F4-84A9-6EFBD8890E18}"/>
            </c:ext>
          </c:extLst>
        </c:ser>
        <c:ser>
          <c:idx val="0"/>
          <c:order val="3"/>
          <c:tx>
            <c:strRef>
              <c:f>Monthly!$E$3</c:f>
              <c:strCache>
                <c:ptCount val="1"/>
                <c:pt idx="0">
                  <c:v>2022-23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Monthly!$A$4:$A$31</c:f>
              <c:strCache>
                <c:ptCount val="28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Aug.</c:v>
                </c:pt>
                <c:pt idx="4">
                  <c:v>Sep.</c:v>
                </c:pt>
                <c:pt idx="5">
                  <c:v>Oct.</c:v>
                </c:pt>
                <c:pt idx="6">
                  <c:v>Nov.</c:v>
                </c:pt>
                <c:pt idx="7">
                  <c:v>Dec.</c:v>
                </c:pt>
                <c:pt idx="8">
                  <c:v>Jan.</c:v>
                </c:pt>
                <c:pt idx="9">
                  <c:v>Feb.</c:v>
                </c:pt>
                <c:pt idx="10">
                  <c:v>Mar.</c:v>
                </c:pt>
                <c:pt idx="11">
                  <c:v>April</c:v>
                </c:pt>
                <c:pt idx="12">
                  <c:v>May</c:v>
                </c:pt>
                <c:pt idx="13">
                  <c:v>June</c:v>
                </c:pt>
                <c:pt idx="14">
                  <c:v>July</c:v>
                </c:pt>
                <c:pt idx="15">
                  <c:v>Aug.</c:v>
                </c:pt>
                <c:pt idx="16">
                  <c:v>Sep.</c:v>
                </c:pt>
                <c:pt idx="17">
                  <c:v>Oct.</c:v>
                </c:pt>
                <c:pt idx="18">
                  <c:v>Nov.</c:v>
                </c:pt>
                <c:pt idx="19">
                  <c:v>Dec.</c:v>
                </c:pt>
                <c:pt idx="20">
                  <c:v>Jan.</c:v>
                </c:pt>
                <c:pt idx="21">
                  <c:v>Feb.</c:v>
                </c:pt>
                <c:pt idx="22">
                  <c:v>Mar.</c:v>
                </c:pt>
                <c:pt idx="23">
                  <c:v>April</c:v>
                </c:pt>
                <c:pt idx="24">
                  <c:v>May</c:v>
                </c:pt>
                <c:pt idx="25">
                  <c:v>June</c:v>
                </c:pt>
                <c:pt idx="26">
                  <c:v>July</c:v>
                </c:pt>
                <c:pt idx="27">
                  <c:v>Aug.</c:v>
                </c:pt>
              </c:strCache>
            </c:strRef>
          </c:cat>
          <c:val>
            <c:numRef>
              <c:f>Monthly!$E$4:$E$31</c:f>
              <c:numCache>
                <c:formatCode>General</c:formatCode>
                <c:ptCount val="28"/>
                <c:pt idx="0">
                  <c:v>10.1</c:v>
                </c:pt>
                <c:pt idx="1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49-46F4-84A9-6EFBD8890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455488"/>
        <c:axId val="157457024"/>
      </c:lineChart>
      <c:catAx>
        <c:axId val="157455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57457024"/>
        <c:crossesAt val="7"/>
        <c:auto val="1"/>
        <c:lblAlgn val="ctr"/>
        <c:lblOffset val="100"/>
        <c:noMultiLvlLbl val="0"/>
      </c:catAx>
      <c:valAx>
        <c:axId val="157457024"/>
        <c:scaling>
          <c:orientation val="minMax"/>
          <c:max val="17"/>
          <c:min val="7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en-US"/>
          </a:p>
        </c:txPr>
        <c:crossAx val="157455488"/>
        <c:crosses val="autoZero"/>
        <c:crossBetween val="between"/>
        <c:majorUnit val="1"/>
        <c:minorUnit val="0.5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56533333333333335"/>
          <c:y val="0.74078461917019278"/>
          <c:w val="0.40587510936132981"/>
          <c:h val="0.13543518965467216"/>
        </c:manualLayout>
      </c:layout>
      <c:overlay val="1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'Crop ratings'!$B$4</c:f>
              <c:strCache>
                <c:ptCount val="1"/>
                <c:pt idx="0">
                  <c:v>Year ago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/>
          </c:spPr>
          <c:invertIfNegative val="0"/>
          <c:cat>
            <c:strRef>
              <c:f>'Crop ratings'!$A$5:$A$12</c:f>
              <c:strCache>
                <c:ptCount val="8"/>
                <c:pt idx="0">
                  <c:v>Minn.*</c:v>
                </c:pt>
                <c:pt idx="1">
                  <c:v>N.D.*</c:v>
                </c:pt>
                <c:pt idx="2">
                  <c:v>Idaho</c:v>
                </c:pt>
                <c:pt idx="3">
                  <c:v>Mich.</c:v>
                </c:pt>
                <c:pt idx="4">
                  <c:v>Colo.</c:v>
                </c:pt>
                <c:pt idx="5">
                  <c:v>Wyo.</c:v>
                </c:pt>
                <c:pt idx="6">
                  <c:v>Mont.*</c:v>
                </c:pt>
                <c:pt idx="7">
                  <c:v>Ore.</c:v>
                </c:pt>
              </c:strCache>
            </c:strRef>
          </c:cat>
          <c:val>
            <c:numRef>
              <c:f>'Crop ratings'!$B$5:$B$12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77</c:v>
                </c:pt>
                <c:pt idx="3">
                  <c:v>60</c:v>
                </c:pt>
                <c:pt idx="4">
                  <c:v>67</c:v>
                </c:pt>
                <c:pt idx="5">
                  <c:v>59</c:v>
                </c:pt>
                <c:pt idx="6">
                  <c:v>0</c:v>
                </c:pt>
                <c:pt idx="7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7-4453-B552-99B840D3CCD7}"/>
            </c:ext>
          </c:extLst>
        </c:ser>
        <c:ser>
          <c:idx val="1"/>
          <c:order val="1"/>
          <c:tx>
            <c:strRef>
              <c:f>'Crop ratings'!$C$4</c:f>
              <c:strCache>
                <c:ptCount val="1"/>
                <c:pt idx="0">
                  <c:v>Week ago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'Crop ratings'!$A$5:$A$12</c:f>
              <c:strCache>
                <c:ptCount val="8"/>
                <c:pt idx="0">
                  <c:v>Minn.*</c:v>
                </c:pt>
                <c:pt idx="1">
                  <c:v>N.D.*</c:v>
                </c:pt>
                <c:pt idx="2">
                  <c:v>Idaho</c:v>
                </c:pt>
                <c:pt idx="3">
                  <c:v>Mich.</c:v>
                </c:pt>
                <c:pt idx="4">
                  <c:v>Colo.</c:v>
                </c:pt>
                <c:pt idx="5">
                  <c:v>Wyo.</c:v>
                </c:pt>
                <c:pt idx="6">
                  <c:v>Mont.*</c:v>
                </c:pt>
                <c:pt idx="7">
                  <c:v>Ore.</c:v>
                </c:pt>
              </c:strCache>
            </c:strRef>
          </c:cat>
          <c:val>
            <c:numRef>
              <c:f>'Crop ratings'!$C$5:$C$12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72</c:v>
                </c:pt>
                <c:pt idx="3">
                  <c:v>78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A7-4453-B552-99B840D3CCD7}"/>
            </c:ext>
          </c:extLst>
        </c:ser>
        <c:ser>
          <c:idx val="2"/>
          <c:order val="2"/>
          <c:tx>
            <c:strRef>
              <c:f>'Crop ratings'!$D$4</c:f>
              <c:strCache>
                <c:ptCount val="1"/>
                <c:pt idx="0">
                  <c:v>6-5-2022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cat>
            <c:strRef>
              <c:f>'Crop ratings'!$A$5:$A$12</c:f>
              <c:strCache>
                <c:ptCount val="8"/>
                <c:pt idx="0">
                  <c:v>Minn.*</c:v>
                </c:pt>
                <c:pt idx="1">
                  <c:v>N.D.*</c:v>
                </c:pt>
                <c:pt idx="2">
                  <c:v>Idaho</c:v>
                </c:pt>
                <c:pt idx="3">
                  <c:v>Mich.</c:v>
                </c:pt>
                <c:pt idx="4">
                  <c:v>Colo.</c:v>
                </c:pt>
                <c:pt idx="5">
                  <c:v>Wyo.</c:v>
                </c:pt>
                <c:pt idx="6">
                  <c:v>Mont.*</c:v>
                </c:pt>
                <c:pt idx="7">
                  <c:v>Ore.</c:v>
                </c:pt>
              </c:strCache>
            </c:strRef>
          </c:cat>
          <c:val>
            <c:numRef>
              <c:f>'Crop ratings'!$D$5:$D$12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84</c:v>
                </c:pt>
                <c:pt idx="3">
                  <c:v>84</c:v>
                </c:pt>
                <c:pt idx="4">
                  <c:v>64</c:v>
                </c:pt>
                <c:pt idx="5">
                  <c:v>87</c:v>
                </c:pt>
                <c:pt idx="6">
                  <c:v>0</c:v>
                </c:pt>
                <c:pt idx="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A7-4453-B552-99B840D3C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370147328"/>
        <c:axId val="370148864"/>
      </c:barChart>
      <c:catAx>
        <c:axId val="370147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148864"/>
        <c:crosses val="autoZero"/>
        <c:auto val="1"/>
        <c:lblAlgn val="ctr"/>
        <c:lblOffset val="100"/>
        <c:noMultiLvlLbl val="0"/>
      </c:catAx>
      <c:valAx>
        <c:axId val="3701488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147328"/>
        <c:crosses val="autoZero"/>
        <c:crossBetween val="between"/>
        <c:minorUnit val="5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86079408613251"/>
          <c:y val="0.42659618077775613"/>
          <c:w val="0.19611646858749399"/>
          <c:h val="0.25301243704960907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'Mex with US beet &amp; cane'!$B$1</c:f>
              <c:strCache>
                <c:ptCount val="1"/>
                <c:pt idx="0">
                  <c:v>Refinado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diamond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'Mex with US beet &amp; cane'!$A$127:$A$139</c:f>
              <c:strCache>
                <c:ptCount val="13"/>
                <c:pt idx="0">
                  <c:v>May 21</c:v>
                </c:pt>
                <c:pt idx="1">
                  <c:v>June</c:v>
                </c:pt>
                <c:pt idx="2">
                  <c:v>July</c:v>
                </c:pt>
                <c:pt idx="3">
                  <c:v>Aug.</c:v>
                </c:pt>
                <c:pt idx="4">
                  <c:v>Sept.</c:v>
                </c:pt>
                <c:pt idx="5">
                  <c:v>Oct.</c:v>
                </c:pt>
                <c:pt idx="6">
                  <c:v>Nov.</c:v>
                </c:pt>
                <c:pt idx="7">
                  <c:v>Dec.</c:v>
                </c:pt>
                <c:pt idx="8">
                  <c:v>Jan.</c:v>
                </c:pt>
                <c:pt idx="9">
                  <c:v>Feb.</c:v>
                </c:pt>
                <c:pt idx="10">
                  <c:v>Mar.</c:v>
                </c:pt>
                <c:pt idx="11">
                  <c:v>April</c:v>
                </c:pt>
                <c:pt idx="12">
                  <c:v>May 22</c:v>
                </c:pt>
              </c:strCache>
            </c:strRef>
          </c:cat>
          <c:val>
            <c:numRef>
              <c:f>'Mex with US beet &amp; cane'!$B$127:$B$139</c:f>
              <c:numCache>
                <c:formatCode>General</c:formatCode>
                <c:ptCount val="13"/>
                <c:pt idx="0">
                  <c:v>43.23</c:v>
                </c:pt>
                <c:pt idx="1">
                  <c:v>44.26</c:v>
                </c:pt>
                <c:pt idx="2">
                  <c:v>44.29</c:v>
                </c:pt>
                <c:pt idx="3">
                  <c:v>43.77</c:v>
                </c:pt>
                <c:pt idx="4">
                  <c:v>43.84</c:v>
                </c:pt>
                <c:pt idx="5">
                  <c:v>41.89</c:v>
                </c:pt>
                <c:pt idx="6">
                  <c:v>40.92</c:v>
                </c:pt>
                <c:pt idx="7">
                  <c:v>40.86</c:v>
                </c:pt>
                <c:pt idx="8">
                  <c:v>41.8</c:v>
                </c:pt>
                <c:pt idx="9">
                  <c:v>42.03</c:v>
                </c:pt>
                <c:pt idx="10">
                  <c:v>41.71</c:v>
                </c:pt>
                <c:pt idx="11">
                  <c:v>42.36</c:v>
                </c:pt>
                <c:pt idx="12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5C-4C88-9F78-27CEB659B2BB}"/>
            </c:ext>
          </c:extLst>
        </c:ser>
        <c:ser>
          <c:idx val="1"/>
          <c:order val="1"/>
          <c:tx>
            <c:strRef>
              <c:f>'Mex with US beet &amp; cane'!$C$1</c:f>
              <c:strCache>
                <c:ptCount val="1"/>
                <c:pt idx="0">
                  <c:v>Estandar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'Mex with US beet &amp; cane'!$A$127:$A$139</c:f>
              <c:strCache>
                <c:ptCount val="13"/>
                <c:pt idx="0">
                  <c:v>May 21</c:v>
                </c:pt>
                <c:pt idx="1">
                  <c:v>June</c:v>
                </c:pt>
                <c:pt idx="2">
                  <c:v>July</c:v>
                </c:pt>
                <c:pt idx="3">
                  <c:v>Aug.</c:v>
                </c:pt>
                <c:pt idx="4">
                  <c:v>Sept.</c:v>
                </c:pt>
                <c:pt idx="5">
                  <c:v>Oct.</c:v>
                </c:pt>
                <c:pt idx="6">
                  <c:v>Nov.</c:v>
                </c:pt>
                <c:pt idx="7">
                  <c:v>Dec.</c:v>
                </c:pt>
                <c:pt idx="8">
                  <c:v>Jan.</c:v>
                </c:pt>
                <c:pt idx="9">
                  <c:v>Feb.</c:v>
                </c:pt>
                <c:pt idx="10">
                  <c:v>Mar.</c:v>
                </c:pt>
                <c:pt idx="11">
                  <c:v>April</c:v>
                </c:pt>
                <c:pt idx="12">
                  <c:v>May 22</c:v>
                </c:pt>
              </c:strCache>
            </c:strRef>
          </c:cat>
          <c:val>
            <c:numRef>
              <c:f>'Mex with US beet &amp; cane'!$C$127:$C$139</c:f>
              <c:numCache>
                <c:formatCode>General</c:formatCode>
                <c:ptCount val="13"/>
                <c:pt idx="0">
                  <c:v>37.29</c:v>
                </c:pt>
                <c:pt idx="1">
                  <c:v>37.020000000000003</c:v>
                </c:pt>
                <c:pt idx="2">
                  <c:v>35.68</c:v>
                </c:pt>
                <c:pt idx="3">
                  <c:v>34.28</c:v>
                </c:pt>
                <c:pt idx="4">
                  <c:v>33.770000000000003</c:v>
                </c:pt>
                <c:pt idx="5">
                  <c:v>31.88</c:v>
                </c:pt>
                <c:pt idx="6">
                  <c:v>32.869999999999997</c:v>
                </c:pt>
                <c:pt idx="7">
                  <c:v>33.409999999999997</c:v>
                </c:pt>
                <c:pt idx="8">
                  <c:v>33.76</c:v>
                </c:pt>
                <c:pt idx="9">
                  <c:v>32.49</c:v>
                </c:pt>
                <c:pt idx="10">
                  <c:v>36.51</c:v>
                </c:pt>
                <c:pt idx="11">
                  <c:v>35.909999999999997</c:v>
                </c:pt>
                <c:pt idx="12">
                  <c:v>36.130000000000003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5C-4C88-9F78-27CEB659B2BB}"/>
            </c:ext>
          </c:extLst>
        </c:ser>
        <c:ser>
          <c:idx val="2"/>
          <c:order val="2"/>
          <c:tx>
            <c:strRef>
              <c:f>'Mex with US beet &amp; cane'!$D$1</c:f>
              <c:strCache>
                <c:ptCount val="1"/>
                <c:pt idx="0">
                  <c:v>US Beet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'Mex with US beet &amp; cane'!$A$127:$A$139</c:f>
              <c:strCache>
                <c:ptCount val="13"/>
                <c:pt idx="0">
                  <c:v>May 21</c:v>
                </c:pt>
                <c:pt idx="1">
                  <c:v>June</c:v>
                </c:pt>
                <c:pt idx="2">
                  <c:v>July</c:v>
                </c:pt>
                <c:pt idx="3">
                  <c:v>Aug.</c:v>
                </c:pt>
                <c:pt idx="4">
                  <c:v>Sept.</c:v>
                </c:pt>
                <c:pt idx="5">
                  <c:v>Oct.</c:v>
                </c:pt>
                <c:pt idx="6">
                  <c:v>Nov.</c:v>
                </c:pt>
                <c:pt idx="7">
                  <c:v>Dec.</c:v>
                </c:pt>
                <c:pt idx="8">
                  <c:v>Jan.</c:v>
                </c:pt>
                <c:pt idx="9">
                  <c:v>Feb.</c:v>
                </c:pt>
                <c:pt idx="10">
                  <c:v>Mar.</c:v>
                </c:pt>
                <c:pt idx="11">
                  <c:v>April</c:v>
                </c:pt>
                <c:pt idx="12">
                  <c:v>May 22</c:v>
                </c:pt>
              </c:strCache>
            </c:strRef>
          </c:cat>
          <c:val>
            <c:numRef>
              <c:f>'Mex with US beet &amp; cane'!$D$127:$D$139</c:f>
              <c:numCache>
                <c:formatCode>General</c:formatCode>
                <c:ptCount val="13"/>
                <c:pt idx="0">
                  <c:v>36.5</c:v>
                </c:pt>
                <c:pt idx="1">
                  <c:v>36.5</c:v>
                </c:pt>
                <c:pt idx="2">
                  <c:v>37.200000000000003</c:v>
                </c:pt>
                <c:pt idx="3">
                  <c:v>39</c:v>
                </c:pt>
                <c:pt idx="4">
                  <c:v>39</c:v>
                </c:pt>
                <c:pt idx="5">
                  <c:v>39</c:v>
                </c:pt>
                <c:pt idx="6">
                  <c:v>39</c:v>
                </c:pt>
                <c:pt idx="7">
                  <c:v>39</c:v>
                </c:pt>
                <c:pt idx="8">
                  <c:v>39</c:v>
                </c:pt>
                <c:pt idx="9">
                  <c:v>42</c:v>
                </c:pt>
                <c:pt idx="10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5C-4C88-9F78-27CEB659B2BB}"/>
            </c:ext>
          </c:extLst>
        </c:ser>
        <c:ser>
          <c:idx val="3"/>
          <c:order val="3"/>
          <c:tx>
            <c:strRef>
              <c:f>'Mex with US beet &amp; cane'!$E$1</c:f>
              <c:strCache>
                <c:ptCount val="1"/>
                <c:pt idx="0">
                  <c:v>US Cane</c:v>
                </c:pt>
              </c:strCache>
            </c:strRef>
          </c:tx>
          <c:spPr>
            <a:ln w="25400">
              <a:solidFill>
                <a:schemeClr val="bg1">
                  <a:lumMod val="65000"/>
                </a:schemeClr>
              </a:solidFill>
            </a:ln>
          </c:spPr>
          <c:marker>
            <c:symbol val="x"/>
            <c:size val="5"/>
            <c:spPr>
              <a:noFill/>
              <a:ln>
                <a:solidFill>
                  <a:schemeClr val="tx1"/>
                </a:solidFill>
              </a:ln>
            </c:spPr>
          </c:marker>
          <c:cat>
            <c:strRef>
              <c:f>'Mex with US beet &amp; cane'!$A$127:$A$139</c:f>
              <c:strCache>
                <c:ptCount val="13"/>
                <c:pt idx="0">
                  <c:v>May 21</c:v>
                </c:pt>
                <c:pt idx="1">
                  <c:v>June</c:v>
                </c:pt>
                <c:pt idx="2">
                  <c:v>July</c:v>
                </c:pt>
                <c:pt idx="3">
                  <c:v>Aug.</c:v>
                </c:pt>
                <c:pt idx="4">
                  <c:v>Sept.</c:v>
                </c:pt>
                <c:pt idx="5">
                  <c:v>Oct.</c:v>
                </c:pt>
                <c:pt idx="6">
                  <c:v>Nov.</c:v>
                </c:pt>
                <c:pt idx="7">
                  <c:v>Dec.</c:v>
                </c:pt>
                <c:pt idx="8">
                  <c:v>Jan.</c:v>
                </c:pt>
                <c:pt idx="9">
                  <c:v>Feb.</c:v>
                </c:pt>
                <c:pt idx="10">
                  <c:v>Mar.</c:v>
                </c:pt>
                <c:pt idx="11">
                  <c:v>April</c:v>
                </c:pt>
                <c:pt idx="12">
                  <c:v>May 22</c:v>
                </c:pt>
              </c:strCache>
            </c:strRef>
          </c:cat>
          <c:val>
            <c:numRef>
              <c:f>'Mex with US beet &amp; cane'!$E$127:$E$139</c:f>
              <c:numCache>
                <c:formatCode>General</c:formatCode>
                <c:ptCount val="13"/>
                <c:pt idx="0">
                  <c:v>44.5</c:v>
                </c:pt>
                <c:pt idx="1">
                  <c:v>45</c:v>
                </c:pt>
                <c:pt idx="2">
                  <c:v>47.4</c:v>
                </c:pt>
                <c:pt idx="3">
                  <c:v>48.75</c:v>
                </c:pt>
                <c:pt idx="4">
                  <c:v>51.75</c:v>
                </c:pt>
                <c:pt idx="5">
                  <c:v>55</c:v>
                </c:pt>
                <c:pt idx="6">
                  <c:v>55</c:v>
                </c:pt>
                <c:pt idx="7">
                  <c:v>55</c:v>
                </c:pt>
                <c:pt idx="8">
                  <c:v>49.75</c:v>
                </c:pt>
                <c:pt idx="9">
                  <c:v>52</c:v>
                </c:pt>
                <c:pt idx="10">
                  <c:v>52</c:v>
                </c:pt>
                <c:pt idx="11">
                  <c:v>53.25</c:v>
                </c:pt>
                <c:pt idx="12">
                  <c:v>59.5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5C-4C88-9F78-27CEB659B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832688"/>
        <c:axId val="1"/>
      </c:lineChart>
      <c:catAx>
        <c:axId val="45883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At val="30"/>
        <c:auto val="1"/>
        <c:lblAlgn val="ctr"/>
        <c:lblOffset val="100"/>
        <c:noMultiLvlLbl val="0"/>
      </c:catAx>
      <c:valAx>
        <c:axId val="1"/>
        <c:scaling>
          <c:orientation val="minMax"/>
          <c:max val="61"/>
          <c:min val="31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58832688"/>
        <c:crosses val="autoZero"/>
        <c:crossBetween val="between"/>
        <c:majorUnit val="2"/>
        <c:minorUnit val="1"/>
      </c:valAx>
      <c:spPr>
        <a:solidFill>
          <a:schemeClr val="bg1"/>
        </a:solidFill>
        <a:ln>
          <a:noFill/>
        </a:ln>
      </c:spPr>
    </c:plotArea>
    <c:legend>
      <c:legendPos val="tr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6.6478429326768909E-2"/>
          <c:y val="6.5441575900573382E-2"/>
          <c:w val="0.28195439632545932"/>
          <c:h val="0.1227602103286328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'#11 and #16'!$B$1</c:f>
              <c:strCache>
                <c:ptCount val="1"/>
                <c:pt idx="0">
                  <c:v>#16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'#11 and #16'!$A$2495:$A$2747</c:f>
              <c:numCache>
                <c:formatCode>mm/dd/yy;@</c:formatCode>
                <c:ptCount val="253"/>
                <c:pt idx="0">
                  <c:v>44356</c:v>
                </c:pt>
                <c:pt idx="1">
                  <c:v>44357</c:v>
                </c:pt>
                <c:pt idx="2">
                  <c:v>44358</c:v>
                </c:pt>
                <c:pt idx="3">
                  <c:v>44361</c:v>
                </c:pt>
                <c:pt idx="4">
                  <c:v>44362</c:v>
                </c:pt>
                <c:pt idx="5">
                  <c:v>44363</c:v>
                </c:pt>
                <c:pt idx="6">
                  <c:v>44364</c:v>
                </c:pt>
                <c:pt idx="7">
                  <c:v>44365</c:v>
                </c:pt>
                <c:pt idx="8">
                  <c:v>44368</c:v>
                </c:pt>
                <c:pt idx="9">
                  <c:v>44369</c:v>
                </c:pt>
                <c:pt idx="10">
                  <c:v>44370</c:v>
                </c:pt>
                <c:pt idx="11">
                  <c:v>44371</c:v>
                </c:pt>
                <c:pt idx="12">
                  <c:v>44372</c:v>
                </c:pt>
                <c:pt idx="13">
                  <c:v>44375</c:v>
                </c:pt>
                <c:pt idx="14">
                  <c:v>44376</c:v>
                </c:pt>
                <c:pt idx="15">
                  <c:v>44377</c:v>
                </c:pt>
                <c:pt idx="16">
                  <c:v>44378</c:v>
                </c:pt>
                <c:pt idx="17">
                  <c:v>44379</c:v>
                </c:pt>
                <c:pt idx="18">
                  <c:v>44383</c:v>
                </c:pt>
                <c:pt idx="19">
                  <c:v>44384</c:v>
                </c:pt>
                <c:pt idx="20">
                  <c:v>44385</c:v>
                </c:pt>
                <c:pt idx="21">
                  <c:v>44386</c:v>
                </c:pt>
                <c:pt idx="22">
                  <c:v>44389</c:v>
                </c:pt>
                <c:pt idx="23">
                  <c:v>44390</c:v>
                </c:pt>
                <c:pt idx="24">
                  <c:v>44391</c:v>
                </c:pt>
                <c:pt idx="25">
                  <c:v>44392</c:v>
                </c:pt>
                <c:pt idx="26">
                  <c:v>44393</c:v>
                </c:pt>
                <c:pt idx="27">
                  <c:v>44396</c:v>
                </c:pt>
                <c:pt idx="28">
                  <c:v>44397</c:v>
                </c:pt>
                <c:pt idx="29">
                  <c:v>44398</c:v>
                </c:pt>
                <c:pt idx="30">
                  <c:v>44399</c:v>
                </c:pt>
                <c:pt idx="31">
                  <c:v>44400</c:v>
                </c:pt>
                <c:pt idx="32">
                  <c:v>44403</c:v>
                </c:pt>
                <c:pt idx="33">
                  <c:v>44404</c:v>
                </c:pt>
                <c:pt idx="34">
                  <c:v>44405</c:v>
                </c:pt>
                <c:pt idx="35">
                  <c:v>44406</c:v>
                </c:pt>
                <c:pt idx="36">
                  <c:v>44407</c:v>
                </c:pt>
                <c:pt idx="37">
                  <c:v>44410</c:v>
                </c:pt>
                <c:pt idx="38">
                  <c:v>44411</c:v>
                </c:pt>
                <c:pt idx="39">
                  <c:v>44412</c:v>
                </c:pt>
                <c:pt idx="40">
                  <c:v>44413</c:v>
                </c:pt>
                <c:pt idx="41">
                  <c:v>44414</c:v>
                </c:pt>
                <c:pt idx="42">
                  <c:v>44417</c:v>
                </c:pt>
                <c:pt idx="43">
                  <c:v>44418</c:v>
                </c:pt>
                <c:pt idx="44">
                  <c:v>44419</c:v>
                </c:pt>
                <c:pt idx="45">
                  <c:v>44420</c:v>
                </c:pt>
                <c:pt idx="46">
                  <c:v>44421</c:v>
                </c:pt>
                <c:pt idx="47">
                  <c:v>44424</c:v>
                </c:pt>
                <c:pt idx="48">
                  <c:v>44425</c:v>
                </c:pt>
                <c:pt idx="49">
                  <c:v>44426</c:v>
                </c:pt>
                <c:pt idx="50">
                  <c:v>44427</c:v>
                </c:pt>
                <c:pt idx="51">
                  <c:v>44428</c:v>
                </c:pt>
                <c:pt idx="52">
                  <c:v>44431</c:v>
                </c:pt>
                <c:pt idx="53">
                  <c:v>44432</c:v>
                </c:pt>
                <c:pt idx="54">
                  <c:v>44433</c:v>
                </c:pt>
                <c:pt idx="55">
                  <c:v>44434</c:v>
                </c:pt>
                <c:pt idx="56">
                  <c:v>44435</c:v>
                </c:pt>
                <c:pt idx="57">
                  <c:v>44438</c:v>
                </c:pt>
                <c:pt idx="58">
                  <c:v>44439</c:v>
                </c:pt>
                <c:pt idx="59">
                  <c:v>44440</c:v>
                </c:pt>
                <c:pt idx="60">
                  <c:v>44441</c:v>
                </c:pt>
                <c:pt idx="61">
                  <c:v>44442</c:v>
                </c:pt>
                <c:pt idx="62">
                  <c:v>44446</c:v>
                </c:pt>
                <c:pt idx="63">
                  <c:v>44447</c:v>
                </c:pt>
                <c:pt idx="64">
                  <c:v>44448</c:v>
                </c:pt>
                <c:pt idx="65">
                  <c:v>44449</c:v>
                </c:pt>
                <c:pt idx="66">
                  <c:v>44452</c:v>
                </c:pt>
                <c:pt idx="67">
                  <c:v>44453</c:v>
                </c:pt>
                <c:pt idx="68">
                  <c:v>44454</c:v>
                </c:pt>
                <c:pt idx="69">
                  <c:v>44455</c:v>
                </c:pt>
                <c:pt idx="70">
                  <c:v>44456</c:v>
                </c:pt>
                <c:pt idx="71">
                  <c:v>44459</c:v>
                </c:pt>
                <c:pt idx="72">
                  <c:v>44460</c:v>
                </c:pt>
                <c:pt idx="73">
                  <c:v>44461</c:v>
                </c:pt>
                <c:pt idx="74">
                  <c:v>44462</c:v>
                </c:pt>
                <c:pt idx="75">
                  <c:v>44463</c:v>
                </c:pt>
                <c:pt idx="76">
                  <c:v>44466</c:v>
                </c:pt>
                <c:pt idx="77">
                  <c:v>44467</c:v>
                </c:pt>
                <c:pt idx="78">
                  <c:v>44468</c:v>
                </c:pt>
                <c:pt idx="79">
                  <c:v>44469</c:v>
                </c:pt>
                <c:pt idx="80">
                  <c:v>44470</c:v>
                </c:pt>
                <c:pt idx="81">
                  <c:v>44473</c:v>
                </c:pt>
                <c:pt idx="82">
                  <c:v>44474</c:v>
                </c:pt>
                <c:pt idx="83">
                  <c:v>44475</c:v>
                </c:pt>
                <c:pt idx="84">
                  <c:v>44476</c:v>
                </c:pt>
                <c:pt idx="85">
                  <c:v>44477</c:v>
                </c:pt>
                <c:pt idx="86">
                  <c:v>44480</c:v>
                </c:pt>
                <c:pt idx="87">
                  <c:v>44481</c:v>
                </c:pt>
                <c:pt idx="88">
                  <c:v>44482</c:v>
                </c:pt>
                <c:pt idx="89">
                  <c:v>44483</c:v>
                </c:pt>
                <c:pt idx="90">
                  <c:v>44484</c:v>
                </c:pt>
                <c:pt idx="91">
                  <c:v>44487</c:v>
                </c:pt>
                <c:pt idx="92">
                  <c:v>44488</c:v>
                </c:pt>
                <c:pt idx="93">
                  <c:v>44489</c:v>
                </c:pt>
                <c:pt idx="94">
                  <c:v>44490</c:v>
                </c:pt>
                <c:pt idx="95">
                  <c:v>44491</c:v>
                </c:pt>
                <c:pt idx="96">
                  <c:v>44494</c:v>
                </c:pt>
                <c:pt idx="97">
                  <c:v>44495</c:v>
                </c:pt>
                <c:pt idx="98">
                  <c:v>44496</c:v>
                </c:pt>
                <c:pt idx="99">
                  <c:v>44497</c:v>
                </c:pt>
                <c:pt idx="100">
                  <c:v>44498</c:v>
                </c:pt>
                <c:pt idx="101">
                  <c:v>44501</c:v>
                </c:pt>
                <c:pt idx="102">
                  <c:v>44502</c:v>
                </c:pt>
                <c:pt idx="103">
                  <c:v>44503</c:v>
                </c:pt>
                <c:pt idx="104">
                  <c:v>44504</c:v>
                </c:pt>
                <c:pt idx="105">
                  <c:v>44505</c:v>
                </c:pt>
                <c:pt idx="106">
                  <c:v>44508</c:v>
                </c:pt>
                <c:pt idx="107">
                  <c:v>44509</c:v>
                </c:pt>
                <c:pt idx="108">
                  <c:v>44510</c:v>
                </c:pt>
                <c:pt idx="109">
                  <c:v>44511</c:v>
                </c:pt>
                <c:pt idx="110">
                  <c:v>44512</c:v>
                </c:pt>
                <c:pt idx="111">
                  <c:v>44515</c:v>
                </c:pt>
                <c:pt idx="112">
                  <c:v>44516</c:v>
                </c:pt>
                <c:pt idx="113">
                  <c:v>44517</c:v>
                </c:pt>
                <c:pt idx="114">
                  <c:v>44518</c:v>
                </c:pt>
                <c:pt idx="115">
                  <c:v>44519</c:v>
                </c:pt>
                <c:pt idx="116">
                  <c:v>44522</c:v>
                </c:pt>
                <c:pt idx="117">
                  <c:v>44523</c:v>
                </c:pt>
                <c:pt idx="118">
                  <c:v>44524</c:v>
                </c:pt>
                <c:pt idx="119">
                  <c:v>44526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44536</c:v>
                </c:pt>
                <c:pt idx="126">
                  <c:v>44537</c:v>
                </c:pt>
                <c:pt idx="127">
                  <c:v>44538</c:v>
                </c:pt>
                <c:pt idx="128">
                  <c:v>44539</c:v>
                </c:pt>
                <c:pt idx="129">
                  <c:v>44540</c:v>
                </c:pt>
                <c:pt idx="130">
                  <c:v>44543</c:v>
                </c:pt>
                <c:pt idx="131">
                  <c:v>44544</c:v>
                </c:pt>
                <c:pt idx="132">
                  <c:v>44545</c:v>
                </c:pt>
                <c:pt idx="133">
                  <c:v>44546</c:v>
                </c:pt>
                <c:pt idx="134">
                  <c:v>44547</c:v>
                </c:pt>
                <c:pt idx="135">
                  <c:v>44550</c:v>
                </c:pt>
                <c:pt idx="136">
                  <c:v>44551</c:v>
                </c:pt>
                <c:pt idx="137">
                  <c:v>44552</c:v>
                </c:pt>
                <c:pt idx="138">
                  <c:v>44553</c:v>
                </c:pt>
                <c:pt idx="139">
                  <c:v>44557</c:v>
                </c:pt>
                <c:pt idx="140">
                  <c:v>44558</c:v>
                </c:pt>
                <c:pt idx="141">
                  <c:v>44559</c:v>
                </c:pt>
                <c:pt idx="142">
                  <c:v>44560</c:v>
                </c:pt>
                <c:pt idx="143">
                  <c:v>44561</c:v>
                </c:pt>
                <c:pt idx="144">
                  <c:v>44564</c:v>
                </c:pt>
                <c:pt idx="145">
                  <c:v>44565</c:v>
                </c:pt>
                <c:pt idx="146">
                  <c:v>44566</c:v>
                </c:pt>
                <c:pt idx="147">
                  <c:v>44567</c:v>
                </c:pt>
                <c:pt idx="148">
                  <c:v>44568</c:v>
                </c:pt>
                <c:pt idx="149">
                  <c:v>44571</c:v>
                </c:pt>
                <c:pt idx="150">
                  <c:v>44572</c:v>
                </c:pt>
                <c:pt idx="151">
                  <c:v>44573</c:v>
                </c:pt>
                <c:pt idx="152">
                  <c:v>44574</c:v>
                </c:pt>
                <c:pt idx="153">
                  <c:v>44575</c:v>
                </c:pt>
                <c:pt idx="154">
                  <c:v>44579</c:v>
                </c:pt>
                <c:pt idx="155">
                  <c:v>44580</c:v>
                </c:pt>
                <c:pt idx="156">
                  <c:v>44581</c:v>
                </c:pt>
                <c:pt idx="157">
                  <c:v>44582</c:v>
                </c:pt>
                <c:pt idx="158">
                  <c:v>44585</c:v>
                </c:pt>
                <c:pt idx="159">
                  <c:v>44586</c:v>
                </c:pt>
                <c:pt idx="160">
                  <c:v>44587</c:v>
                </c:pt>
                <c:pt idx="161">
                  <c:v>44588</c:v>
                </c:pt>
                <c:pt idx="162">
                  <c:v>44589</c:v>
                </c:pt>
                <c:pt idx="163">
                  <c:v>44592</c:v>
                </c:pt>
                <c:pt idx="164">
                  <c:v>44593</c:v>
                </c:pt>
                <c:pt idx="165">
                  <c:v>44594</c:v>
                </c:pt>
                <c:pt idx="166">
                  <c:v>44595</c:v>
                </c:pt>
                <c:pt idx="167">
                  <c:v>44596</c:v>
                </c:pt>
                <c:pt idx="168">
                  <c:v>44599</c:v>
                </c:pt>
                <c:pt idx="169">
                  <c:v>44600</c:v>
                </c:pt>
                <c:pt idx="170">
                  <c:v>44601</c:v>
                </c:pt>
                <c:pt idx="171">
                  <c:v>44602</c:v>
                </c:pt>
                <c:pt idx="172">
                  <c:v>44603</c:v>
                </c:pt>
                <c:pt idx="173">
                  <c:v>44606</c:v>
                </c:pt>
                <c:pt idx="174">
                  <c:v>44607</c:v>
                </c:pt>
                <c:pt idx="175">
                  <c:v>44608</c:v>
                </c:pt>
                <c:pt idx="176">
                  <c:v>44609</c:v>
                </c:pt>
                <c:pt idx="177">
                  <c:v>44610</c:v>
                </c:pt>
                <c:pt idx="178">
                  <c:v>44614</c:v>
                </c:pt>
                <c:pt idx="179">
                  <c:v>44615</c:v>
                </c:pt>
                <c:pt idx="180">
                  <c:v>44616</c:v>
                </c:pt>
                <c:pt idx="181">
                  <c:v>44617</c:v>
                </c:pt>
                <c:pt idx="182">
                  <c:v>44620</c:v>
                </c:pt>
                <c:pt idx="183">
                  <c:v>44621</c:v>
                </c:pt>
                <c:pt idx="184">
                  <c:v>44622</c:v>
                </c:pt>
                <c:pt idx="185">
                  <c:v>44623</c:v>
                </c:pt>
                <c:pt idx="186">
                  <c:v>44624</c:v>
                </c:pt>
                <c:pt idx="187">
                  <c:v>44627</c:v>
                </c:pt>
                <c:pt idx="188">
                  <c:v>44628</c:v>
                </c:pt>
                <c:pt idx="189">
                  <c:v>44629</c:v>
                </c:pt>
                <c:pt idx="190">
                  <c:v>44630</c:v>
                </c:pt>
                <c:pt idx="191">
                  <c:v>44631</c:v>
                </c:pt>
                <c:pt idx="192">
                  <c:v>44634</c:v>
                </c:pt>
                <c:pt idx="193">
                  <c:v>44635</c:v>
                </c:pt>
                <c:pt idx="194">
                  <c:v>44636</c:v>
                </c:pt>
                <c:pt idx="195">
                  <c:v>44637</c:v>
                </c:pt>
                <c:pt idx="196">
                  <c:v>44638</c:v>
                </c:pt>
                <c:pt idx="197">
                  <c:v>44641</c:v>
                </c:pt>
                <c:pt idx="198">
                  <c:v>44642</c:v>
                </c:pt>
                <c:pt idx="199">
                  <c:v>44643</c:v>
                </c:pt>
                <c:pt idx="200">
                  <c:v>44644</c:v>
                </c:pt>
                <c:pt idx="201">
                  <c:v>44645</c:v>
                </c:pt>
                <c:pt idx="202">
                  <c:v>44648</c:v>
                </c:pt>
                <c:pt idx="203">
                  <c:v>44649</c:v>
                </c:pt>
                <c:pt idx="204">
                  <c:v>44650</c:v>
                </c:pt>
                <c:pt idx="205">
                  <c:v>44651</c:v>
                </c:pt>
                <c:pt idx="206">
                  <c:v>44652</c:v>
                </c:pt>
                <c:pt idx="207">
                  <c:v>44655</c:v>
                </c:pt>
                <c:pt idx="208">
                  <c:v>44656</c:v>
                </c:pt>
                <c:pt idx="209">
                  <c:v>44657</c:v>
                </c:pt>
                <c:pt idx="210">
                  <c:v>44658</c:v>
                </c:pt>
                <c:pt idx="211">
                  <c:v>44659</c:v>
                </c:pt>
                <c:pt idx="212">
                  <c:v>44662</c:v>
                </c:pt>
                <c:pt idx="213">
                  <c:v>44663</c:v>
                </c:pt>
                <c:pt idx="214">
                  <c:v>44664</c:v>
                </c:pt>
                <c:pt idx="215">
                  <c:v>44665</c:v>
                </c:pt>
                <c:pt idx="216">
                  <c:v>44669</c:v>
                </c:pt>
                <c:pt idx="217">
                  <c:v>44670</c:v>
                </c:pt>
                <c:pt idx="218">
                  <c:v>44671</c:v>
                </c:pt>
                <c:pt idx="219">
                  <c:v>44672</c:v>
                </c:pt>
                <c:pt idx="220">
                  <c:v>44673</c:v>
                </c:pt>
                <c:pt idx="221">
                  <c:v>44676</c:v>
                </c:pt>
                <c:pt idx="222">
                  <c:v>44677</c:v>
                </c:pt>
                <c:pt idx="223">
                  <c:v>44678</c:v>
                </c:pt>
                <c:pt idx="224">
                  <c:v>44679</c:v>
                </c:pt>
                <c:pt idx="225">
                  <c:v>44680</c:v>
                </c:pt>
                <c:pt idx="226">
                  <c:v>44683</c:v>
                </c:pt>
                <c:pt idx="227">
                  <c:v>44684</c:v>
                </c:pt>
                <c:pt idx="228">
                  <c:v>44685</c:v>
                </c:pt>
                <c:pt idx="229">
                  <c:v>44686</c:v>
                </c:pt>
                <c:pt idx="230">
                  <c:v>44687</c:v>
                </c:pt>
                <c:pt idx="231">
                  <c:v>44690</c:v>
                </c:pt>
                <c:pt idx="232">
                  <c:v>44691</c:v>
                </c:pt>
                <c:pt idx="233">
                  <c:v>44692</c:v>
                </c:pt>
                <c:pt idx="234">
                  <c:v>44693</c:v>
                </c:pt>
                <c:pt idx="235">
                  <c:v>44694</c:v>
                </c:pt>
                <c:pt idx="236">
                  <c:v>44697</c:v>
                </c:pt>
                <c:pt idx="237">
                  <c:v>44698</c:v>
                </c:pt>
                <c:pt idx="238">
                  <c:v>44699</c:v>
                </c:pt>
                <c:pt idx="239">
                  <c:v>44700</c:v>
                </c:pt>
                <c:pt idx="240">
                  <c:v>44701</c:v>
                </c:pt>
                <c:pt idx="241">
                  <c:v>44704</c:v>
                </c:pt>
                <c:pt idx="242">
                  <c:v>44705</c:v>
                </c:pt>
                <c:pt idx="243">
                  <c:v>44706</c:v>
                </c:pt>
                <c:pt idx="244">
                  <c:v>44707</c:v>
                </c:pt>
                <c:pt idx="245">
                  <c:v>44708</c:v>
                </c:pt>
                <c:pt idx="246">
                  <c:v>44712</c:v>
                </c:pt>
                <c:pt idx="247">
                  <c:v>44713</c:v>
                </c:pt>
                <c:pt idx="248">
                  <c:v>44714</c:v>
                </c:pt>
                <c:pt idx="249">
                  <c:v>44715</c:v>
                </c:pt>
                <c:pt idx="250">
                  <c:v>44718</c:v>
                </c:pt>
                <c:pt idx="251">
                  <c:v>44719</c:v>
                </c:pt>
                <c:pt idx="252">
                  <c:v>44720</c:v>
                </c:pt>
              </c:numCache>
            </c:numRef>
          </c:cat>
          <c:val>
            <c:numRef>
              <c:f>'#11 and #16'!$B$2495:$B$2747</c:f>
              <c:numCache>
                <c:formatCode>General</c:formatCode>
                <c:ptCount val="253"/>
                <c:pt idx="0">
                  <c:v>33.5</c:v>
                </c:pt>
                <c:pt idx="1">
                  <c:v>33</c:v>
                </c:pt>
                <c:pt idx="2">
                  <c:v>33</c:v>
                </c:pt>
                <c:pt idx="3">
                  <c:v>32.9</c:v>
                </c:pt>
                <c:pt idx="4">
                  <c:v>32.6</c:v>
                </c:pt>
                <c:pt idx="5">
                  <c:v>33</c:v>
                </c:pt>
                <c:pt idx="6">
                  <c:v>32.75</c:v>
                </c:pt>
                <c:pt idx="7">
                  <c:v>32.75</c:v>
                </c:pt>
                <c:pt idx="8">
                  <c:v>32.75</c:v>
                </c:pt>
                <c:pt idx="9">
                  <c:v>33.06</c:v>
                </c:pt>
                <c:pt idx="10">
                  <c:v>32.9</c:v>
                </c:pt>
                <c:pt idx="11">
                  <c:v>32.9</c:v>
                </c:pt>
                <c:pt idx="12">
                  <c:v>33.25</c:v>
                </c:pt>
                <c:pt idx="13">
                  <c:v>33.299999999999997</c:v>
                </c:pt>
                <c:pt idx="14">
                  <c:v>33.200000000000003</c:v>
                </c:pt>
                <c:pt idx="15">
                  <c:v>33.619999999999997</c:v>
                </c:pt>
                <c:pt idx="16">
                  <c:v>33.299999999999997</c:v>
                </c:pt>
                <c:pt idx="17">
                  <c:v>34.44</c:v>
                </c:pt>
                <c:pt idx="18">
                  <c:v>34.4</c:v>
                </c:pt>
                <c:pt idx="19">
                  <c:v>34.4</c:v>
                </c:pt>
                <c:pt idx="20">
                  <c:v>36</c:v>
                </c:pt>
                <c:pt idx="21">
                  <c:v>36.25</c:v>
                </c:pt>
                <c:pt idx="22">
                  <c:v>36.25</c:v>
                </c:pt>
                <c:pt idx="23">
                  <c:v>36.25</c:v>
                </c:pt>
                <c:pt idx="24">
                  <c:v>36.25</c:v>
                </c:pt>
                <c:pt idx="25">
                  <c:v>36.25</c:v>
                </c:pt>
                <c:pt idx="26">
                  <c:v>36.25</c:v>
                </c:pt>
                <c:pt idx="27">
                  <c:v>36.25</c:v>
                </c:pt>
                <c:pt idx="28">
                  <c:v>36.25</c:v>
                </c:pt>
                <c:pt idx="29">
                  <c:v>36.6</c:v>
                </c:pt>
                <c:pt idx="30">
                  <c:v>36.6</c:v>
                </c:pt>
                <c:pt idx="31">
                  <c:v>36.799999999999997</c:v>
                </c:pt>
                <c:pt idx="32">
                  <c:v>36.799999999999997</c:v>
                </c:pt>
                <c:pt idx="33">
                  <c:v>37.25</c:v>
                </c:pt>
                <c:pt idx="34">
                  <c:v>37.75</c:v>
                </c:pt>
                <c:pt idx="35">
                  <c:v>37.6</c:v>
                </c:pt>
                <c:pt idx="36">
                  <c:v>37</c:v>
                </c:pt>
                <c:pt idx="37">
                  <c:v>37.24</c:v>
                </c:pt>
                <c:pt idx="38">
                  <c:v>37.15</c:v>
                </c:pt>
                <c:pt idx="39">
                  <c:v>37</c:v>
                </c:pt>
                <c:pt idx="40">
                  <c:v>37.090000000000003</c:v>
                </c:pt>
                <c:pt idx="41">
                  <c:v>37</c:v>
                </c:pt>
                <c:pt idx="42">
                  <c:v>36.729999999999997</c:v>
                </c:pt>
                <c:pt idx="43">
                  <c:v>34</c:v>
                </c:pt>
                <c:pt idx="44">
                  <c:v>34.15</c:v>
                </c:pt>
                <c:pt idx="45">
                  <c:v>35.1</c:v>
                </c:pt>
                <c:pt idx="46">
                  <c:v>35.75</c:v>
                </c:pt>
                <c:pt idx="47">
                  <c:v>35</c:v>
                </c:pt>
                <c:pt idx="48">
                  <c:v>35.75</c:v>
                </c:pt>
                <c:pt idx="49">
                  <c:v>35.75</c:v>
                </c:pt>
                <c:pt idx="50">
                  <c:v>35.450000000000003</c:v>
                </c:pt>
                <c:pt idx="51">
                  <c:v>34.1</c:v>
                </c:pt>
                <c:pt idx="52">
                  <c:v>33.520000000000003</c:v>
                </c:pt>
                <c:pt idx="53">
                  <c:v>33.6</c:v>
                </c:pt>
                <c:pt idx="54">
                  <c:v>33.58</c:v>
                </c:pt>
                <c:pt idx="55">
                  <c:v>33.65</c:v>
                </c:pt>
                <c:pt idx="56">
                  <c:v>33.56</c:v>
                </c:pt>
                <c:pt idx="57">
                  <c:v>34.53</c:v>
                </c:pt>
                <c:pt idx="58">
                  <c:v>34.64</c:v>
                </c:pt>
                <c:pt idx="59">
                  <c:v>34.700000000000003</c:v>
                </c:pt>
                <c:pt idx="60">
                  <c:v>34.700000000000003</c:v>
                </c:pt>
                <c:pt idx="61">
                  <c:v>34.700000000000003</c:v>
                </c:pt>
                <c:pt idx="62">
                  <c:v>34.700000000000003</c:v>
                </c:pt>
                <c:pt idx="63">
                  <c:v>35</c:v>
                </c:pt>
                <c:pt idx="64">
                  <c:v>35</c:v>
                </c:pt>
                <c:pt idx="65">
                  <c:v>35</c:v>
                </c:pt>
                <c:pt idx="66">
                  <c:v>35</c:v>
                </c:pt>
                <c:pt idx="67">
                  <c:v>36.06</c:v>
                </c:pt>
                <c:pt idx="68">
                  <c:v>36.1</c:v>
                </c:pt>
                <c:pt idx="69">
                  <c:v>36.1</c:v>
                </c:pt>
                <c:pt idx="70">
                  <c:v>36.1</c:v>
                </c:pt>
                <c:pt idx="71">
                  <c:v>36.1</c:v>
                </c:pt>
                <c:pt idx="72">
                  <c:v>36.1</c:v>
                </c:pt>
                <c:pt idx="73">
                  <c:v>36</c:v>
                </c:pt>
                <c:pt idx="74">
                  <c:v>36.25</c:v>
                </c:pt>
                <c:pt idx="75">
                  <c:v>36.15</c:v>
                </c:pt>
                <c:pt idx="76">
                  <c:v>36.5</c:v>
                </c:pt>
                <c:pt idx="77">
                  <c:v>36.15</c:v>
                </c:pt>
                <c:pt idx="78">
                  <c:v>37</c:v>
                </c:pt>
                <c:pt idx="79">
                  <c:v>37.049999999999997</c:v>
                </c:pt>
                <c:pt idx="80">
                  <c:v>37</c:v>
                </c:pt>
                <c:pt idx="81">
                  <c:v>37</c:v>
                </c:pt>
                <c:pt idx="82">
                  <c:v>37.75</c:v>
                </c:pt>
                <c:pt idx="83">
                  <c:v>37.75</c:v>
                </c:pt>
                <c:pt idx="84">
                  <c:v>38.42</c:v>
                </c:pt>
                <c:pt idx="85">
                  <c:v>38.619999999999997</c:v>
                </c:pt>
                <c:pt idx="86">
                  <c:v>37.42</c:v>
                </c:pt>
                <c:pt idx="87">
                  <c:v>36.96</c:v>
                </c:pt>
                <c:pt idx="88">
                  <c:v>36.85</c:v>
                </c:pt>
                <c:pt idx="89">
                  <c:v>36.56</c:v>
                </c:pt>
                <c:pt idx="90">
                  <c:v>36.51</c:v>
                </c:pt>
                <c:pt idx="91">
                  <c:v>37</c:v>
                </c:pt>
                <c:pt idx="92">
                  <c:v>37</c:v>
                </c:pt>
                <c:pt idx="93">
                  <c:v>37</c:v>
                </c:pt>
                <c:pt idx="94">
                  <c:v>37.06</c:v>
                </c:pt>
                <c:pt idx="95">
                  <c:v>37.049999999999997</c:v>
                </c:pt>
                <c:pt idx="96">
                  <c:v>37.049999999999997</c:v>
                </c:pt>
                <c:pt idx="97">
                  <c:v>37</c:v>
                </c:pt>
                <c:pt idx="98">
                  <c:v>37</c:v>
                </c:pt>
                <c:pt idx="99">
                  <c:v>37</c:v>
                </c:pt>
                <c:pt idx="100">
                  <c:v>37</c:v>
                </c:pt>
                <c:pt idx="101">
                  <c:v>36.799999999999997</c:v>
                </c:pt>
                <c:pt idx="102">
                  <c:v>36.799999999999997</c:v>
                </c:pt>
                <c:pt idx="103">
                  <c:v>36.75</c:v>
                </c:pt>
                <c:pt idx="104">
                  <c:v>37.1</c:v>
                </c:pt>
                <c:pt idx="105">
                  <c:v>36.85</c:v>
                </c:pt>
                <c:pt idx="106">
                  <c:v>36.799999999999997</c:v>
                </c:pt>
                <c:pt idx="107">
                  <c:v>36.75</c:v>
                </c:pt>
                <c:pt idx="108">
                  <c:v>36.9</c:v>
                </c:pt>
                <c:pt idx="109">
                  <c:v>37.299999999999997</c:v>
                </c:pt>
                <c:pt idx="110">
                  <c:v>37.47</c:v>
                </c:pt>
                <c:pt idx="111">
                  <c:v>37.450000000000003</c:v>
                </c:pt>
                <c:pt idx="112">
                  <c:v>37.450000000000003</c:v>
                </c:pt>
                <c:pt idx="113">
                  <c:v>37.5</c:v>
                </c:pt>
                <c:pt idx="114">
                  <c:v>37.450000000000003</c:v>
                </c:pt>
                <c:pt idx="115">
                  <c:v>37.450000000000003</c:v>
                </c:pt>
                <c:pt idx="116">
                  <c:v>37.450000000000003</c:v>
                </c:pt>
                <c:pt idx="117">
                  <c:v>37.450000000000003</c:v>
                </c:pt>
                <c:pt idx="118">
                  <c:v>36.9</c:v>
                </c:pt>
                <c:pt idx="119">
                  <c:v>36.9</c:v>
                </c:pt>
                <c:pt idx="120">
                  <c:v>37</c:v>
                </c:pt>
                <c:pt idx="121">
                  <c:v>37</c:v>
                </c:pt>
                <c:pt idx="122">
                  <c:v>37.020000000000003</c:v>
                </c:pt>
                <c:pt idx="123">
                  <c:v>36.950000000000003</c:v>
                </c:pt>
                <c:pt idx="124">
                  <c:v>36.85</c:v>
                </c:pt>
                <c:pt idx="125">
                  <c:v>36.950000000000003</c:v>
                </c:pt>
                <c:pt idx="126">
                  <c:v>36.950000000000003</c:v>
                </c:pt>
                <c:pt idx="127">
                  <c:v>37.200000000000003</c:v>
                </c:pt>
                <c:pt idx="128">
                  <c:v>37.15</c:v>
                </c:pt>
                <c:pt idx="129">
                  <c:v>37.15</c:v>
                </c:pt>
                <c:pt idx="130">
                  <c:v>36.51</c:v>
                </c:pt>
                <c:pt idx="131">
                  <c:v>36.56</c:v>
                </c:pt>
                <c:pt idx="132">
                  <c:v>36.89</c:v>
                </c:pt>
                <c:pt idx="133">
                  <c:v>36.74</c:v>
                </c:pt>
                <c:pt idx="134">
                  <c:v>36.4</c:v>
                </c:pt>
                <c:pt idx="135">
                  <c:v>36.5</c:v>
                </c:pt>
                <c:pt idx="136">
                  <c:v>36.25</c:v>
                </c:pt>
                <c:pt idx="137">
                  <c:v>36.25</c:v>
                </c:pt>
                <c:pt idx="138">
                  <c:v>36.200000000000003</c:v>
                </c:pt>
                <c:pt idx="139">
                  <c:v>36.630000000000003</c:v>
                </c:pt>
                <c:pt idx="140">
                  <c:v>36.630000000000003</c:v>
                </c:pt>
                <c:pt idx="141">
                  <c:v>36.630000000000003</c:v>
                </c:pt>
                <c:pt idx="142">
                  <c:v>36.35</c:v>
                </c:pt>
                <c:pt idx="143">
                  <c:v>36.85</c:v>
                </c:pt>
                <c:pt idx="144">
                  <c:v>36.85</c:v>
                </c:pt>
                <c:pt idx="145">
                  <c:v>36.25</c:v>
                </c:pt>
                <c:pt idx="146">
                  <c:v>36</c:v>
                </c:pt>
                <c:pt idx="147">
                  <c:v>35.950000000000003</c:v>
                </c:pt>
                <c:pt idx="148">
                  <c:v>35.450000000000003</c:v>
                </c:pt>
                <c:pt idx="149">
                  <c:v>35.450000000000003</c:v>
                </c:pt>
                <c:pt idx="150">
                  <c:v>35.450000000000003</c:v>
                </c:pt>
                <c:pt idx="151">
                  <c:v>35.450000000000003</c:v>
                </c:pt>
                <c:pt idx="152">
                  <c:v>35.450000000000003</c:v>
                </c:pt>
                <c:pt idx="153">
                  <c:v>35.17</c:v>
                </c:pt>
                <c:pt idx="154">
                  <c:v>35.15</c:v>
                </c:pt>
                <c:pt idx="155">
                  <c:v>35.6</c:v>
                </c:pt>
                <c:pt idx="156">
                  <c:v>35.5</c:v>
                </c:pt>
                <c:pt idx="157">
                  <c:v>35.25</c:v>
                </c:pt>
                <c:pt idx="158">
                  <c:v>35.25</c:v>
                </c:pt>
                <c:pt idx="159">
                  <c:v>35.1</c:v>
                </c:pt>
                <c:pt idx="160">
                  <c:v>35.1</c:v>
                </c:pt>
                <c:pt idx="161">
                  <c:v>35</c:v>
                </c:pt>
                <c:pt idx="162">
                  <c:v>35.049999999999997</c:v>
                </c:pt>
                <c:pt idx="163">
                  <c:v>35.200000000000003</c:v>
                </c:pt>
                <c:pt idx="164">
                  <c:v>35.25</c:v>
                </c:pt>
                <c:pt idx="165">
                  <c:v>35.9</c:v>
                </c:pt>
                <c:pt idx="166">
                  <c:v>35.549999999999997</c:v>
                </c:pt>
                <c:pt idx="167">
                  <c:v>35.549999999999997</c:v>
                </c:pt>
                <c:pt idx="168">
                  <c:v>35.200000000000003</c:v>
                </c:pt>
                <c:pt idx="169">
                  <c:v>35.200000000000003</c:v>
                </c:pt>
                <c:pt idx="170">
                  <c:v>35.700000000000003</c:v>
                </c:pt>
                <c:pt idx="171">
                  <c:v>35.549999999999997</c:v>
                </c:pt>
                <c:pt idx="172">
                  <c:v>35.26</c:v>
                </c:pt>
                <c:pt idx="173">
                  <c:v>35.51</c:v>
                </c:pt>
                <c:pt idx="174">
                  <c:v>35.25</c:v>
                </c:pt>
                <c:pt idx="175">
                  <c:v>35.200000000000003</c:v>
                </c:pt>
                <c:pt idx="176">
                  <c:v>35.049999999999997</c:v>
                </c:pt>
                <c:pt idx="177">
                  <c:v>35</c:v>
                </c:pt>
                <c:pt idx="178">
                  <c:v>35.380000000000003</c:v>
                </c:pt>
                <c:pt idx="179">
                  <c:v>35.380000000000003</c:v>
                </c:pt>
                <c:pt idx="180">
                  <c:v>35.4</c:v>
                </c:pt>
                <c:pt idx="181">
                  <c:v>35.4</c:v>
                </c:pt>
                <c:pt idx="182">
                  <c:v>35.4</c:v>
                </c:pt>
                <c:pt idx="183">
                  <c:v>35.4</c:v>
                </c:pt>
                <c:pt idx="184">
                  <c:v>35.4</c:v>
                </c:pt>
                <c:pt idx="185">
                  <c:v>35.4</c:v>
                </c:pt>
                <c:pt idx="186">
                  <c:v>35.75</c:v>
                </c:pt>
                <c:pt idx="187">
                  <c:v>35.75</c:v>
                </c:pt>
                <c:pt idx="188">
                  <c:v>36.4</c:v>
                </c:pt>
                <c:pt idx="189">
                  <c:v>36.549999999999997</c:v>
                </c:pt>
                <c:pt idx="190">
                  <c:v>36.549999999999997</c:v>
                </c:pt>
                <c:pt idx="191">
                  <c:v>36.549999999999997</c:v>
                </c:pt>
                <c:pt idx="192">
                  <c:v>36.549999999999997</c:v>
                </c:pt>
                <c:pt idx="193">
                  <c:v>36.549999999999997</c:v>
                </c:pt>
                <c:pt idx="194">
                  <c:v>36.35</c:v>
                </c:pt>
                <c:pt idx="195">
                  <c:v>36.6</c:v>
                </c:pt>
                <c:pt idx="196">
                  <c:v>36.6</c:v>
                </c:pt>
                <c:pt idx="197">
                  <c:v>36.6</c:v>
                </c:pt>
                <c:pt idx="198">
                  <c:v>36.6</c:v>
                </c:pt>
                <c:pt idx="199">
                  <c:v>36.25</c:v>
                </c:pt>
                <c:pt idx="200">
                  <c:v>36.299999999999997</c:v>
                </c:pt>
                <c:pt idx="201">
                  <c:v>36.6</c:v>
                </c:pt>
                <c:pt idx="202">
                  <c:v>36.700000000000003</c:v>
                </c:pt>
                <c:pt idx="203">
                  <c:v>36.65</c:v>
                </c:pt>
                <c:pt idx="204">
                  <c:v>36.75</c:v>
                </c:pt>
                <c:pt idx="205">
                  <c:v>36.76</c:v>
                </c:pt>
                <c:pt idx="206">
                  <c:v>37.1</c:v>
                </c:pt>
                <c:pt idx="207">
                  <c:v>37.950000000000003</c:v>
                </c:pt>
                <c:pt idx="208">
                  <c:v>37.75</c:v>
                </c:pt>
                <c:pt idx="209">
                  <c:v>38</c:v>
                </c:pt>
                <c:pt idx="210">
                  <c:v>38</c:v>
                </c:pt>
                <c:pt idx="211">
                  <c:v>37.200000000000003</c:v>
                </c:pt>
                <c:pt idx="212">
                  <c:v>36.65</c:v>
                </c:pt>
                <c:pt idx="213">
                  <c:v>36.799999999999997</c:v>
                </c:pt>
                <c:pt idx="214">
                  <c:v>36.5</c:v>
                </c:pt>
                <c:pt idx="215">
                  <c:v>36.5</c:v>
                </c:pt>
                <c:pt idx="216">
                  <c:v>36.4</c:v>
                </c:pt>
                <c:pt idx="217">
                  <c:v>36.549999999999997</c:v>
                </c:pt>
                <c:pt idx="218">
                  <c:v>36.450000000000003</c:v>
                </c:pt>
                <c:pt idx="219">
                  <c:v>36.450000000000003</c:v>
                </c:pt>
                <c:pt idx="220">
                  <c:v>36.450000000000003</c:v>
                </c:pt>
                <c:pt idx="221">
                  <c:v>36.6</c:v>
                </c:pt>
                <c:pt idx="222">
                  <c:v>36.6</c:v>
                </c:pt>
                <c:pt idx="223">
                  <c:v>36.9</c:v>
                </c:pt>
                <c:pt idx="224">
                  <c:v>36.950000000000003</c:v>
                </c:pt>
                <c:pt idx="225">
                  <c:v>36.119999999999997</c:v>
                </c:pt>
                <c:pt idx="226">
                  <c:v>36.25</c:v>
                </c:pt>
                <c:pt idx="227">
                  <c:v>36.299999999999997</c:v>
                </c:pt>
                <c:pt idx="228">
                  <c:v>36.5</c:v>
                </c:pt>
                <c:pt idx="229">
                  <c:v>36.6</c:v>
                </c:pt>
                <c:pt idx="230">
                  <c:v>36.5</c:v>
                </c:pt>
                <c:pt idx="231">
                  <c:v>36.299999999999997</c:v>
                </c:pt>
                <c:pt idx="232">
                  <c:v>36.299999999999997</c:v>
                </c:pt>
                <c:pt idx="233">
                  <c:v>36.450000000000003</c:v>
                </c:pt>
                <c:pt idx="234">
                  <c:v>36.56</c:v>
                </c:pt>
                <c:pt idx="235">
                  <c:v>36.5</c:v>
                </c:pt>
                <c:pt idx="236">
                  <c:v>36.450000000000003</c:v>
                </c:pt>
                <c:pt idx="237">
                  <c:v>36.76</c:v>
                </c:pt>
                <c:pt idx="238">
                  <c:v>36.76</c:v>
                </c:pt>
                <c:pt idx="239">
                  <c:v>36.549999999999997</c:v>
                </c:pt>
                <c:pt idx="240">
                  <c:v>36.450000000000003</c:v>
                </c:pt>
                <c:pt idx="241">
                  <c:v>36.4</c:v>
                </c:pt>
                <c:pt idx="242">
                  <c:v>36.14</c:v>
                </c:pt>
                <c:pt idx="243">
                  <c:v>36</c:v>
                </c:pt>
                <c:pt idx="244">
                  <c:v>36</c:v>
                </c:pt>
                <c:pt idx="245">
                  <c:v>36.200000000000003</c:v>
                </c:pt>
                <c:pt idx="246">
                  <c:v>36</c:v>
                </c:pt>
                <c:pt idx="247">
                  <c:v>35.99</c:v>
                </c:pt>
                <c:pt idx="248">
                  <c:v>35.799999999999997</c:v>
                </c:pt>
                <c:pt idx="249">
                  <c:v>35.78</c:v>
                </c:pt>
                <c:pt idx="250">
                  <c:v>36</c:v>
                </c:pt>
                <c:pt idx="251">
                  <c:v>36.049999999999997</c:v>
                </c:pt>
                <c:pt idx="252">
                  <c:v>36.1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63-4125-A31A-9E9D3A22316B}"/>
            </c:ext>
          </c:extLst>
        </c:ser>
        <c:ser>
          <c:idx val="1"/>
          <c:order val="1"/>
          <c:tx>
            <c:strRef>
              <c:f>'#11 and #16'!$C$1</c:f>
              <c:strCache>
                <c:ptCount val="1"/>
                <c:pt idx="0">
                  <c:v>#11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numRef>
              <c:f>'#11 and #16'!$A$2495:$A$2747</c:f>
              <c:numCache>
                <c:formatCode>mm/dd/yy;@</c:formatCode>
                <c:ptCount val="253"/>
                <c:pt idx="0">
                  <c:v>44356</c:v>
                </c:pt>
                <c:pt idx="1">
                  <c:v>44357</c:v>
                </c:pt>
                <c:pt idx="2">
                  <c:v>44358</c:v>
                </c:pt>
                <c:pt idx="3">
                  <c:v>44361</c:v>
                </c:pt>
                <c:pt idx="4">
                  <c:v>44362</c:v>
                </c:pt>
                <c:pt idx="5">
                  <c:v>44363</c:v>
                </c:pt>
                <c:pt idx="6">
                  <c:v>44364</c:v>
                </c:pt>
                <c:pt idx="7">
                  <c:v>44365</c:v>
                </c:pt>
                <c:pt idx="8">
                  <c:v>44368</c:v>
                </c:pt>
                <c:pt idx="9">
                  <c:v>44369</c:v>
                </c:pt>
                <c:pt idx="10">
                  <c:v>44370</c:v>
                </c:pt>
                <c:pt idx="11">
                  <c:v>44371</c:v>
                </c:pt>
                <c:pt idx="12">
                  <c:v>44372</c:v>
                </c:pt>
                <c:pt idx="13">
                  <c:v>44375</c:v>
                </c:pt>
                <c:pt idx="14">
                  <c:v>44376</c:v>
                </c:pt>
                <c:pt idx="15">
                  <c:v>44377</c:v>
                </c:pt>
                <c:pt idx="16">
                  <c:v>44378</c:v>
                </c:pt>
                <c:pt idx="17">
                  <c:v>44379</c:v>
                </c:pt>
                <c:pt idx="18">
                  <c:v>44383</c:v>
                </c:pt>
                <c:pt idx="19">
                  <c:v>44384</c:v>
                </c:pt>
                <c:pt idx="20">
                  <c:v>44385</c:v>
                </c:pt>
                <c:pt idx="21">
                  <c:v>44386</c:v>
                </c:pt>
                <c:pt idx="22">
                  <c:v>44389</c:v>
                </c:pt>
                <c:pt idx="23">
                  <c:v>44390</c:v>
                </c:pt>
                <c:pt idx="24">
                  <c:v>44391</c:v>
                </c:pt>
                <c:pt idx="25">
                  <c:v>44392</c:v>
                </c:pt>
                <c:pt idx="26">
                  <c:v>44393</c:v>
                </c:pt>
                <c:pt idx="27">
                  <c:v>44396</c:v>
                </c:pt>
                <c:pt idx="28">
                  <c:v>44397</c:v>
                </c:pt>
                <c:pt idx="29">
                  <c:v>44398</c:v>
                </c:pt>
                <c:pt idx="30">
                  <c:v>44399</c:v>
                </c:pt>
                <c:pt idx="31">
                  <c:v>44400</c:v>
                </c:pt>
                <c:pt idx="32">
                  <c:v>44403</c:v>
                </c:pt>
                <c:pt idx="33">
                  <c:v>44404</c:v>
                </c:pt>
                <c:pt idx="34">
                  <c:v>44405</c:v>
                </c:pt>
                <c:pt idx="35">
                  <c:v>44406</c:v>
                </c:pt>
                <c:pt idx="36">
                  <c:v>44407</c:v>
                </c:pt>
                <c:pt idx="37">
                  <c:v>44410</c:v>
                </c:pt>
                <c:pt idx="38">
                  <c:v>44411</c:v>
                </c:pt>
                <c:pt idx="39">
                  <c:v>44412</c:v>
                </c:pt>
                <c:pt idx="40">
                  <c:v>44413</c:v>
                </c:pt>
                <c:pt idx="41">
                  <c:v>44414</c:v>
                </c:pt>
                <c:pt idx="42">
                  <c:v>44417</c:v>
                </c:pt>
                <c:pt idx="43">
                  <c:v>44418</c:v>
                </c:pt>
                <c:pt idx="44">
                  <c:v>44419</c:v>
                </c:pt>
                <c:pt idx="45">
                  <c:v>44420</c:v>
                </c:pt>
                <c:pt idx="46">
                  <c:v>44421</c:v>
                </c:pt>
                <c:pt idx="47">
                  <c:v>44424</c:v>
                </c:pt>
                <c:pt idx="48">
                  <c:v>44425</c:v>
                </c:pt>
                <c:pt idx="49">
                  <c:v>44426</c:v>
                </c:pt>
                <c:pt idx="50">
                  <c:v>44427</c:v>
                </c:pt>
                <c:pt idx="51">
                  <c:v>44428</c:v>
                </c:pt>
                <c:pt idx="52">
                  <c:v>44431</c:v>
                </c:pt>
                <c:pt idx="53">
                  <c:v>44432</c:v>
                </c:pt>
                <c:pt idx="54">
                  <c:v>44433</c:v>
                </c:pt>
                <c:pt idx="55">
                  <c:v>44434</c:v>
                </c:pt>
                <c:pt idx="56">
                  <c:v>44435</c:v>
                </c:pt>
                <c:pt idx="57">
                  <c:v>44438</c:v>
                </c:pt>
                <c:pt idx="58">
                  <c:v>44439</c:v>
                </c:pt>
                <c:pt idx="59">
                  <c:v>44440</c:v>
                </c:pt>
                <c:pt idx="60">
                  <c:v>44441</c:v>
                </c:pt>
                <c:pt idx="61">
                  <c:v>44442</c:v>
                </c:pt>
                <c:pt idx="62">
                  <c:v>44446</c:v>
                </c:pt>
                <c:pt idx="63">
                  <c:v>44447</c:v>
                </c:pt>
                <c:pt idx="64">
                  <c:v>44448</c:v>
                </c:pt>
                <c:pt idx="65">
                  <c:v>44449</c:v>
                </c:pt>
                <c:pt idx="66">
                  <c:v>44452</c:v>
                </c:pt>
                <c:pt idx="67">
                  <c:v>44453</c:v>
                </c:pt>
                <c:pt idx="68">
                  <c:v>44454</c:v>
                </c:pt>
                <c:pt idx="69">
                  <c:v>44455</c:v>
                </c:pt>
                <c:pt idx="70">
                  <c:v>44456</c:v>
                </c:pt>
                <c:pt idx="71">
                  <c:v>44459</c:v>
                </c:pt>
                <c:pt idx="72">
                  <c:v>44460</c:v>
                </c:pt>
                <c:pt idx="73">
                  <c:v>44461</c:v>
                </c:pt>
                <c:pt idx="74">
                  <c:v>44462</c:v>
                </c:pt>
                <c:pt idx="75">
                  <c:v>44463</c:v>
                </c:pt>
                <c:pt idx="76">
                  <c:v>44466</c:v>
                </c:pt>
                <c:pt idx="77">
                  <c:v>44467</c:v>
                </c:pt>
                <c:pt idx="78">
                  <c:v>44468</c:v>
                </c:pt>
                <c:pt idx="79">
                  <c:v>44469</c:v>
                </c:pt>
                <c:pt idx="80">
                  <c:v>44470</c:v>
                </c:pt>
                <c:pt idx="81">
                  <c:v>44473</c:v>
                </c:pt>
                <c:pt idx="82">
                  <c:v>44474</c:v>
                </c:pt>
                <c:pt idx="83">
                  <c:v>44475</c:v>
                </c:pt>
                <c:pt idx="84">
                  <c:v>44476</c:v>
                </c:pt>
                <c:pt idx="85">
                  <c:v>44477</c:v>
                </c:pt>
                <c:pt idx="86">
                  <c:v>44480</c:v>
                </c:pt>
                <c:pt idx="87">
                  <c:v>44481</c:v>
                </c:pt>
                <c:pt idx="88">
                  <c:v>44482</c:v>
                </c:pt>
                <c:pt idx="89">
                  <c:v>44483</c:v>
                </c:pt>
                <c:pt idx="90">
                  <c:v>44484</c:v>
                </c:pt>
                <c:pt idx="91">
                  <c:v>44487</c:v>
                </c:pt>
                <c:pt idx="92">
                  <c:v>44488</c:v>
                </c:pt>
                <c:pt idx="93">
                  <c:v>44489</c:v>
                </c:pt>
                <c:pt idx="94">
                  <c:v>44490</c:v>
                </c:pt>
                <c:pt idx="95">
                  <c:v>44491</c:v>
                </c:pt>
                <c:pt idx="96">
                  <c:v>44494</c:v>
                </c:pt>
                <c:pt idx="97">
                  <c:v>44495</c:v>
                </c:pt>
                <c:pt idx="98">
                  <c:v>44496</c:v>
                </c:pt>
                <c:pt idx="99">
                  <c:v>44497</c:v>
                </c:pt>
                <c:pt idx="100">
                  <c:v>44498</c:v>
                </c:pt>
                <c:pt idx="101">
                  <c:v>44501</c:v>
                </c:pt>
                <c:pt idx="102">
                  <c:v>44502</c:v>
                </c:pt>
                <c:pt idx="103">
                  <c:v>44503</c:v>
                </c:pt>
                <c:pt idx="104">
                  <c:v>44504</c:v>
                </c:pt>
                <c:pt idx="105">
                  <c:v>44505</c:v>
                </c:pt>
                <c:pt idx="106">
                  <c:v>44508</c:v>
                </c:pt>
                <c:pt idx="107">
                  <c:v>44509</c:v>
                </c:pt>
                <c:pt idx="108">
                  <c:v>44510</c:v>
                </c:pt>
                <c:pt idx="109">
                  <c:v>44511</c:v>
                </c:pt>
                <c:pt idx="110">
                  <c:v>44512</c:v>
                </c:pt>
                <c:pt idx="111">
                  <c:v>44515</c:v>
                </c:pt>
                <c:pt idx="112">
                  <c:v>44516</c:v>
                </c:pt>
                <c:pt idx="113">
                  <c:v>44517</c:v>
                </c:pt>
                <c:pt idx="114">
                  <c:v>44518</c:v>
                </c:pt>
                <c:pt idx="115">
                  <c:v>44519</c:v>
                </c:pt>
                <c:pt idx="116">
                  <c:v>44522</c:v>
                </c:pt>
                <c:pt idx="117">
                  <c:v>44523</c:v>
                </c:pt>
                <c:pt idx="118">
                  <c:v>44524</c:v>
                </c:pt>
                <c:pt idx="119">
                  <c:v>44526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44536</c:v>
                </c:pt>
                <c:pt idx="126">
                  <c:v>44537</c:v>
                </c:pt>
                <c:pt idx="127">
                  <c:v>44538</c:v>
                </c:pt>
                <c:pt idx="128">
                  <c:v>44539</c:v>
                </c:pt>
                <c:pt idx="129">
                  <c:v>44540</c:v>
                </c:pt>
                <c:pt idx="130">
                  <c:v>44543</c:v>
                </c:pt>
                <c:pt idx="131">
                  <c:v>44544</c:v>
                </c:pt>
                <c:pt idx="132">
                  <c:v>44545</c:v>
                </c:pt>
                <c:pt idx="133">
                  <c:v>44546</c:v>
                </c:pt>
                <c:pt idx="134">
                  <c:v>44547</c:v>
                </c:pt>
                <c:pt idx="135">
                  <c:v>44550</c:v>
                </c:pt>
                <c:pt idx="136">
                  <c:v>44551</c:v>
                </c:pt>
                <c:pt idx="137">
                  <c:v>44552</c:v>
                </c:pt>
                <c:pt idx="138">
                  <c:v>44553</c:v>
                </c:pt>
                <c:pt idx="139">
                  <c:v>44557</c:v>
                </c:pt>
                <c:pt idx="140">
                  <c:v>44558</c:v>
                </c:pt>
                <c:pt idx="141">
                  <c:v>44559</c:v>
                </c:pt>
                <c:pt idx="142">
                  <c:v>44560</c:v>
                </c:pt>
                <c:pt idx="143">
                  <c:v>44561</c:v>
                </c:pt>
                <c:pt idx="144">
                  <c:v>44564</c:v>
                </c:pt>
                <c:pt idx="145">
                  <c:v>44565</c:v>
                </c:pt>
                <c:pt idx="146">
                  <c:v>44566</c:v>
                </c:pt>
                <c:pt idx="147">
                  <c:v>44567</c:v>
                </c:pt>
                <c:pt idx="148">
                  <c:v>44568</c:v>
                </c:pt>
                <c:pt idx="149">
                  <c:v>44571</c:v>
                </c:pt>
                <c:pt idx="150">
                  <c:v>44572</c:v>
                </c:pt>
                <c:pt idx="151">
                  <c:v>44573</c:v>
                </c:pt>
                <c:pt idx="152">
                  <c:v>44574</c:v>
                </c:pt>
                <c:pt idx="153">
                  <c:v>44575</c:v>
                </c:pt>
                <c:pt idx="154">
                  <c:v>44579</c:v>
                </c:pt>
                <c:pt idx="155">
                  <c:v>44580</c:v>
                </c:pt>
                <c:pt idx="156">
                  <c:v>44581</c:v>
                </c:pt>
                <c:pt idx="157">
                  <c:v>44582</c:v>
                </c:pt>
                <c:pt idx="158">
                  <c:v>44585</c:v>
                </c:pt>
                <c:pt idx="159">
                  <c:v>44586</c:v>
                </c:pt>
                <c:pt idx="160">
                  <c:v>44587</c:v>
                </c:pt>
                <c:pt idx="161">
                  <c:v>44588</c:v>
                </c:pt>
                <c:pt idx="162">
                  <c:v>44589</c:v>
                </c:pt>
                <c:pt idx="163">
                  <c:v>44592</c:v>
                </c:pt>
                <c:pt idx="164">
                  <c:v>44593</c:v>
                </c:pt>
                <c:pt idx="165">
                  <c:v>44594</c:v>
                </c:pt>
                <c:pt idx="166">
                  <c:v>44595</c:v>
                </c:pt>
                <c:pt idx="167">
                  <c:v>44596</c:v>
                </c:pt>
                <c:pt idx="168">
                  <c:v>44599</c:v>
                </c:pt>
                <c:pt idx="169">
                  <c:v>44600</c:v>
                </c:pt>
                <c:pt idx="170">
                  <c:v>44601</c:v>
                </c:pt>
                <c:pt idx="171">
                  <c:v>44602</c:v>
                </c:pt>
                <c:pt idx="172">
                  <c:v>44603</c:v>
                </c:pt>
                <c:pt idx="173">
                  <c:v>44606</c:v>
                </c:pt>
                <c:pt idx="174">
                  <c:v>44607</c:v>
                </c:pt>
                <c:pt idx="175">
                  <c:v>44608</c:v>
                </c:pt>
                <c:pt idx="176">
                  <c:v>44609</c:v>
                </c:pt>
                <c:pt idx="177">
                  <c:v>44610</c:v>
                </c:pt>
                <c:pt idx="178">
                  <c:v>44614</c:v>
                </c:pt>
                <c:pt idx="179">
                  <c:v>44615</c:v>
                </c:pt>
                <c:pt idx="180">
                  <c:v>44616</c:v>
                </c:pt>
                <c:pt idx="181">
                  <c:v>44617</c:v>
                </c:pt>
                <c:pt idx="182">
                  <c:v>44620</c:v>
                </c:pt>
                <c:pt idx="183">
                  <c:v>44621</c:v>
                </c:pt>
                <c:pt idx="184">
                  <c:v>44622</c:v>
                </c:pt>
                <c:pt idx="185">
                  <c:v>44623</c:v>
                </c:pt>
                <c:pt idx="186">
                  <c:v>44624</c:v>
                </c:pt>
                <c:pt idx="187">
                  <c:v>44627</c:v>
                </c:pt>
                <c:pt idx="188">
                  <c:v>44628</c:v>
                </c:pt>
                <c:pt idx="189">
                  <c:v>44629</c:v>
                </c:pt>
                <c:pt idx="190">
                  <c:v>44630</c:v>
                </c:pt>
                <c:pt idx="191">
                  <c:v>44631</c:v>
                </c:pt>
                <c:pt idx="192">
                  <c:v>44634</c:v>
                </c:pt>
                <c:pt idx="193">
                  <c:v>44635</c:v>
                </c:pt>
                <c:pt idx="194">
                  <c:v>44636</c:v>
                </c:pt>
                <c:pt idx="195">
                  <c:v>44637</c:v>
                </c:pt>
                <c:pt idx="196">
                  <c:v>44638</c:v>
                </c:pt>
                <c:pt idx="197">
                  <c:v>44641</c:v>
                </c:pt>
                <c:pt idx="198">
                  <c:v>44642</c:v>
                </c:pt>
                <c:pt idx="199">
                  <c:v>44643</c:v>
                </c:pt>
                <c:pt idx="200">
                  <c:v>44644</c:v>
                </c:pt>
                <c:pt idx="201">
                  <c:v>44645</c:v>
                </c:pt>
                <c:pt idx="202">
                  <c:v>44648</c:v>
                </c:pt>
                <c:pt idx="203">
                  <c:v>44649</c:v>
                </c:pt>
                <c:pt idx="204">
                  <c:v>44650</c:v>
                </c:pt>
                <c:pt idx="205">
                  <c:v>44651</c:v>
                </c:pt>
                <c:pt idx="206">
                  <c:v>44652</c:v>
                </c:pt>
                <c:pt idx="207">
                  <c:v>44655</c:v>
                </c:pt>
                <c:pt idx="208">
                  <c:v>44656</c:v>
                </c:pt>
                <c:pt idx="209">
                  <c:v>44657</c:v>
                </c:pt>
                <c:pt idx="210">
                  <c:v>44658</c:v>
                </c:pt>
                <c:pt idx="211">
                  <c:v>44659</c:v>
                </c:pt>
                <c:pt idx="212">
                  <c:v>44662</c:v>
                </c:pt>
                <c:pt idx="213">
                  <c:v>44663</c:v>
                </c:pt>
                <c:pt idx="214">
                  <c:v>44664</c:v>
                </c:pt>
                <c:pt idx="215">
                  <c:v>44665</c:v>
                </c:pt>
                <c:pt idx="216">
                  <c:v>44669</c:v>
                </c:pt>
                <c:pt idx="217">
                  <c:v>44670</c:v>
                </c:pt>
                <c:pt idx="218">
                  <c:v>44671</c:v>
                </c:pt>
                <c:pt idx="219">
                  <c:v>44672</c:v>
                </c:pt>
                <c:pt idx="220">
                  <c:v>44673</c:v>
                </c:pt>
                <c:pt idx="221">
                  <c:v>44676</c:v>
                </c:pt>
                <c:pt idx="222">
                  <c:v>44677</c:v>
                </c:pt>
                <c:pt idx="223">
                  <c:v>44678</c:v>
                </c:pt>
                <c:pt idx="224">
                  <c:v>44679</c:v>
                </c:pt>
                <c:pt idx="225">
                  <c:v>44680</c:v>
                </c:pt>
                <c:pt idx="226">
                  <c:v>44683</c:v>
                </c:pt>
                <c:pt idx="227">
                  <c:v>44684</c:v>
                </c:pt>
                <c:pt idx="228">
                  <c:v>44685</c:v>
                </c:pt>
                <c:pt idx="229">
                  <c:v>44686</c:v>
                </c:pt>
                <c:pt idx="230">
                  <c:v>44687</c:v>
                </c:pt>
                <c:pt idx="231">
                  <c:v>44690</c:v>
                </c:pt>
                <c:pt idx="232">
                  <c:v>44691</c:v>
                </c:pt>
                <c:pt idx="233">
                  <c:v>44692</c:v>
                </c:pt>
                <c:pt idx="234">
                  <c:v>44693</c:v>
                </c:pt>
                <c:pt idx="235">
                  <c:v>44694</c:v>
                </c:pt>
                <c:pt idx="236">
                  <c:v>44697</c:v>
                </c:pt>
                <c:pt idx="237">
                  <c:v>44698</c:v>
                </c:pt>
                <c:pt idx="238">
                  <c:v>44699</c:v>
                </c:pt>
                <c:pt idx="239">
                  <c:v>44700</c:v>
                </c:pt>
                <c:pt idx="240">
                  <c:v>44701</c:v>
                </c:pt>
                <c:pt idx="241">
                  <c:v>44704</c:v>
                </c:pt>
                <c:pt idx="242">
                  <c:v>44705</c:v>
                </c:pt>
                <c:pt idx="243">
                  <c:v>44706</c:v>
                </c:pt>
                <c:pt idx="244">
                  <c:v>44707</c:v>
                </c:pt>
                <c:pt idx="245">
                  <c:v>44708</c:v>
                </c:pt>
                <c:pt idx="246">
                  <c:v>44712</c:v>
                </c:pt>
                <c:pt idx="247">
                  <c:v>44713</c:v>
                </c:pt>
                <c:pt idx="248">
                  <c:v>44714</c:v>
                </c:pt>
                <c:pt idx="249">
                  <c:v>44715</c:v>
                </c:pt>
                <c:pt idx="250">
                  <c:v>44718</c:v>
                </c:pt>
                <c:pt idx="251">
                  <c:v>44719</c:v>
                </c:pt>
                <c:pt idx="252">
                  <c:v>44720</c:v>
                </c:pt>
              </c:numCache>
            </c:numRef>
          </c:cat>
          <c:val>
            <c:numRef>
              <c:f>'#11 and #16'!$C$2495:$C$2747</c:f>
              <c:numCache>
                <c:formatCode>0.00</c:formatCode>
                <c:ptCount val="253"/>
                <c:pt idx="0">
                  <c:v>17.73</c:v>
                </c:pt>
                <c:pt idx="1">
                  <c:v>17.66</c:v>
                </c:pt>
                <c:pt idx="2">
                  <c:v>17.54</c:v>
                </c:pt>
                <c:pt idx="3">
                  <c:v>17.29</c:v>
                </c:pt>
                <c:pt idx="4">
                  <c:v>17.05</c:v>
                </c:pt>
                <c:pt idx="5">
                  <c:v>17.04</c:v>
                </c:pt>
                <c:pt idx="6">
                  <c:v>16.55</c:v>
                </c:pt>
                <c:pt idx="7">
                  <c:v>16.43</c:v>
                </c:pt>
                <c:pt idx="8">
                  <c:v>16.78</c:v>
                </c:pt>
                <c:pt idx="9">
                  <c:v>16.43</c:v>
                </c:pt>
                <c:pt idx="10">
                  <c:v>16.690000000000001</c:v>
                </c:pt>
                <c:pt idx="11">
                  <c:v>16.93</c:v>
                </c:pt>
                <c:pt idx="12">
                  <c:v>16.899999999999999</c:v>
                </c:pt>
                <c:pt idx="13">
                  <c:v>17.23</c:v>
                </c:pt>
                <c:pt idx="14">
                  <c:v>17.23</c:v>
                </c:pt>
                <c:pt idx="15">
                  <c:v>17.63</c:v>
                </c:pt>
                <c:pt idx="16">
                  <c:v>17.940000000000001</c:v>
                </c:pt>
                <c:pt idx="17">
                  <c:v>18.149999999999999</c:v>
                </c:pt>
                <c:pt idx="18">
                  <c:v>17.87</c:v>
                </c:pt>
                <c:pt idx="19">
                  <c:v>17.75</c:v>
                </c:pt>
                <c:pt idx="20">
                  <c:v>17.45</c:v>
                </c:pt>
                <c:pt idx="21">
                  <c:v>17.28</c:v>
                </c:pt>
                <c:pt idx="22">
                  <c:v>16.989999999999998</c:v>
                </c:pt>
                <c:pt idx="23">
                  <c:v>17.079999999999998</c:v>
                </c:pt>
                <c:pt idx="24">
                  <c:v>16.93</c:v>
                </c:pt>
                <c:pt idx="25">
                  <c:v>17.329999999999998</c:v>
                </c:pt>
                <c:pt idx="26">
                  <c:v>17.71</c:v>
                </c:pt>
                <c:pt idx="27">
                  <c:v>17.07</c:v>
                </c:pt>
                <c:pt idx="28">
                  <c:v>17.41</c:v>
                </c:pt>
                <c:pt idx="29">
                  <c:v>17.670000000000002</c:v>
                </c:pt>
                <c:pt idx="30">
                  <c:v>17.62</c:v>
                </c:pt>
                <c:pt idx="31">
                  <c:v>18.170000000000002</c:v>
                </c:pt>
                <c:pt idx="32">
                  <c:v>18.420000000000002</c:v>
                </c:pt>
                <c:pt idx="33">
                  <c:v>18.350000000000001</c:v>
                </c:pt>
                <c:pt idx="34">
                  <c:v>18.61</c:v>
                </c:pt>
                <c:pt idx="35">
                  <c:v>18.3</c:v>
                </c:pt>
                <c:pt idx="36">
                  <c:v>17.91</c:v>
                </c:pt>
                <c:pt idx="37">
                  <c:v>17.95</c:v>
                </c:pt>
                <c:pt idx="38">
                  <c:v>17.98</c:v>
                </c:pt>
                <c:pt idx="39">
                  <c:v>17.93</c:v>
                </c:pt>
                <c:pt idx="40">
                  <c:v>18.62</c:v>
                </c:pt>
                <c:pt idx="41">
                  <c:v>18.68</c:v>
                </c:pt>
                <c:pt idx="42">
                  <c:v>18.47</c:v>
                </c:pt>
                <c:pt idx="43">
                  <c:v>19.59</c:v>
                </c:pt>
                <c:pt idx="44">
                  <c:v>19.47</c:v>
                </c:pt>
                <c:pt idx="45">
                  <c:v>19.54</c:v>
                </c:pt>
                <c:pt idx="46">
                  <c:v>19.95</c:v>
                </c:pt>
                <c:pt idx="47">
                  <c:v>20.03</c:v>
                </c:pt>
                <c:pt idx="48">
                  <c:v>20.02</c:v>
                </c:pt>
                <c:pt idx="49">
                  <c:v>20.170000000000002</c:v>
                </c:pt>
                <c:pt idx="50">
                  <c:v>19.79</c:v>
                </c:pt>
                <c:pt idx="51">
                  <c:v>19.579999999999998</c:v>
                </c:pt>
                <c:pt idx="52">
                  <c:v>19.579999999999998</c:v>
                </c:pt>
                <c:pt idx="53">
                  <c:v>19.579999999999998</c:v>
                </c:pt>
                <c:pt idx="54">
                  <c:v>19.73</c:v>
                </c:pt>
                <c:pt idx="55">
                  <c:v>19.68</c:v>
                </c:pt>
                <c:pt idx="56">
                  <c:v>20.04</c:v>
                </c:pt>
                <c:pt idx="57">
                  <c:v>20.22</c:v>
                </c:pt>
                <c:pt idx="58">
                  <c:v>19.84</c:v>
                </c:pt>
                <c:pt idx="59">
                  <c:v>19.670000000000002</c:v>
                </c:pt>
                <c:pt idx="60">
                  <c:v>19.899999999999999</c:v>
                </c:pt>
                <c:pt idx="61">
                  <c:v>19.62</c:v>
                </c:pt>
                <c:pt idx="62">
                  <c:v>19.48</c:v>
                </c:pt>
                <c:pt idx="63">
                  <c:v>19.489999999999998</c:v>
                </c:pt>
                <c:pt idx="64">
                  <c:v>19.239999999999998</c:v>
                </c:pt>
                <c:pt idx="65">
                  <c:v>18.79</c:v>
                </c:pt>
                <c:pt idx="66">
                  <c:v>18.98</c:v>
                </c:pt>
                <c:pt idx="67">
                  <c:v>18.96</c:v>
                </c:pt>
                <c:pt idx="68">
                  <c:v>19.52</c:v>
                </c:pt>
                <c:pt idx="69">
                  <c:v>19.489999999999998</c:v>
                </c:pt>
                <c:pt idx="70">
                  <c:v>19.18</c:v>
                </c:pt>
                <c:pt idx="71">
                  <c:v>18.86</c:v>
                </c:pt>
                <c:pt idx="72">
                  <c:v>18.97</c:v>
                </c:pt>
                <c:pt idx="73">
                  <c:v>19.329999999999998</c:v>
                </c:pt>
                <c:pt idx="74">
                  <c:v>19.489999999999998</c:v>
                </c:pt>
                <c:pt idx="75">
                  <c:v>19.100000000000001</c:v>
                </c:pt>
                <c:pt idx="76">
                  <c:v>18.73</c:v>
                </c:pt>
                <c:pt idx="77">
                  <c:v>18.98</c:v>
                </c:pt>
                <c:pt idx="78">
                  <c:v>18.940000000000001</c:v>
                </c:pt>
                <c:pt idx="79">
                  <c:v>19.829999999999998</c:v>
                </c:pt>
                <c:pt idx="80">
                  <c:v>20.059999999999999</c:v>
                </c:pt>
                <c:pt idx="81">
                  <c:v>19.690000000000001</c:v>
                </c:pt>
                <c:pt idx="82">
                  <c:v>19.850000000000001</c:v>
                </c:pt>
                <c:pt idx="83">
                  <c:v>19.77</c:v>
                </c:pt>
                <c:pt idx="84">
                  <c:v>19.84</c:v>
                </c:pt>
                <c:pt idx="85">
                  <c:v>20.29</c:v>
                </c:pt>
                <c:pt idx="86">
                  <c:v>20.329999999999998</c:v>
                </c:pt>
                <c:pt idx="87">
                  <c:v>20.07</c:v>
                </c:pt>
                <c:pt idx="88">
                  <c:v>19.86</c:v>
                </c:pt>
                <c:pt idx="89">
                  <c:v>19.59</c:v>
                </c:pt>
                <c:pt idx="90">
                  <c:v>19.8</c:v>
                </c:pt>
                <c:pt idx="91">
                  <c:v>19.350000000000001</c:v>
                </c:pt>
                <c:pt idx="92">
                  <c:v>18.87</c:v>
                </c:pt>
                <c:pt idx="93">
                  <c:v>18.97</c:v>
                </c:pt>
                <c:pt idx="94">
                  <c:v>18.940000000000001</c:v>
                </c:pt>
                <c:pt idx="95">
                  <c:v>19.079999999999998</c:v>
                </c:pt>
                <c:pt idx="96">
                  <c:v>19.39</c:v>
                </c:pt>
                <c:pt idx="97">
                  <c:v>19.66</c:v>
                </c:pt>
                <c:pt idx="98">
                  <c:v>19.7</c:v>
                </c:pt>
                <c:pt idx="99">
                  <c:v>19.62</c:v>
                </c:pt>
                <c:pt idx="100">
                  <c:v>19.27</c:v>
                </c:pt>
                <c:pt idx="101">
                  <c:v>19.37</c:v>
                </c:pt>
                <c:pt idx="102">
                  <c:v>19.54</c:v>
                </c:pt>
                <c:pt idx="103">
                  <c:v>19.38</c:v>
                </c:pt>
                <c:pt idx="104">
                  <c:v>19.63</c:v>
                </c:pt>
                <c:pt idx="105">
                  <c:v>19.940000000000001</c:v>
                </c:pt>
                <c:pt idx="106">
                  <c:v>19.920000000000002</c:v>
                </c:pt>
                <c:pt idx="107">
                  <c:v>19.899999999999999</c:v>
                </c:pt>
                <c:pt idx="108">
                  <c:v>19.600000000000001</c:v>
                </c:pt>
                <c:pt idx="109">
                  <c:v>20.12</c:v>
                </c:pt>
                <c:pt idx="110">
                  <c:v>20.010000000000002</c:v>
                </c:pt>
                <c:pt idx="111">
                  <c:v>19.739999999999998</c:v>
                </c:pt>
                <c:pt idx="112">
                  <c:v>19.989999999999998</c:v>
                </c:pt>
                <c:pt idx="113">
                  <c:v>20.420000000000002</c:v>
                </c:pt>
                <c:pt idx="114">
                  <c:v>20.18</c:v>
                </c:pt>
                <c:pt idx="115">
                  <c:v>19.989999999999998</c:v>
                </c:pt>
                <c:pt idx="116">
                  <c:v>19.760000000000002</c:v>
                </c:pt>
                <c:pt idx="117">
                  <c:v>20.11</c:v>
                </c:pt>
                <c:pt idx="118">
                  <c:v>19.93</c:v>
                </c:pt>
                <c:pt idx="119">
                  <c:v>19.350000000000001</c:v>
                </c:pt>
                <c:pt idx="120">
                  <c:v>19.190000000000001</c:v>
                </c:pt>
                <c:pt idx="121">
                  <c:v>18.600000000000001</c:v>
                </c:pt>
                <c:pt idx="122">
                  <c:v>18.600000000000001</c:v>
                </c:pt>
                <c:pt idx="123">
                  <c:v>18.62</c:v>
                </c:pt>
                <c:pt idx="124">
                  <c:v>18.75</c:v>
                </c:pt>
                <c:pt idx="125">
                  <c:v>19.16</c:v>
                </c:pt>
                <c:pt idx="126">
                  <c:v>19.48</c:v>
                </c:pt>
                <c:pt idx="127">
                  <c:v>19.82</c:v>
                </c:pt>
                <c:pt idx="128">
                  <c:v>19.690000000000001</c:v>
                </c:pt>
                <c:pt idx="129">
                  <c:v>19.71</c:v>
                </c:pt>
                <c:pt idx="130">
                  <c:v>19.64</c:v>
                </c:pt>
                <c:pt idx="131">
                  <c:v>19.649999999999999</c:v>
                </c:pt>
                <c:pt idx="132">
                  <c:v>19.29</c:v>
                </c:pt>
                <c:pt idx="133">
                  <c:v>19.399999999999999</c:v>
                </c:pt>
                <c:pt idx="134">
                  <c:v>19.11</c:v>
                </c:pt>
                <c:pt idx="135">
                  <c:v>18.59</c:v>
                </c:pt>
                <c:pt idx="136">
                  <c:v>18.739999999999998</c:v>
                </c:pt>
                <c:pt idx="137">
                  <c:v>19.260000000000002</c:v>
                </c:pt>
                <c:pt idx="138">
                  <c:v>19.239999999999998</c:v>
                </c:pt>
                <c:pt idx="139">
                  <c:v>19.21</c:v>
                </c:pt>
                <c:pt idx="140">
                  <c:v>18.96</c:v>
                </c:pt>
                <c:pt idx="141">
                  <c:v>19.100000000000001</c:v>
                </c:pt>
                <c:pt idx="142">
                  <c:v>18.78</c:v>
                </c:pt>
                <c:pt idx="143">
                  <c:v>18.88</c:v>
                </c:pt>
                <c:pt idx="144">
                  <c:v>18.739999999999998</c:v>
                </c:pt>
                <c:pt idx="145">
                  <c:v>18.75</c:v>
                </c:pt>
                <c:pt idx="146">
                  <c:v>18.34</c:v>
                </c:pt>
                <c:pt idx="147">
                  <c:v>18.190000000000001</c:v>
                </c:pt>
                <c:pt idx="148">
                  <c:v>18.05</c:v>
                </c:pt>
                <c:pt idx="149">
                  <c:v>17.829999999999998</c:v>
                </c:pt>
                <c:pt idx="150">
                  <c:v>18.11</c:v>
                </c:pt>
                <c:pt idx="151">
                  <c:v>18.34</c:v>
                </c:pt>
                <c:pt idx="152">
                  <c:v>18.09</c:v>
                </c:pt>
                <c:pt idx="153">
                  <c:v>18.309999999999999</c:v>
                </c:pt>
                <c:pt idx="154">
                  <c:v>18.66</c:v>
                </c:pt>
                <c:pt idx="155">
                  <c:v>19.07</c:v>
                </c:pt>
                <c:pt idx="156">
                  <c:v>18.93</c:v>
                </c:pt>
                <c:pt idx="157">
                  <c:v>18.899999999999999</c:v>
                </c:pt>
                <c:pt idx="158">
                  <c:v>18.809999999999999</c:v>
                </c:pt>
                <c:pt idx="159">
                  <c:v>18.78</c:v>
                </c:pt>
                <c:pt idx="160">
                  <c:v>18.489999999999998</c:v>
                </c:pt>
                <c:pt idx="161">
                  <c:v>18.41</c:v>
                </c:pt>
                <c:pt idx="162">
                  <c:v>18.2</c:v>
                </c:pt>
                <c:pt idx="163">
                  <c:v>18.22</c:v>
                </c:pt>
                <c:pt idx="164">
                  <c:v>18.48</c:v>
                </c:pt>
                <c:pt idx="165">
                  <c:v>17.93</c:v>
                </c:pt>
                <c:pt idx="166">
                  <c:v>17.989999999999998</c:v>
                </c:pt>
                <c:pt idx="167">
                  <c:v>18.23</c:v>
                </c:pt>
                <c:pt idx="168">
                  <c:v>18.05</c:v>
                </c:pt>
                <c:pt idx="169">
                  <c:v>18.079999999999998</c:v>
                </c:pt>
                <c:pt idx="170">
                  <c:v>18.48</c:v>
                </c:pt>
                <c:pt idx="171">
                  <c:v>18.3</c:v>
                </c:pt>
                <c:pt idx="172">
                  <c:v>18.260000000000002</c:v>
                </c:pt>
                <c:pt idx="173">
                  <c:v>18.12</c:v>
                </c:pt>
                <c:pt idx="174">
                  <c:v>18.07</c:v>
                </c:pt>
                <c:pt idx="175">
                  <c:v>18.07</c:v>
                </c:pt>
                <c:pt idx="176">
                  <c:v>18.28</c:v>
                </c:pt>
                <c:pt idx="177">
                  <c:v>18.2</c:v>
                </c:pt>
                <c:pt idx="178">
                  <c:v>18.48</c:v>
                </c:pt>
                <c:pt idx="179">
                  <c:v>18.53</c:v>
                </c:pt>
                <c:pt idx="180">
                  <c:v>18.32</c:v>
                </c:pt>
                <c:pt idx="181">
                  <c:v>17.989999999999998</c:v>
                </c:pt>
                <c:pt idx="182">
                  <c:v>18</c:v>
                </c:pt>
                <c:pt idx="183">
                  <c:v>18.34</c:v>
                </c:pt>
                <c:pt idx="184">
                  <c:v>18.64</c:v>
                </c:pt>
                <c:pt idx="185">
                  <c:v>18.93</c:v>
                </c:pt>
                <c:pt idx="186">
                  <c:v>19.350000000000001</c:v>
                </c:pt>
                <c:pt idx="187">
                  <c:v>19.27</c:v>
                </c:pt>
                <c:pt idx="188">
                  <c:v>19.43</c:v>
                </c:pt>
                <c:pt idx="189">
                  <c:v>18.940000000000001</c:v>
                </c:pt>
                <c:pt idx="190">
                  <c:v>19.100000000000001</c:v>
                </c:pt>
                <c:pt idx="191">
                  <c:v>19.239999999999998</c:v>
                </c:pt>
                <c:pt idx="192">
                  <c:v>19.13</c:v>
                </c:pt>
                <c:pt idx="193">
                  <c:v>18.73</c:v>
                </c:pt>
                <c:pt idx="194">
                  <c:v>18.559999999999999</c:v>
                </c:pt>
                <c:pt idx="195">
                  <c:v>18.690000000000001</c:v>
                </c:pt>
                <c:pt idx="196">
                  <c:v>18.93</c:v>
                </c:pt>
                <c:pt idx="197">
                  <c:v>19.28</c:v>
                </c:pt>
                <c:pt idx="198">
                  <c:v>19.149999999999999</c:v>
                </c:pt>
                <c:pt idx="199">
                  <c:v>19.239999999999998</c:v>
                </c:pt>
                <c:pt idx="200">
                  <c:v>19.260000000000002</c:v>
                </c:pt>
                <c:pt idx="201">
                  <c:v>19.61</c:v>
                </c:pt>
                <c:pt idx="202">
                  <c:v>19.59</c:v>
                </c:pt>
                <c:pt idx="203">
                  <c:v>19.11</c:v>
                </c:pt>
                <c:pt idx="204">
                  <c:v>19.47</c:v>
                </c:pt>
                <c:pt idx="205">
                  <c:v>19.489999999999998</c:v>
                </c:pt>
                <c:pt idx="206">
                  <c:v>19.37</c:v>
                </c:pt>
                <c:pt idx="207">
                  <c:v>19.61</c:v>
                </c:pt>
                <c:pt idx="208">
                  <c:v>19.649999999999999</c:v>
                </c:pt>
                <c:pt idx="209">
                  <c:v>19.59</c:v>
                </c:pt>
                <c:pt idx="210">
                  <c:v>19.84</c:v>
                </c:pt>
                <c:pt idx="211">
                  <c:v>20.41</c:v>
                </c:pt>
                <c:pt idx="212">
                  <c:v>20.309999999999999</c:v>
                </c:pt>
                <c:pt idx="213">
                  <c:v>20.22</c:v>
                </c:pt>
                <c:pt idx="214">
                  <c:v>20.100000000000001</c:v>
                </c:pt>
                <c:pt idx="215">
                  <c:v>20.059999999999999</c:v>
                </c:pt>
                <c:pt idx="216">
                  <c:v>20.260000000000002</c:v>
                </c:pt>
                <c:pt idx="217">
                  <c:v>19.739999999999998</c:v>
                </c:pt>
                <c:pt idx="218">
                  <c:v>19.62</c:v>
                </c:pt>
                <c:pt idx="219">
                  <c:v>19.87</c:v>
                </c:pt>
                <c:pt idx="220">
                  <c:v>19.239999999999998</c:v>
                </c:pt>
                <c:pt idx="221">
                  <c:v>18.95</c:v>
                </c:pt>
                <c:pt idx="222">
                  <c:v>18.989999999999998</c:v>
                </c:pt>
                <c:pt idx="223">
                  <c:v>19.02</c:v>
                </c:pt>
                <c:pt idx="224">
                  <c:v>19.420000000000002</c:v>
                </c:pt>
                <c:pt idx="225">
                  <c:v>19.350000000000001</c:v>
                </c:pt>
                <c:pt idx="226">
                  <c:v>18.850000000000001</c:v>
                </c:pt>
                <c:pt idx="227">
                  <c:v>18.62</c:v>
                </c:pt>
                <c:pt idx="228">
                  <c:v>18.62</c:v>
                </c:pt>
                <c:pt idx="229">
                  <c:v>18.78</c:v>
                </c:pt>
                <c:pt idx="230">
                  <c:v>19.16</c:v>
                </c:pt>
                <c:pt idx="231">
                  <c:v>18.66</c:v>
                </c:pt>
                <c:pt idx="232">
                  <c:v>18.54</c:v>
                </c:pt>
                <c:pt idx="233">
                  <c:v>18.55</c:v>
                </c:pt>
                <c:pt idx="234">
                  <c:v>18.64</c:v>
                </c:pt>
                <c:pt idx="235">
                  <c:v>19.170000000000002</c:v>
                </c:pt>
                <c:pt idx="236">
                  <c:v>19.68</c:v>
                </c:pt>
                <c:pt idx="237">
                  <c:v>20</c:v>
                </c:pt>
                <c:pt idx="238">
                  <c:v>19.829999999999998</c:v>
                </c:pt>
                <c:pt idx="239">
                  <c:v>19.77</c:v>
                </c:pt>
                <c:pt idx="240">
                  <c:v>19.95</c:v>
                </c:pt>
                <c:pt idx="241">
                  <c:v>19.77</c:v>
                </c:pt>
                <c:pt idx="242">
                  <c:v>19.75</c:v>
                </c:pt>
                <c:pt idx="243">
                  <c:v>19.68</c:v>
                </c:pt>
                <c:pt idx="244">
                  <c:v>19.54</c:v>
                </c:pt>
                <c:pt idx="245">
                  <c:v>19.61</c:v>
                </c:pt>
                <c:pt idx="246">
                  <c:v>19.399999999999999</c:v>
                </c:pt>
                <c:pt idx="247">
                  <c:v>19.440000000000001</c:v>
                </c:pt>
                <c:pt idx="248">
                  <c:v>19.350000000000001</c:v>
                </c:pt>
                <c:pt idx="249">
                  <c:v>19.29</c:v>
                </c:pt>
                <c:pt idx="250">
                  <c:v>19.559999999999999</c:v>
                </c:pt>
                <c:pt idx="251">
                  <c:v>18.97</c:v>
                </c:pt>
                <c:pt idx="252">
                  <c:v>18.98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63-4125-A31A-9E9D3A223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3840832"/>
        <c:axId val="1"/>
      </c:lineChart>
      <c:dateAx>
        <c:axId val="703840832"/>
        <c:scaling>
          <c:orientation val="minMax"/>
          <c:max val="44720"/>
          <c:min val="44356"/>
        </c:scaling>
        <c:delete val="0"/>
        <c:axPos val="b"/>
        <c:numFmt formatCode="mm/dd/yy;@" sourceLinked="0"/>
        <c:majorTickMark val="out"/>
        <c:minorTickMark val="none"/>
        <c:tickLblPos val="nextTo"/>
        <c:txPr>
          <a:bodyPr rot="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At val="16"/>
        <c:auto val="1"/>
        <c:lblOffset val="100"/>
        <c:baseTimeUnit val="days"/>
        <c:majorUnit val="28"/>
        <c:majorTimeUnit val="days"/>
      </c:dateAx>
      <c:valAx>
        <c:axId val="1"/>
        <c:scaling>
          <c:orientation val="minMax"/>
          <c:max val="40"/>
          <c:min val="16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85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03840832"/>
        <c:crossesAt val="44356"/>
        <c:crossBetween val="midCat"/>
        <c:majorUnit val="2"/>
        <c:minorUnit val="1"/>
      </c:valAx>
      <c:spPr>
        <a:solidFill>
          <a:schemeClr val="bg1"/>
        </a:solidFill>
      </c:spPr>
    </c:plotArea>
    <c:legend>
      <c:legendPos val="t"/>
      <c:layout>
        <c:manualLayout>
          <c:xMode val="edge"/>
          <c:yMode val="edge"/>
          <c:x val="5.4136811023622049E-2"/>
          <c:y val="0.41342537421450393"/>
          <c:w val="9.2945100612423434E-2"/>
          <c:h val="0.17195024272663798"/>
        </c:manualLayout>
      </c:layout>
      <c:overlay val="1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'Updated May 2020'!$B$4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'Updated May 2020'!$A$8:$A$21</c:f>
              <c:strCache>
                <c:ptCount val="14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  <c:pt idx="5">
                  <c:v>14-15</c:v>
                </c:pt>
                <c:pt idx="6">
                  <c:v>15-16</c:v>
                </c:pt>
                <c:pt idx="7">
                  <c:v>16-17</c:v>
                </c:pt>
                <c:pt idx="8">
                  <c:v>17-18</c:v>
                </c:pt>
                <c:pt idx="9">
                  <c:v>18-19</c:v>
                </c:pt>
                <c:pt idx="10">
                  <c:v>19-20</c:v>
                </c:pt>
                <c:pt idx="11">
                  <c:v>20-21</c:v>
                </c:pt>
                <c:pt idx="12">
                  <c:v>21-22</c:v>
                </c:pt>
                <c:pt idx="13">
                  <c:v>22-23*</c:v>
                </c:pt>
              </c:strCache>
            </c:strRef>
          </c:cat>
          <c:val>
            <c:numRef>
              <c:f>'Updated May 2020'!$B$8:$B$21</c:f>
              <c:numCache>
                <c:formatCode>General</c:formatCode>
                <c:ptCount val="14"/>
                <c:pt idx="0">
                  <c:v>153.184</c:v>
                </c:pt>
                <c:pt idx="1">
                  <c:v>162.221</c:v>
                </c:pt>
                <c:pt idx="2">
                  <c:v>172.34899999999999</c:v>
                </c:pt>
                <c:pt idx="3">
                  <c:v>177.84299999999999</c:v>
                </c:pt>
                <c:pt idx="4">
                  <c:v>175.971</c:v>
                </c:pt>
                <c:pt idx="5">
                  <c:v>177.58199999999999</c:v>
                </c:pt>
                <c:pt idx="6">
                  <c:v>164.97200000000001</c:v>
                </c:pt>
                <c:pt idx="7">
                  <c:v>172.13800000000001</c:v>
                </c:pt>
                <c:pt idx="8">
                  <c:v>194.22200000000001</c:v>
                </c:pt>
                <c:pt idx="9">
                  <c:v>179.15799999999999</c:v>
                </c:pt>
                <c:pt idx="10">
                  <c:v>166.57599999999999</c:v>
                </c:pt>
                <c:pt idx="11" formatCode="#,##0.000">
                  <c:v>181.01</c:v>
                </c:pt>
                <c:pt idx="12">
                  <c:v>181.184</c:v>
                </c:pt>
                <c:pt idx="13">
                  <c:v>182.89099999999999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3-4F3A-887E-BC107F095F60}"/>
            </c:ext>
          </c:extLst>
        </c:ser>
        <c:ser>
          <c:idx val="1"/>
          <c:order val="1"/>
          <c:tx>
            <c:strRef>
              <c:f>'Updated May 2020'!$C$4</c:f>
              <c:strCache>
                <c:ptCount val="1"/>
                <c:pt idx="0">
                  <c:v>Consumption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'Updated May 2020'!$A$8:$A$21</c:f>
              <c:strCache>
                <c:ptCount val="14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  <c:pt idx="5">
                  <c:v>14-15</c:v>
                </c:pt>
                <c:pt idx="6">
                  <c:v>15-16</c:v>
                </c:pt>
                <c:pt idx="7">
                  <c:v>16-17</c:v>
                </c:pt>
                <c:pt idx="8">
                  <c:v>17-18</c:v>
                </c:pt>
                <c:pt idx="9">
                  <c:v>18-19</c:v>
                </c:pt>
                <c:pt idx="10">
                  <c:v>19-20</c:v>
                </c:pt>
                <c:pt idx="11">
                  <c:v>20-21</c:v>
                </c:pt>
                <c:pt idx="12">
                  <c:v>21-22</c:v>
                </c:pt>
                <c:pt idx="13">
                  <c:v>22-23*</c:v>
                </c:pt>
              </c:strCache>
            </c:strRef>
          </c:cat>
          <c:val>
            <c:numRef>
              <c:f>'Updated May 2020'!$C$8:$C$21</c:f>
              <c:numCache>
                <c:formatCode>General</c:formatCode>
                <c:ptCount val="14"/>
                <c:pt idx="0">
                  <c:v>154.14699999999999</c:v>
                </c:pt>
                <c:pt idx="1">
                  <c:v>155.25899999999999</c:v>
                </c:pt>
                <c:pt idx="2">
                  <c:v>159.59700000000001</c:v>
                </c:pt>
                <c:pt idx="3">
                  <c:v>165.291</c:v>
                </c:pt>
                <c:pt idx="4">
                  <c:v>165.749</c:v>
                </c:pt>
                <c:pt idx="5">
                  <c:v>168.03700000000001</c:v>
                </c:pt>
                <c:pt idx="6">
                  <c:v>169.25399999999999</c:v>
                </c:pt>
                <c:pt idx="7">
                  <c:v>168.99</c:v>
                </c:pt>
                <c:pt idx="8">
                  <c:v>173.86099999999999</c:v>
                </c:pt>
                <c:pt idx="9">
                  <c:v>172.995</c:v>
                </c:pt>
                <c:pt idx="10">
                  <c:v>171.69200000000001</c:v>
                </c:pt>
                <c:pt idx="11">
                  <c:v>172.69200000000001</c:v>
                </c:pt>
                <c:pt idx="12">
                  <c:v>175.49950000000001</c:v>
                </c:pt>
                <c:pt idx="13">
                  <c:v>178.84299999999999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73-4F3A-887E-BC107F095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8625920"/>
        <c:axId val="68627456"/>
      </c:barChart>
      <c:catAx>
        <c:axId val="6862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68627456"/>
        <c:crossesAt val="100"/>
        <c:auto val="1"/>
        <c:lblAlgn val="ctr"/>
        <c:lblOffset val="100"/>
        <c:noMultiLvlLbl val="0"/>
      </c:catAx>
      <c:valAx>
        <c:axId val="68627456"/>
        <c:scaling>
          <c:orientation val="minMax"/>
          <c:max val="200"/>
          <c:min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68625920"/>
        <c:crosses val="autoZero"/>
        <c:crossBetween val="between"/>
        <c:majorUnit val="10"/>
        <c:minorUnit val="5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9.9739135661477435E-2"/>
          <c:y val="5.5171697287839022E-2"/>
          <c:w val="0.39563823272090981"/>
          <c:h val="7.4841790609507144E-2"/>
        </c:manualLayout>
      </c:layout>
      <c:overlay val="1"/>
      <c:txPr>
        <a:bodyPr/>
        <a:lstStyle/>
        <a:p>
          <a:pPr>
            <a:defRPr sz="1400" baseline="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03149606299209E-2"/>
          <c:y val="4.6296296296296294E-2"/>
          <c:w val="0.90286351706036749"/>
          <c:h val="0.85026975794692328"/>
        </c:manualLayout>
      </c:layout>
      <c:lineChart>
        <c:grouping val="standard"/>
        <c:varyColors val="0"/>
        <c:ser>
          <c:idx val="0"/>
          <c:order val="0"/>
          <c:tx>
            <c:strRef>
              <c:f>'Updated May 2020'!$H$7</c:f>
              <c:strCache>
                <c:ptCount val="1"/>
                <c:pt idx="0">
                  <c:v>Ending Stocks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'Updated May 2020'!$G$8:$G$21</c:f>
              <c:strCache>
                <c:ptCount val="14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  <c:pt idx="5">
                  <c:v>14-15</c:v>
                </c:pt>
                <c:pt idx="6">
                  <c:v>15-16</c:v>
                </c:pt>
                <c:pt idx="7">
                  <c:v>16-17</c:v>
                </c:pt>
                <c:pt idx="8">
                  <c:v>17-18</c:v>
                </c:pt>
                <c:pt idx="9">
                  <c:v>18-19</c:v>
                </c:pt>
                <c:pt idx="10">
                  <c:v>19-20</c:v>
                </c:pt>
                <c:pt idx="11">
                  <c:v>20-21</c:v>
                </c:pt>
                <c:pt idx="12">
                  <c:v>21-22</c:v>
                </c:pt>
                <c:pt idx="13">
                  <c:v>22-23*</c:v>
                </c:pt>
              </c:strCache>
              <c:extLst/>
            </c:strRef>
          </c:cat>
          <c:val>
            <c:numRef>
              <c:f>'Updated May 2020'!$H$8:$H$21</c:f>
              <c:numCache>
                <c:formatCode>#,##0.000</c:formatCode>
                <c:ptCount val="14"/>
                <c:pt idx="0">
                  <c:v>28.027999999999999</c:v>
                </c:pt>
                <c:pt idx="1">
                  <c:v>29.491</c:v>
                </c:pt>
                <c:pt idx="2">
                  <c:v>35.19</c:v>
                </c:pt>
                <c:pt idx="3">
                  <c:v>42.521000000000001</c:v>
                </c:pt>
                <c:pt idx="4">
                  <c:v>43.927999999999997</c:v>
                </c:pt>
                <c:pt idx="5">
                  <c:v>45.762</c:v>
                </c:pt>
                <c:pt idx="6">
                  <c:v>44.472000000000001</c:v>
                </c:pt>
                <c:pt idx="7">
                  <c:v>42.024999999999999</c:v>
                </c:pt>
                <c:pt idx="8">
                  <c:v>51.682000000000002</c:v>
                </c:pt>
                <c:pt idx="9">
                  <c:v>52.939</c:v>
                </c:pt>
                <c:pt idx="10">
                  <c:v>48.031999999999996</c:v>
                </c:pt>
                <c:pt idx="11">
                  <c:v>52.002000000000002</c:v>
                </c:pt>
                <c:pt idx="12">
                  <c:v>48.901000000000003</c:v>
                </c:pt>
                <c:pt idx="13">
                  <c:v>45.356999999999999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6410-4896-9B1D-5A1AF4AC9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2690688"/>
        <c:axId val="1062691016"/>
      </c:lineChart>
      <c:catAx>
        <c:axId val="106269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691016"/>
        <c:crosses val="autoZero"/>
        <c:auto val="1"/>
        <c:lblAlgn val="ctr"/>
        <c:lblOffset val="100"/>
        <c:noMultiLvlLbl val="0"/>
      </c:catAx>
      <c:valAx>
        <c:axId val="1062691016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690688"/>
        <c:crosses val="autoZero"/>
        <c:crossBetween val="between"/>
        <c:minorUnit val="2.5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Yearly!$B$2</c:f>
              <c:strCache>
                <c:ptCount val="1"/>
                <c:pt idx="0">
                  <c:v>S-T-U Ratio %</c:v>
                </c:pt>
              </c:strCache>
            </c:strRef>
          </c:tx>
          <c:spPr>
            <a:ln w="28575"/>
          </c:spPr>
          <c:marker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Yearly!$A$3:$A$25</c:f>
              <c:strCach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2022*</c:v>
                </c:pt>
                <c:pt idx="22">
                  <c:v>2023*</c:v>
                </c:pt>
              </c:strCache>
            </c:strRef>
          </c:cat>
          <c:val>
            <c:numRef>
              <c:f>Yearly!$B$3:$B$25</c:f>
              <c:numCache>
                <c:formatCode>General</c:formatCode>
                <c:ptCount val="23"/>
                <c:pt idx="0">
                  <c:v>21</c:v>
                </c:pt>
                <c:pt idx="1">
                  <c:v>15.2</c:v>
                </c:pt>
                <c:pt idx="2">
                  <c:v>16.7</c:v>
                </c:pt>
                <c:pt idx="3">
                  <c:v>18.7</c:v>
                </c:pt>
                <c:pt idx="4">
                  <c:v>12.6</c:v>
                </c:pt>
                <c:pt idx="5">
                  <c:v>16.2</c:v>
                </c:pt>
                <c:pt idx="6">
                  <c:v>17.3</c:v>
                </c:pt>
                <c:pt idx="7">
                  <c:v>15.3</c:v>
                </c:pt>
                <c:pt idx="8">
                  <c:v>14.3</c:v>
                </c:pt>
                <c:pt idx="9">
                  <c:v>13.2</c:v>
                </c:pt>
                <c:pt idx="10">
                  <c:v>11.8</c:v>
                </c:pt>
                <c:pt idx="11">
                  <c:v>17.2</c:v>
                </c:pt>
                <c:pt idx="12">
                  <c:v>17.899999999999999</c:v>
                </c:pt>
                <c:pt idx="13">
                  <c:v>14.4</c:v>
                </c:pt>
                <c:pt idx="14">
                  <c:v>14.9</c:v>
                </c:pt>
                <c:pt idx="15">
                  <c:v>17</c:v>
                </c:pt>
                <c:pt idx="16">
                  <c:v>15.1</c:v>
                </c:pt>
                <c:pt idx="17">
                  <c:v>16.100000000000001</c:v>
                </c:pt>
                <c:pt idx="18">
                  <c:v>14.5</c:v>
                </c:pt>
                <c:pt idx="19">
                  <c:v>13</c:v>
                </c:pt>
                <c:pt idx="20">
                  <c:v>13.8</c:v>
                </c:pt>
                <c:pt idx="21">
                  <c:v>13.6</c:v>
                </c:pt>
                <c:pt idx="22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97-4378-B763-F58AEF9AB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423488"/>
        <c:axId val="157425024"/>
      </c:lineChart>
      <c:catAx>
        <c:axId val="15742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57425024"/>
        <c:crossesAt val="7"/>
        <c:auto val="1"/>
        <c:lblAlgn val="ctr"/>
        <c:lblOffset val="100"/>
        <c:noMultiLvlLbl val="0"/>
      </c:catAx>
      <c:valAx>
        <c:axId val="157425024"/>
        <c:scaling>
          <c:orientation val="minMax"/>
          <c:max val="22"/>
          <c:min val="7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57423488"/>
        <c:crosses val="autoZero"/>
        <c:crossBetween val="between"/>
        <c:majorUnit val="1"/>
        <c:minorUnit val="0.5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'Current monthly data'!$B$3</c:f>
              <c:strCache>
                <c:ptCount val="1"/>
                <c:pt idx="0">
                  <c:v>18-19</c:v>
                </c:pt>
              </c:strCache>
            </c:strRef>
          </c:tx>
          <c:spPr>
            <a:ln w="254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'Current monthly data'!$A$4:$A$15</c:f>
              <c:strCache>
                <c:ptCount val="12"/>
                <c:pt idx="0">
                  <c:v>Oct.</c:v>
                </c:pt>
                <c:pt idx="1">
                  <c:v>Nov.</c:v>
                </c:pt>
                <c:pt idx="2">
                  <c:v>Dec.</c:v>
                </c:pt>
                <c:pt idx="3">
                  <c:v>Jan. </c:v>
                </c:pt>
                <c:pt idx="4">
                  <c:v>Feb.</c:v>
                </c:pt>
                <c:pt idx="5">
                  <c:v>Mar.</c:v>
                </c:pt>
                <c:pt idx="6">
                  <c:v>April</c:v>
                </c:pt>
                <c:pt idx="7">
                  <c:v>May*</c:v>
                </c:pt>
                <c:pt idx="8">
                  <c:v>June</c:v>
                </c:pt>
                <c:pt idx="9">
                  <c:v>July</c:v>
                </c:pt>
                <c:pt idx="10">
                  <c:v>Aug.</c:v>
                </c:pt>
                <c:pt idx="11">
                  <c:v>Sep.</c:v>
                </c:pt>
              </c:strCache>
            </c:strRef>
          </c:cat>
          <c:val>
            <c:numRef>
              <c:f>'Current monthly data'!$B$4:$B$15</c:f>
              <c:numCache>
                <c:formatCode>General</c:formatCode>
                <c:ptCount val="12"/>
                <c:pt idx="0">
                  <c:v>17.271999999999998</c:v>
                </c:pt>
                <c:pt idx="1">
                  <c:v>38.899000000000001</c:v>
                </c:pt>
                <c:pt idx="2">
                  <c:v>10.981</c:v>
                </c:pt>
                <c:pt idx="3">
                  <c:v>10.912000000000001</c:v>
                </c:pt>
                <c:pt idx="4">
                  <c:v>74.11</c:v>
                </c:pt>
                <c:pt idx="5">
                  <c:v>173.904</c:v>
                </c:pt>
                <c:pt idx="6">
                  <c:v>169.756</c:v>
                </c:pt>
                <c:pt idx="7">
                  <c:v>58.106999999999999</c:v>
                </c:pt>
                <c:pt idx="8">
                  <c:v>76.938999999999993</c:v>
                </c:pt>
                <c:pt idx="9">
                  <c:v>97.817999999999998</c:v>
                </c:pt>
                <c:pt idx="10">
                  <c:v>93.412999999999997</c:v>
                </c:pt>
                <c:pt idx="11">
                  <c:v>85.478999999999999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CD-4DEB-8FD5-AFB198929ED2}"/>
            </c:ext>
          </c:extLst>
        </c:ser>
        <c:ser>
          <c:idx val="1"/>
          <c:order val="1"/>
          <c:tx>
            <c:strRef>
              <c:f>'Current monthly data'!$C$3</c:f>
              <c:strCache>
                <c:ptCount val="1"/>
                <c:pt idx="0">
                  <c:v>19-20</c:v>
                </c:pt>
              </c:strCache>
            </c:strRef>
          </c:tx>
          <c:spPr>
            <a:ln w="25400" cap="rnd">
              <a:solidFill>
                <a:srgbClr val="00CC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'Current monthly data'!$A$4:$A$15</c:f>
              <c:strCache>
                <c:ptCount val="12"/>
                <c:pt idx="0">
                  <c:v>Oct.</c:v>
                </c:pt>
                <c:pt idx="1">
                  <c:v>Nov.</c:v>
                </c:pt>
                <c:pt idx="2">
                  <c:v>Dec.</c:v>
                </c:pt>
                <c:pt idx="3">
                  <c:v>Jan. </c:v>
                </c:pt>
                <c:pt idx="4">
                  <c:v>Feb.</c:v>
                </c:pt>
                <c:pt idx="5">
                  <c:v>Mar.</c:v>
                </c:pt>
                <c:pt idx="6">
                  <c:v>April</c:v>
                </c:pt>
                <c:pt idx="7">
                  <c:v>May*</c:v>
                </c:pt>
                <c:pt idx="8">
                  <c:v>June</c:v>
                </c:pt>
                <c:pt idx="9">
                  <c:v>July</c:v>
                </c:pt>
                <c:pt idx="10">
                  <c:v>Aug.</c:v>
                </c:pt>
                <c:pt idx="11">
                  <c:v>Sep.</c:v>
                </c:pt>
              </c:strCache>
            </c:strRef>
          </c:cat>
          <c:val>
            <c:numRef>
              <c:f>'Current monthly data'!$C$4:$C$15</c:f>
              <c:numCache>
                <c:formatCode>General</c:formatCode>
                <c:ptCount val="12"/>
                <c:pt idx="0" formatCode="#,##0.000">
                  <c:v>8.1470000000000002</c:v>
                </c:pt>
                <c:pt idx="1">
                  <c:v>20.843</c:v>
                </c:pt>
                <c:pt idx="2">
                  <c:v>31.376999999999999</c:v>
                </c:pt>
                <c:pt idx="3" formatCode="0.000">
                  <c:v>16.884</c:v>
                </c:pt>
                <c:pt idx="4">
                  <c:v>141.25200000000001</c:v>
                </c:pt>
                <c:pt idx="5">
                  <c:v>171.62200000000001</c:v>
                </c:pt>
                <c:pt idx="6">
                  <c:v>238.06100000000001</c:v>
                </c:pt>
                <c:pt idx="7">
                  <c:v>173.06399999999999</c:v>
                </c:pt>
                <c:pt idx="8">
                  <c:v>114.56399999999999</c:v>
                </c:pt>
                <c:pt idx="9">
                  <c:v>94.375</c:v>
                </c:pt>
                <c:pt idx="10">
                  <c:v>137.512</c:v>
                </c:pt>
                <c:pt idx="11">
                  <c:v>100.133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CD-4DEB-8FD5-AFB198929ED2}"/>
            </c:ext>
          </c:extLst>
        </c:ser>
        <c:ser>
          <c:idx val="2"/>
          <c:order val="2"/>
          <c:tx>
            <c:strRef>
              <c:f>'Current monthly data'!$D$3</c:f>
              <c:strCache>
                <c:ptCount val="1"/>
                <c:pt idx="0">
                  <c:v>20-21</c:v>
                </c:pt>
              </c:strCache>
            </c:strRef>
          </c:tx>
          <c:spPr>
            <a:ln w="254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'Current monthly data'!$A$4:$A$15</c:f>
              <c:strCache>
                <c:ptCount val="12"/>
                <c:pt idx="0">
                  <c:v>Oct.</c:v>
                </c:pt>
                <c:pt idx="1">
                  <c:v>Nov.</c:v>
                </c:pt>
                <c:pt idx="2">
                  <c:v>Dec.</c:v>
                </c:pt>
                <c:pt idx="3">
                  <c:v>Jan. </c:v>
                </c:pt>
                <c:pt idx="4">
                  <c:v>Feb.</c:v>
                </c:pt>
                <c:pt idx="5">
                  <c:v>Mar.</c:v>
                </c:pt>
                <c:pt idx="6">
                  <c:v>April</c:v>
                </c:pt>
                <c:pt idx="7">
                  <c:v>May*</c:v>
                </c:pt>
                <c:pt idx="8">
                  <c:v>June</c:v>
                </c:pt>
                <c:pt idx="9">
                  <c:v>July</c:v>
                </c:pt>
                <c:pt idx="10">
                  <c:v>Aug.</c:v>
                </c:pt>
                <c:pt idx="11">
                  <c:v>Sep.</c:v>
                </c:pt>
              </c:strCache>
            </c:strRef>
          </c:cat>
          <c:val>
            <c:numRef>
              <c:f>'Current monthly data'!$D$4:$D$15</c:f>
              <c:numCache>
                <c:formatCode>General</c:formatCode>
                <c:ptCount val="12"/>
                <c:pt idx="0">
                  <c:v>3.9750000000000001</c:v>
                </c:pt>
                <c:pt idx="1">
                  <c:v>13.694000000000001</c:v>
                </c:pt>
                <c:pt idx="2" formatCode="#,##0.000">
                  <c:v>13.534000000000001</c:v>
                </c:pt>
                <c:pt idx="3">
                  <c:v>42.588999999999999</c:v>
                </c:pt>
                <c:pt idx="4">
                  <c:v>136.60499999999999</c:v>
                </c:pt>
                <c:pt idx="5">
                  <c:v>85.548000000000002</c:v>
                </c:pt>
                <c:pt idx="6">
                  <c:v>77.040000000000006</c:v>
                </c:pt>
                <c:pt idx="7">
                  <c:v>189.72200000000001</c:v>
                </c:pt>
                <c:pt idx="8">
                  <c:v>81.978999999999999</c:v>
                </c:pt>
                <c:pt idx="9">
                  <c:v>87.963999999999999</c:v>
                </c:pt>
                <c:pt idx="10">
                  <c:v>68.423000000000002</c:v>
                </c:pt>
                <c:pt idx="11">
                  <c:v>62.161000000000001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D-4DEB-8FD5-AFB198929ED2}"/>
            </c:ext>
          </c:extLst>
        </c:ser>
        <c:ser>
          <c:idx val="3"/>
          <c:order val="3"/>
          <c:tx>
            <c:strRef>
              <c:f>'Current monthly data'!$E$3</c:f>
              <c:strCache>
                <c:ptCount val="1"/>
                <c:pt idx="0">
                  <c:v>21-22</c:v>
                </c:pt>
              </c:strCache>
            </c:strRef>
          </c:tx>
          <c:spPr>
            <a:ln w="3175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'Current monthly data'!$A$4:$A$15</c:f>
              <c:strCache>
                <c:ptCount val="12"/>
                <c:pt idx="0">
                  <c:v>Oct.</c:v>
                </c:pt>
                <c:pt idx="1">
                  <c:v>Nov.</c:v>
                </c:pt>
                <c:pt idx="2">
                  <c:v>Dec.</c:v>
                </c:pt>
                <c:pt idx="3">
                  <c:v>Jan. </c:v>
                </c:pt>
                <c:pt idx="4">
                  <c:v>Feb.</c:v>
                </c:pt>
                <c:pt idx="5">
                  <c:v>Mar.</c:v>
                </c:pt>
                <c:pt idx="6">
                  <c:v>April</c:v>
                </c:pt>
                <c:pt idx="7">
                  <c:v>May*</c:v>
                </c:pt>
                <c:pt idx="8">
                  <c:v>June</c:v>
                </c:pt>
                <c:pt idx="9">
                  <c:v>July</c:v>
                </c:pt>
                <c:pt idx="10">
                  <c:v>Aug.</c:v>
                </c:pt>
                <c:pt idx="11">
                  <c:v>Sep.</c:v>
                </c:pt>
              </c:strCache>
            </c:strRef>
          </c:cat>
          <c:val>
            <c:numRef>
              <c:f>'Current monthly data'!$E$4:$E$15</c:f>
              <c:numCache>
                <c:formatCode>General</c:formatCode>
                <c:ptCount val="12"/>
                <c:pt idx="0">
                  <c:v>18.669</c:v>
                </c:pt>
                <c:pt idx="1">
                  <c:v>43.195</c:v>
                </c:pt>
                <c:pt idx="2">
                  <c:v>51.258000000000003</c:v>
                </c:pt>
                <c:pt idx="3">
                  <c:v>47.176000000000002</c:v>
                </c:pt>
                <c:pt idx="4">
                  <c:v>164.739</c:v>
                </c:pt>
                <c:pt idx="5">
                  <c:v>146.834</c:v>
                </c:pt>
                <c:pt idx="6">
                  <c:v>113.151</c:v>
                </c:pt>
                <c:pt idx="7">
                  <c:v>155.37100000000001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CD-4DEB-8FD5-AFB198929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9428032"/>
        <c:axId val="1129429016"/>
      </c:lineChart>
      <c:catAx>
        <c:axId val="112942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9429016"/>
        <c:crosses val="autoZero"/>
        <c:auto val="1"/>
        <c:lblAlgn val="ctr"/>
        <c:lblOffset val="100"/>
        <c:noMultiLvlLbl val="0"/>
      </c:catAx>
      <c:valAx>
        <c:axId val="1129429016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9428032"/>
        <c:crosses val="autoZero"/>
        <c:crossBetween val="between"/>
        <c:majorUnit val="25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34161344234177"/>
          <c:y val="0.83770114994324074"/>
          <c:w val="0.54437805241074966"/>
          <c:h val="7.6620511971268498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'Beet and Cane'!$A$33</c:f>
              <c:strCache>
                <c:ptCount val="1"/>
                <c:pt idx="0">
                  <c:v>2019</c:v>
                </c:pt>
              </c:strCache>
            </c:strRef>
          </c:tx>
          <c:spPr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'Beet and Cane'!$B$32:$M$32</c:f>
              <c:strCache>
                <c:ptCount val="12"/>
                <c:pt idx="0">
                  <c:v>Oct. </c:v>
                </c:pt>
                <c:pt idx="1">
                  <c:v>Nov. </c:v>
                </c:pt>
                <c:pt idx="2">
                  <c:v>Dec. </c:v>
                </c:pt>
                <c:pt idx="3">
                  <c:v>Jan. </c:v>
                </c:pt>
                <c:pt idx="4">
                  <c:v>Feb. </c:v>
                </c:pt>
                <c:pt idx="5">
                  <c:v>Mar. </c:v>
                </c:pt>
                <c:pt idx="6">
                  <c:v>Apr. </c:v>
                </c:pt>
                <c:pt idx="7">
                  <c:v>May </c:v>
                </c:pt>
                <c:pt idx="8">
                  <c:v>June </c:v>
                </c:pt>
                <c:pt idx="9">
                  <c:v>July </c:v>
                </c:pt>
                <c:pt idx="10">
                  <c:v>Aug. </c:v>
                </c:pt>
                <c:pt idx="11">
                  <c:v>Sep. </c:v>
                </c:pt>
              </c:strCache>
            </c:strRef>
          </c:cat>
          <c:val>
            <c:numRef>
              <c:f>'Beet and Cane'!$B$33:$M$33</c:f>
              <c:numCache>
                <c:formatCode>#,##0___)</c:formatCode>
                <c:ptCount val="12"/>
                <c:pt idx="0">
                  <c:v>473.26499999999999</c:v>
                </c:pt>
                <c:pt idx="1">
                  <c:v>412.83600000000001</c:v>
                </c:pt>
                <c:pt idx="2">
                  <c:v>335.54399999999998</c:v>
                </c:pt>
                <c:pt idx="3">
                  <c:v>401.60700000000003</c:v>
                </c:pt>
                <c:pt idx="4">
                  <c:v>382.93700000000001</c:v>
                </c:pt>
                <c:pt idx="5">
                  <c:v>449</c:v>
                </c:pt>
                <c:pt idx="6">
                  <c:v>431.63600000000002</c:v>
                </c:pt>
                <c:pt idx="7">
                  <c:v>434.26799999999997</c:v>
                </c:pt>
                <c:pt idx="8">
                  <c:v>417.709</c:v>
                </c:pt>
                <c:pt idx="9">
                  <c:v>434.78199999999998</c:v>
                </c:pt>
                <c:pt idx="10">
                  <c:v>442.642</c:v>
                </c:pt>
                <c:pt idx="11">
                  <c:v>432.50200000000001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B1-43A2-996F-EE885B4EF73F}"/>
            </c:ext>
          </c:extLst>
        </c:ser>
        <c:ser>
          <c:idx val="3"/>
          <c:order val="1"/>
          <c:tx>
            <c:strRef>
              <c:f>'Beet and Cane'!$A$34</c:f>
              <c:strCache>
                <c:ptCount val="1"/>
                <c:pt idx="0">
                  <c:v>2020</c:v>
                </c:pt>
              </c:strCache>
            </c:strRef>
          </c:tx>
          <c:spPr>
            <a:ln w="254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'Beet and Cane'!$B$32:$M$32</c:f>
              <c:strCache>
                <c:ptCount val="12"/>
                <c:pt idx="0">
                  <c:v>Oct. </c:v>
                </c:pt>
                <c:pt idx="1">
                  <c:v>Nov. </c:v>
                </c:pt>
                <c:pt idx="2">
                  <c:v>Dec. </c:v>
                </c:pt>
                <c:pt idx="3">
                  <c:v>Jan. </c:v>
                </c:pt>
                <c:pt idx="4">
                  <c:v>Feb. </c:v>
                </c:pt>
                <c:pt idx="5">
                  <c:v>Mar. </c:v>
                </c:pt>
                <c:pt idx="6">
                  <c:v>Apr. </c:v>
                </c:pt>
                <c:pt idx="7">
                  <c:v>May </c:v>
                </c:pt>
                <c:pt idx="8">
                  <c:v>June </c:v>
                </c:pt>
                <c:pt idx="9">
                  <c:v>July </c:v>
                </c:pt>
                <c:pt idx="10">
                  <c:v>Aug. </c:v>
                </c:pt>
                <c:pt idx="11">
                  <c:v>Sep. </c:v>
                </c:pt>
              </c:strCache>
            </c:strRef>
          </c:cat>
          <c:val>
            <c:numRef>
              <c:f>'Beet and Cane'!$B$34:$M$34</c:f>
              <c:numCache>
                <c:formatCode>#,##0___)</c:formatCode>
                <c:ptCount val="12"/>
                <c:pt idx="0">
                  <c:v>501.00200000000001</c:v>
                </c:pt>
                <c:pt idx="1">
                  <c:v>402.65699999999998</c:v>
                </c:pt>
                <c:pt idx="2">
                  <c:v>373.08800000000002</c:v>
                </c:pt>
                <c:pt idx="3">
                  <c:v>377.15899999999999</c:v>
                </c:pt>
                <c:pt idx="4">
                  <c:v>339.54700000000003</c:v>
                </c:pt>
                <c:pt idx="5">
                  <c:v>388.78800000000001</c:v>
                </c:pt>
                <c:pt idx="6">
                  <c:v>313.495</c:v>
                </c:pt>
                <c:pt idx="7">
                  <c:v>277.35399999999998</c:v>
                </c:pt>
                <c:pt idx="8">
                  <c:v>340.57</c:v>
                </c:pt>
                <c:pt idx="9">
                  <c:v>348.28899999999999</c:v>
                </c:pt>
                <c:pt idx="10">
                  <c:v>330.31700000000001</c:v>
                </c:pt>
                <c:pt idx="11">
                  <c:v>429.714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B1-43A2-996F-EE885B4EF73F}"/>
            </c:ext>
          </c:extLst>
        </c:ser>
        <c:ser>
          <c:idx val="4"/>
          <c:order val="2"/>
          <c:tx>
            <c:strRef>
              <c:f>'Beet and Cane'!$A$35</c:f>
              <c:strCache>
                <c:ptCount val="1"/>
                <c:pt idx="0">
                  <c:v>2021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pPr>
              <a:noFill/>
              <a:ln w="25400">
                <a:solidFill>
                  <a:srgbClr val="0000FF"/>
                </a:solidFill>
              </a:ln>
            </c:spPr>
          </c:marker>
          <c:cat>
            <c:strRef>
              <c:f>'Beet and Cane'!$B$32:$M$32</c:f>
              <c:strCache>
                <c:ptCount val="12"/>
                <c:pt idx="0">
                  <c:v>Oct. </c:v>
                </c:pt>
                <c:pt idx="1">
                  <c:v>Nov. </c:v>
                </c:pt>
                <c:pt idx="2">
                  <c:v>Dec. </c:v>
                </c:pt>
                <c:pt idx="3">
                  <c:v>Jan. </c:v>
                </c:pt>
                <c:pt idx="4">
                  <c:v>Feb. </c:v>
                </c:pt>
                <c:pt idx="5">
                  <c:v>Mar. </c:v>
                </c:pt>
                <c:pt idx="6">
                  <c:v>Apr. </c:v>
                </c:pt>
                <c:pt idx="7">
                  <c:v>May </c:v>
                </c:pt>
                <c:pt idx="8">
                  <c:v>June </c:v>
                </c:pt>
                <c:pt idx="9">
                  <c:v>July </c:v>
                </c:pt>
                <c:pt idx="10">
                  <c:v>Aug. </c:v>
                </c:pt>
                <c:pt idx="11">
                  <c:v>Sep. </c:v>
                </c:pt>
              </c:strCache>
            </c:strRef>
          </c:cat>
          <c:val>
            <c:numRef>
              <c:f>'Beet and Cane'!$B$35:$M$35</c:f>
              <c:numCache>
                <c:formatCode>#,##0___)</c:formatCode>
                <c:ptCount val="12"/>
                <c:pt idx="0">
                  <c:v>462.27800000000002</c:v>
                </c:pt>
                <c:pt idx="1">
                  <c:v>409.06200000000001</c:v>
                </c:pt>
                <c:pt idx="2">
                  <c:v>370.654</c:v>
                </c:pt>
                <c:pt idx="3">
                  <c:v>375.78399999999999</c:v>
                </c:pt>
                <c:pt idx="4">
                  <c:v>360.97699999999998</c:v>
                </c:pt>
                <c:pt idx="5">
                  <c:v>445.5</c:v>
                </c:pt>
                <c:pt idx="6">
                  <c:v>412.02699999999999</c:v>
                </c:pt>
                <c:pt idx="7">
                  <c:v>401.39699999999999</c:v>
                </c:pt>
                <c:pt idx="8">
                  <c:v>436.61700000000002</c:v>
                </c:pt>
                <c:pt idx="9">
                  <c:v>404.93099999999998</c:v>
                </c:pt>
                <c:pt idx="10">
                  <c:v>434.637</c:v>
                </c:pt>
                <c:pt idx="11">
                  <c:v>451.79899999999998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B1-43A2-996F-EE885B4EF73F}"/>
            </c:ext>
          </c:extLst>
        </c:ser>
        <c:ser>
          <c:idx val="0"/>
          <c:order val="3"/>
          <c:tx>
            <c:strRef>
              <c:f>'Beet and Cane'!$A$36</c:f>
              <c:strCache>
                <c:ptCount val="1"/>
                <c:pt idx="0">
                  <c:v>2022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'Beet and Cane'!$B$32:$M$32</c:f>
              <c:strCache>
                <c:ptCount val="12"/>
                <c:pt idx="0">
                  <c:v>Oct. </c:v>
                </c:pt>
                <c:pt idx="1">
                  <c:v>Nov. </c:v>
                </c:pt>
                <c:pt idx="2">
                  <c:v>Dec. </c:v>
                </c:pt>
                <c:pt idx="3">
                  <c:v>Jan. </c:v>
                </c:pt>
                <c:pt idx="4">
                  <c:v>Feb. </c:v>
                </c:pt>
                <c:pt idx="5">
                  <c:v>Mar. </c:v>
                </c:pt>
                <c:pt idx="6">
                  <c:v>Apr. </c:v>
                </c:pt>
                <c:pt idx="7">
                  <c:v>May </c:v>
                </c:pt>
                <c:pt idx="8">
                  <c:v>June </c:v>
                </c:pt>
                <c:pt idx="9">
                  <c:v>July </c:v>
                </c:pt>
                <c:pt idx="10">
                  <c:v>Aug. </c:v>
                </c:pt>
                <c:pt idx="11">
                  <c:v>Sep. </c:v>
                </c:pt>
              </c:strCache>
            </c:strRef>
          </c:cat>
          <c:val>
            <c:numRef>
              <c:f>'Beet and Cane'!$B$36:$M$36</c:f>
              <c:numCache>
                <c:formatCode>#,##0___)</c:formatCode>
                <c:ptCount val="12"/>
                <c:pt idx="0">
                  <c:v>480.74299999999999</c:v>
                </c:pt>
                <c:pt idx="1">
                  <c:v>455.81299999999999</c:v>
                </c:pt>
                <c:pt idx="2">
                  <c:v>382.43700000000001</c:v>
                </c:pt>
                <c:pt idx="3">
                  <c:v>419.608</c:v>
                </c:pt>
                <c:pt idx="4">
                  <c:v>405.024</c:v>
                </c:pt>
                <c:pt idx="5">
                  <c:v>511.755</c:v>
                </c:pt>
                <c:pt idx="6">
                  <c:v>453.09199999999998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B1-43A2-996F-EE885B4EF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1354816"/>
        <c:axId val="1"/>
      </c:lineChart>
      <c:catAx>
        <c:axId val="73135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25"/>
          <c:min val="27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#,##0___)" sourceLinked="1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31354816"/>
        <c:crosses val="autoZero"/>
        <c:crossBetween val="between"/>
        <c:majorUnit val="25"/>
        <c:minorUnit val="12.5"/>
      </c:valAx>
      <c:spPr>
        <a:solidFill>
          <a:schemeClr val="bg1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78090012914480866"/>
          <c:y val="0.7674031817658491"/>
          <c:w val="0.19595758923420709"/>
          <c:h val="0.12731874880786884"/>
        </c:manualLayout>
      </c:layout>
      <c:overlay val="1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6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'Beet and Cane'!$A$69</c:f>
              <c:strCache>
                <c:ptCount val="1"/>
                <c:pt idx="0">
                  <c:v>2019</c:v>
                </c:pt>
              </c:strCache>
            </c:strRef>
          </c:tx>
          <c:spPr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'Beet and Cane'!$B$68:$M$68</c:f>
              <c:strCache>
                <c:ptCount val="12"/>
                <c:pt idx="0">
                  <c:v>Oct. </c:v>
                </c:pt>
                <c:pt idx="1">
                  <c:v>Nov. </c:v>
                </c:pt>
                <c:pt idx="2">
                  <c:v>Dec. </c:v>
                </c:pt>
                <c:pt idx="3">
                  <c:v>Jan. </c:v>
                </c:pt>
                <c:pt idx="4">
                  <c:v>Feb. </c:v>
                </c:pt>
                <c:pt idx="5">
                  <c:v>Mar. </c:v>
                </c:pt>
                <c:pt idx="6">
                  <c:v>Apr. </c:v>
                </c:pt>
                <c:pt idx="7">
                  <c:v>May </c:v>
                </c:pt>
                <c:pt idx="8">
                  <c:v>June </c:v>
                </c:pt>
                <c:pt idx="9">
                  <c:v>July </c:v>
                </c:pt>
                <c:pt idx="10">
                  <c:v>Aug. </c:v>
                </c:pt>
                <c:pt idx="11">
                  <c:v>Sep. </c:v>
                </c:pt>
              </c:strCache>
            </c:strRef>
          </c:cat>
          <c:val>
            <c:numRef>
              <c:f>'Beet and Cane'!$B$69:$M$69</c:f>
              <c:numCache>
                <c:formatCode>#,##0___)</c:formatCode>
                <c:ptCount val="12"/>
                <c:pt idx="0">
                  <c:v>599.81399999999996</c:v>
                </c:pt>
                <c:pt idx="1">
                  <c:v>527.39599999999996</c:v>
                </c:pt>
                <c:pt idx="2">
                  <c:v>480.34699999999998</c:v>
                </c:pt>
                <c:pt idx="3">
                  <c:v>511.81299999999999</c:v>
                </c:pt>
                <c:pt idx="4">
                  <c:v>469.476</c:v>
                </c:pt>
                <c:pt idx="5">
                  <c:v>527.51300000000003</c:v>
                </c:pt>
                <c:pt idx="6">
                  <c:v>505.48099999999999</c:v>
                </c:pt>
                <c:pt idx="7">
                  <c:v>520.60900000000004</c:v>
                </c:pt>
                <c:pt idx="8">
                  <c:v>558.35500000000002</c:v>
                </c:pt>
                <c:pt idx="9">
                  <c:v>512.64300000000003</c:v>
                </c:pt>
                <c:pt idx="10">
                  <c:v>525.74</c:v>
                </c:pt>
                <c:pt idx="11">
                  <c:v>573.28300000000002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98-4089-B874-44230DDBF02B}"/>
            </c:ext>
          </c:extLst>
        </c:ser>
        <c:ser>
          <c:idx val="2"/>
          <c:order val="1"/>
          <c:tx>
            <c:strRef>
              <c:f>'Beet and Cane'!$A$70</c:f>
              <c:strCache>
                <c:ptCount val="1"/>
                <c:pt idx="0">
                  <c:v>2020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'Beet and Cane'!$B$68:$M$68</c:f>
              <c:strCache>
                <c:ptCount val="12"/>
                <c:pt idx="0">
                  <c:v>Oct. </c:v>
                </c:pt>
                <c:pt idx="1">
                  <c:v>Nov. </c:v>
                </c:pt>
                <c:pt idx="2">
                  <c:v>Dec. </c:v>
                </c:pt>
                <c:pt idx="3">
                  <c:v>Jan. </c:v>
                </c:pt>
                <c:pt idx="4">
                  <c:v>Feb. </c:v>
                </c:pt>
                <c:pt idx="5">
                  <c:v>Mar. </c:v>
                </c:pt>
                <c:pt idx="6">
                  <c:v>Apr. </c:v>
                </c:pt>
                <c:pt idx="7">
                  <c:v>May </c:v>
                </c:pt>
                <c:pt idx="8">
                  <c:v>June </c:v>
                </c:pt>
                <c:pt idx="9">
                  <c:v>July </c:v>
                </c:pt>
                <c:pt idx="10">
                  <c:v>Aug. </c:v>
                </c:pt>
                <c:pt idx="11">
                  <c:v>Sep. </c:v>
                </c:pt>
              </c:strCache>
            </c:strRef>
          </c:cat>
          <c:val>
            <c:numRef>
              <c:f>'Beet and Cane'!$B$70:$M$70</c:f>
              <c:numCache>
                <c:formatCode>0</c:formatCode>
                <c:ptCount val="12"/>
                <c:pt idx="0">
                  <c:v>546.74900000000002</c:v>
                </c:pt>
                <c:pt idx="1">
                  <c:v>528.91399999999999</c:v>
                </c:pt>
                <c:pt idx="2">
                  <c:v>536.1</c:v>
                </c:pt>
                <c:pt idx="3">
                  <c:v>499.58800000000002</c:v>
                </c:pt>
                <c:pt idx="4">
                  <c:v>505.72699999999998</c:v>
                </c:pt>
                <c:pt idx="5">
                  <c:v>650.76400000000001</c:v>
                </c:pt>
                <c:pt idx="6">
                  <c:v>496.78399999999999</c:v>
                </c:pt>
                <c:pt idx="7">
                  <c:v>567.00300000000004</c:v>
                </c:pt>
                <c:pt idx="8">
                  <c:v>546.928</c:v>
                </c:pt>
                <c:pt idx="9">
                  <c:v>571.69100000000003</c:v>
                </c:pt>
                <c:pt idx="10">
                  <c:v>628.37199999999996</c:v>
                </c:pt>
                <c:pt idx="11">
                  <c:v>536.84900000000005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98-4089-B874-44230DDBF02B}"/>
            </c:ext>
          </c:extLst>
        </c:ser>
        <c:ser>
          <c:idx val="3"/>
          <c:order val="2"/>
          <c:tx>
            <c:strRef>
              <c:f>'Beet and Cane'!$A$71</c:f>
              <c:strCache>
                <c:ptCount val="1"/>
                <c:pt idx="0">
                  <c:v>2021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'Beet and Cane'!$B$68:$M$68</c:f>
              <c:strCache>
                <c:ptCount val="12"/>
                <c:pt idx="0">
                  <c:v>Oct. </c:v>
                </c:pt>
                <c:pt idx="1">
                  <c:v>Nov. </c:v>
                </c:pt>
                <c:pt idx="2">
                  <c:v>Dec. </c:v>
                </c:pt>
                <c:pt idx="3">
                  <c:v>Jan. </c:v>
                </c:pt>
                <c:pt idx="4">
                  <c:v>Feb. </c:v>
                </c:pt>
                <c:pt idx="5">
                  <c:v>Mar. </c:v>
                </c:pt>
                <c:pt idx="6">
                  <c:v>Apr. </c:v>
                </c:pt>
                <c:pt idx="7">
                  <c:v>May </c:v>
                </c:pt>
                <c:pt idx="8">
                  <c:v>June </c:v>
                </c:pt>
                <c:pt idx="9">
                  <c:v>July </c:v>
                </c:pt>
                <c:pt idx="10">
                  <c:v>Aug. </c:v>
                </c:pt>
                <c:pt idx="11">
                  <c:v>Sep. </c:v>
                </c:pt>
              </c:strCache>
            </c:strRef>
          </c:cat>
          <c:val>
            <c:numRef>
              <c:f>'Beet and Cane'!$B$71:$M$71</c:f>
              <c:numCache>
                <c:formatCode>0</c:formatCode>
                <c:ptCount val="12"/>
                <c:pt idx="0">
                  <c:v>555.42999999999995</c:v>
                </c:pt>
                <c:pt idx="1">
                  <c:v>570.55799999999999</c:v>
                </c:pt>
                <c:pt idx="2">
                  <c:v>463.70600000000002</c:v>
                </c:pt>
                <c:pt idx="3">
                  <c:v>512.06200000000001</c:v>
                </c:pt>
                <c:pt idx="4">
                  <c:v>456.36900000000003</c:v>
                </c:pt>
                <c:pt idx="5">
                  <c:v>537.42100000000005</c:v>
                </c:pt>
                <c:pt idx="6">
                  <c:v>509.43700000000001</c:v>
                </c:pt>
                <c:pt idx="7">
                  <c:v>558.49900000000002</c:v>
                </c:pt>
                <c:pt idx="8">
                  <c:v>506.22199999999998</c:v>
                </c:pt>
                <c:pt idx="9">
                  <c:v>527.35400000000004</c:v>
                </c:pt>
                <c:pt idx="10">
                  <c:v>581.51599999999996</c:v>
                </c:pt>
                <c:pt idx="11">
                  <c:v>486.65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98-4089-B874-44230DDBF02B}"/>
            </c:ext>
          </c:extLst>
        </c:ser>
        <c:ser>
          <c:idx val="4"/>
          <c:order val="3"/>
          <c:tx>
            <c:strRef>
              <c:f>'Beet and Cane'!$A$72</c:f>
              <c:strCache>
                <c:ptCount val="1"/>
                <c:pt idx="0">
                  <c:v>2022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star"/>
            <c:size val="5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</c:spPr>
          </c:marker>
          <c:cat>
            <c:strRef>
              <c:f>'Beet and Cane'!$B$68:$M$68</c:f>
              <c:strCache>
                <c:ptCount val="12"/>
                <c:pt idx="0">
                  <c:v>Oct. </c:v>
                </c:pt>
                <c:pt idx="1">
                  <c:v>Nov. </c:v>
                </c:pt>
                <c:pt idx="2">
                  <c:v>Dec. </c:v>
                </c:pt>
                <c:pt idx="3">
                  <c:v>Jan. </c:v>
                </c:pt>
                <c:pt idx="4">
                  <c:v>Feb. </c:v>
                </c:pt>
                <c:pt idx="5">
                  <c:v>Mar. </c:v>
                </c:pt>
                <c:pt idx="6">
                  <c:v>Apr. </c:v>
                </c:pt>
                <c:pt idx="7">
                  <c:v>May </c:v>
                </c:pt>
                <c:pt idx="8">
                  <c:v>June </c:v>
                </c:pt>
                <c:pt idx="9">
                  <c:v>July </c:v>
                </c:pt>
                <c:pt idx="10">
                  <c:v>Aug. </c:v>
                </c:pt>
                <c:pt idx="11">
                  <c:v>Sep. </c:v>
                </c:pt>
              </c:strCache>
            </c:strRef>
          </c:cat>
          <c:val>
            <c:numRef>
              <c:f>'Beet and Cane'!$B$72:$M$72</c:f>
              <c:numCache>
                <c:formatCode>0</c:formatCode>
                <c:ptCount val="12"/>
                <c:pt idx="0">
                  <c:v>591.10699999999997</c:v>
                </c:pt>
                <c:pt idx="1">
                  <c:v>507.31299999999999</c:v>
                </c:pt>
                <c:pt idx="2">
                  <c:v>460.56700000000001</c:v>
                </c:pt>
                <c:pt idx="3">
                  <c:v>501.22800000000001</c:v>
                </c:pt>
                <c:pt idx="4">
                  <c:v>470.46199999999999</c:v>
                </c:pt>
                <c:pt idx="5">
                  <c:v>542.12800000000004</c:v>
                </c:pt>
                <c:pt idx="6">
                  <c:v>501.85599999999999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98-4089-B874-44230DDBF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5244560"/>
        <c:axId val="1"/>
      </c:lineChart>
      <c:catAx>
        <c:axId val="73524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75"/>
          <c:min val="42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#,##0___)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35244560"/>
        <c:crosses val="autoZero"/>
        <c:crossBetween val="between"/>
        <c:majorUnit val="25"/>
        <c:minorUnit val="12.5"/>
      </c:valAx>
      <c:spPr>
        <a:solidFill>
          <a:schemeClr val="bg1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9617782152230973"/>
          <c:y val="0.83362684014847588"/>
          <c:w val="0.68973534558180227"/>
          <c:h val="6.6392098539450106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'Beet and Cane'!$A$130</c:f>
              <c:strCache>
                <c:ptCount val="1"/>
                <c:pt idx="0">
                  <c:v>2019</c:v>
                </c:pt>
              </c:strCache>
            </c:strRef>
          </c:tx>
          <c:spPr>
            <a:ln w="254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'Beet and Cane'!$B$129:$M$129</c:f>
              <c:strCache>
                <c:ptCount val="12"/>
                <c:pt idx="0">
                  <c:v>Oct. </c:v>
                </c:pt>
                <c:pt idx="1">
                  <c:v>Nov. </c:v>
                </c:pt>
                <c:pt idx="2">
                  <c:v>Dec. </c:v>
                </c:pt>
                <c:pt idx="3">
                  <c:v>Jan. </c:v>
                </c:pt>
                <c:pt idx="4">
                  <c:v>Feb. </c:v>
                </c:pt>
                <c:pt idx="5">
                  <c:v>Mar. </c:v>
                </c:pt>
                <c:pt idx="6">
                  <c:v>Apr. </c:v>
                </c:pt>
                <c:pt idx="7">
                  <c:v>May </c:v>
                </c:pt>
                <c:pt idx="8">
                  <c:v>June </c:v>
                </c:pt>
                <c:pt idx="9">
                  <c:v>July </c:v>
                </c:pt>
                <c:pt idx="10">
                  <c:v>Aug. </c:v>
                </c:pt>
                <c:pt idx="11">
                  <c:v>Sep. </c:v>
                </c:pt>
              </c:strCache>
            </c:strRef>
          </c:cat>
          <c:val>
            <c:numRef>
              <c:f>'Beet and Cane'!$B$130:$M$130</c:f>
              <c:numCache>
                <c:formatCode>#,##0___)</c:formatCode>
                <c:ptCount val="12"/>
                <c:pt idx="0">
                  <c:v>89.194999999999993</c:v>
                </c:pt>
                <c:pt idx="1">
                  <c:v>89.11</c:v>
                </c:pt>
                <c:pt idx="2">
                  <c:v>42.639000000000003</c:v>
                </c:pt>
                <c:pt idx="3">
                  <c:v>43.932000000000002</c:v>
                </c:pt>
                <c:pt idx="4">
                  <c:v>58.701000000000001</c:v>
                </c:pt>
                <c:pt idx="5">
                  <c:v>61.058</c:v>
                </c:pt>
                <c:pt idx="6">
                  <c:v>119.64100000000001</c:v>
                </c:pt>
                <c:pt idx="7">
                  <c:v>-17.001000000000001</c:v>
                </c:pt>
                <c:pt idx="8">
                  <c:v>55.591999999999999</c:v>
                </c:pt>
                <c:pt idx="9">
                  <c:v>91.448999999999998</c:v>
                </c:pt>
                <c:pt idx="10">
                  <c:v>67.152000000000001</c:v>
                </c:pt>
                <c:pt idx="11">
                  <c:v>60.35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CC-40F7-BAF1-800D55227ADE}"/>
            </c:ext>
          </c:extLst>
        </c:ser>
        <c:ser>
          <c:idx val="2"/>
          <c:order val="1"/>
          <c:tx>
            <c:strRef>
              <c:f>'Beet and Cane'!$A$131</c:f>
              <c:strCache>
                <c:ptCount val="1"/>
                <c:pt idx="0">
                  <c:v>2020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'Beet and Cane'!$B$129:$M$129</c:f>
              <c:strCache>
                <c:ptCount val="12"/>
                <c:pt idx="0">
                  <c:v>Oct. </c:v>
                </c:pt>
                <c:pt idx="1">
                  <c:v>Nov. </c:v>
                </c:pt>
                <c:pt idx="2">
                  <c:v>Dec. </c:v>
                </c:pt>
                <c:pt idx="3">
                  <c:v>Jan. </c:v>
                </c:pt>
                <c:pt idx="4">
                  <c:v>Feb. </c:v>
                </c:pt>
                <c:pt idx="5">
                  <c:v>Mar. </c:v>
                </c:pt>
                <c:pt idx="6">
                  <c:v>Apr. </c:v>
                </c:pt>
                <c:pt idx="7">
                  <c:v>May </c:v>
                </c:pt>
                <c:pt idx="8">
                  <c:v>June </c:v>
                </c:pt>
                <c:pt idx="9">
                  <c:v>July </c:v>
                </c:pt>
                <c:pt idx="10">
                  <c:v>Aug. </c:v>
                </c:pt>
                <c:pt idx="11">
                  <c:v>Sep. </c:v>
                </c:pt>
              </c:strCache>
            </c:strRef>
          </c:cat>
          <c:val>
            <c:numRef>
              <c:f>'Beet and Cane'!$B$131:$M$131</c:f>
              <c:numCache>
                <c:formatCode>#,##0___)</c:formatCode>
                <c:ptCount val="12"/>
                <c:pt idx="0">
                  <c:v>144.821</c:v>
                </c:pt>
                <c:pt idx="1">
                  <c:v>41.796999999999997</c:v>
                </c:pt>
                <c:pt idx="2">
                  <c:v>-80.123999999999995</c:v>
                </c:pt>
                <c:pt idx="3">
                  <c:v>135.935</c:v>
                </c:pt>
                <c:pt idx="4">
                  <c:v>76.314999999999998</c:v>
                </c:pt>
                <c:pt idx="5">
                  <c:v>122.008</c:v>
                </c:pt>
                <c:pt idx="6">
                  <c:v>259.613</c:v>
                </c:pt>
                <c:pt idx="7">
                  <c:v>66.662000000000006</c:v>
                </c:pt>
                <c:pt idx="8">
                  <c:v>75.682000000000002</c:v>
                </c:pt>
                <c:pt idx="9">
                  <c:v>124.71</c:v>
                </c:pt>
                <c:pt idx="10">
                  <c:v>108.15</c:v>
                </c:pt>
                <c:pt idx="11">
                  <c:v>96.861000000000004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CC-40F7-BAF1-800D55227ADE}"/>
            </c:ext>
          </c:extLst>
        </c:ser>
        <c:ser>
          <c:idx val="3"/>
          <c:order val="2"/>
          <c:tx>
            <c:strRef>
              <c:f>'Beet and Cane'!$A$132</c:f>
              <c:strCache>
                <c:ptCount val="1"/>
                <c:pt idx="0">
                  <c:v>2021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'Beet and Cane'!$B$129:$M$129</c:f>
              <c:strCache>
                <c:ptCount val="12"/>
                <c:pt idx="0">
                  <c:v>Oct. </c:v>
                </c:pt>
                <c:pt idx="1">
                  <c:v>Nov. </c:v>
                </c:pt>
                <c:pt idx="2">
                  <c:v>Dec. </c:v>
                </c:pt>
                <c:pt idx="3">
                  <c:v>Jan. </c:v>
                </c:pt>
                <c:pt idx="4">
                  <c:v>Feb. </c:v>
                </c:pt>
                <c:pt idx="5">
                  <c:v>Mar. </c:v>
                </c:pt>
                <c:pt idx="6">
                  <c:v>Apr. </c:v>
                </c:pt>
                <c:pt idx="7">
                  <c:v>May </c:v>
                </c:pt>
                <c:pt idx="8">
                  <c:v>June </c:v>
                </c:pt>
                <c:pt idx="9">
                  <c:v>July </c:v>
                </c:pt>
                <c:pt idx="10">
                  <c:v>Aug. </c:v>
                </c:pt>
                <c:pt idx="11">
                  <c:v>Sep. </c:v>
                </c:pt>
              </c:strCache>
            </c:strRef>
          </c:cat>
          <c:val>
            <c:numRef>
              <c:f>'Beet and Cane'!$B$132:$M$132</c:f>
              <c:numCache>
                <c:formatCode>#,##0___)</c:formatCode>
                <c:ptCount val="12"/>
                <c:pt idx="0">
                  <c:v>74.709999999999994</c:v>
                </c:pt>
                <c:pt idx="1">
                  <c:v>15.547000000000001</c:v>
                </c:pt>
                <c:pt idx="2">
                  <c:v>-5.25</c:v>
                </c:pt>
                <c:pt idx="3">
                  <c:v>67.638999999999996</c:v>
                </c:pt>
                <c:pt idx="4">
                  <c:v>114.065</c:v>
                </c:pt>
                <c:pt idx="5">
                  <c:v>51.320999999999998</c:v>
                </c:pt>
                <c:pt idx="6">
                  <c:v>140.90199999999999</c:v>
                </c:pt>
                <c:pt idx="7">
                  <c:v>124.167</c:v>
                </c:pt>
                <c:pt idx="8">
                  <c:v>61.423999999999999</c:v>
                </c:pt>
                <c:pt idx="9">
                  <c:v>174.41800000000001</c:v>
                </c:pt>
                <c:pt idx="10">
                  <c:v>7.5140000000000002</c:v>
                </c:pt>
                <c:pt idx="11">
                  <c:v>51.823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CC-40F7-BAF1-800D55227ADE}"/>
            </c:ext>
          </c:extLst>
        </c:ser>
        <c:ser>
          <c:idx val="4"/>
          <c:order val="3"/>
          <c:tx>
            <c:strRef>
              <c:f>'Beet and Cane'!$A$133</c:f>
              <c:strCache>
                <c:ptCount val="1"/>
                <c:pt idx="0">
                  <c:v>2022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chemeClr val="bg1"/>
              </a:solidFill>
              <a:ln w="25400">
                <a:solidFill>
                  <a:srgbClr val="FF0000"/>
                </a:solidFill>
              </a:ln>
            </c:spPr>
          </c:marker>
          <c:cat>
            <c:strRef>
              <c:f>'Beet and Cane'!$B$129:$M$129</c:f>
              <c:strCache>
                <c:ptCount val="12"/>
                <c:pt idx="0">
                  <c:v>Oct. </c:v>
                </c:pt>
                <c:pt idx="1">
                  <c:v>Nov. </c:v>
                </c:pt>
                <c:pt idx="2">
                  <c:v>Dec. </c:v>
                </c:pt>
                <c:pt idx="3">
                  <c:v>Jan. </c:v>
                </c:pt>
                <c:pt idx="4">
                  <c:v>Feb. </c:v>
                </c:pt>
                <c:pt idx="5">
                  <c:v>Mar. </c:v>
                </c:pt>
                <c:pt idx="6">
                  <c:v>Apr. </c:v>
                </c:pt>
                <c:pt idx="7">
                  <c:v>May </c:v>
                </c:pt>
                <c:pt idx="8">
                  <c:v>June </c:v>
                </c:pt>
                <c:pt idx="9">
                  <c:v>July </c:v>
                </c:pt>
                <c:pt idx="10">
                  <c:v>Aug. </c:v>
                </c:pt>
                <c:pt idx="11">
                  <c:v>Sep. </c:v>
                </c:pt>
              </c:strCache>
            </c:strRef>
          </c:cat>
          <c:val>
            <c:numRef>
              <c:f>'Beet and Cane'!$B$133:$M$133</c:f>
              <c:numCache>
                <c:formatCode>#,##0___)</c:formatCode>
                <c:ptCount val="12"/>
                <c:pt idx="0">
                  <c:v>182.93100000000001</c:v>
                </c:pt>
                <c:pt idx="1">
                  <c:v>26.527000000000001</c:v>
                </c:pt>
                <c:pt idx="2">
                  <c:v>103.2</c:v>
                </c:pt>
                <c:pt idx="3">
                  <c:v>6.35</c:v>
                </c:pt>
                <c:pt idx="4">
                  <c:v>109.52500000000001</c:v>
                </c:pt>
                <c:pt idx="5">
                  <c:v>22.504999999999999</c:v>
                </c:pt>
                <c:pt idx="6">
                  <c:v>102.083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BCC-40F7-BAF1-800D55227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5249152"/>
        <c:axId val="1"/>
      </c:lineChart>
      <c:catAx>
        <c:axId val="73524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At val="-100"/>
        <c:auto val="1"/>
        <c:lblAlgn val="ctr"/>
        <c:lblOffset val="100"/>
        <c:noMultiLvlLbl val="0"/>
      </c:catAx>
      <c:valAx>
        <c:axId val="1"/>
        <c:scaling>
          <c:orientation val="minMax"/>
          <c:max val="275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__)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35249152"/>
        <c:crosses val="autoZero"/>
        <c:crossBetween val="between"/>
        <c:majorUnit val="25"/>
        <c:minorUnit val="12.5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95559930008748"/>
          <c:y val="0.84826234021977198"/>
          <c:w val="0.52400196850393699"/>
          <c:h val="7.0035724701078994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Emerged!$B$4</c:f>
              <c:strCache>
                <c:ptCount val="1"/>
                <c:pt idx="0">
                  <c:v>5-yr avg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Emerged!$A$5:$A$12</c:f>
              <c:strCache>
                <c:ptCount val="8"/>
                <c:pt idx="0">
                  <c:v>Minn.*</c:v>
                </c:pt>
                <c:pt idx="1">
                  <c:v>N. Dak.*</c:v>
                </c:pt>
                <c:pt idx="2">
                  <c:v>Idaho</c:v>
                </c:pt>
                <c:pt idx="3">
                  <c:v>Mich.</c:v>
                </c:pt>
                <c:pt idx="4">
                  <c:v>Colo.</c:v>
                </c:pt>
                <c:pt idx="5">
                  <c:v>Wyo.</c:v>
                </c:pt>
                <c:pt idx="6">
                  <c:v>Mont.</c:v>
                </c:pt>
                <c:pt idx="7">
                  <c:v>Ore.#</c:v>
                </c:pt>
              </c:strCache>
            </c:strRef>
          </c:cat>
          <c:val>
            <c:numRef>
              <c:f>Emerged!$B$5:$B$12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90</c:v>
                </c:pt>
                <c:pt idx="3">
                  <c:v>91</c:v>
                </c:pt>
                <c:pt idx="4">
                  <c:v>0</c:v>
                </c:pt>
                <c:pt idx="5">
                  <c:v>0</c:v>
                </c:pt>
                <c:pt idx="6">
                  <c:v>81</c:v>
                </c:pt>
                <c:pt idx="7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A-4CB6-B0AA-8BC5F0F7F1C5}"/>
            </c:ext>
          </c:extLst>
        </c:ser>
        <c:ser>
          <c:idx val="1"/>
          <c:order val="1"/>
          <c:tx>
            <c:strRef>
              <c:f>Emerged!$C$4</c:f>
              <c:strCache>
                <c:ptCount val="1"/>
                <c:pt idx="0">
                  <c:v>yr ago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cat>
            <c:strRef>
              <c:f>Emerged!$A$5:$A$12</c:f>
              <c:strCache>
                <c:ptCount val="8"/>
                <c:pt idx="0">
                  <c:v>Minn.*</c:v>
                </c:pt>
                <c:pt idx="1">
                  <c:v>N. Dak.*</c:v>
                </c:pt>
                <c:pt idx="2">
                  <c:v>Idaho</c:v>
                </c:pt>
                <c:pt idx="3">
                  <c:v>Mich.</c:v>
                </c:pt>
                <c:pt idx="4">
                  <c:v>Colo.</c:v>
                </c:pt>
                <c:pt idx="5">
                  <c:v>Wyo.</c:v>
                </c:pt>
                <c:pt idx="6">
                  <c:v>Mont.</c:v>
                </c:pt>
                <c:pt idx="7">
                  <c:v>Ore.#</c:v>
                </c:pt>
              </c:strCache>
            </c:strRef>
          </c:cat>
          <c:val>
            <c:numRef>
              <c:f>Emerged!$C$5:$C$12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88</c:v>
                </c:pt>
                <c:pt idx="3">
                  <c:v>100</c:v>
                </c:pt>
                <c:pt idx="4" formatCode="General">
                  <c:v>94</c:v>
                </c:pt>
                <c:pt idx="5" formatCode="General">
                  <c:v>97</c:v>
                </c:pt>
                <c:pt idx="6" formatCode="General">
                  <c:v>74</c:v>
                </c:pt>
                <c:pt idx="7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AA-4CB6-B0AA-8BC5F0F7F1C5}"/>
            </c:ext>
          </c:extLst>
        </c:ser>
        <c:ser>
          <c:idx val="2"/>
          <c:order val="2"/>
          <c:tx>
            <c:strRef>
              <c:f>Emerged!$D$4</c:f>
              <c:strCache>
                <c:ptCount val="1"/>
                <c:pt idx="0">
                  <c:v>6-5-22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strRef>
              <c:f>Emerged!$A$5:$A$12</c:f>
              <c:strCache>
                <c:ptCount val="8"/>
                <c:pt idx="0">
                  <c:v>Minn.*</c:v>
                </c:pt>
                <c:pt idx="1">
                  <c:v>N. Dak.*</c:v>
                </c:pt>
                <c:pt idx="2">
                  <c:v>Idaho</c:v>
                </c:pt>
                <c:pt idx="3">
                  <c:v>Mich.</c:v>
                </c:pt>
                <c:pt idx="4">
                  <c:v>Colo.</c:v>
                </c:pt>
                <c:pt idx="5">
                  <c:v>Wyo.</c:v>
                </c:pt>
                <c:pt idx="6">
                  <c:v>Mont.</c:v>
                </c:pt>
                <c:pt idx="7">
                  <c:v>Ore.#</c:v>
                </c:pt>
              </c:strCache>
            </c:strRef>
          </c:cat>
          <c:val>
            <c:numRef>
              <c:f>Emerged!$D$5:$D$12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93</c:v>
                </c:pt>
                <c:pt idx="3">
                  <c:v>98</c:v>
                </c:pt>
                <c:pt idx="4" formatCode="General">
                  <c:v>85</c:v>
                </c:pt>
                <c:pt idx="5" formatCode="General">
                  <c:v>89</c:v>
                </c:pt>
                <c:pt idx="6" formatCode="General">
                  <c:v>41</c:v>
                </c:pt>
                <c:pt idx="7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AA-4CB6-B0AA-8BC5F0F7F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387072"/>
        <c:axId val="312388608"/>
      </c:barChart>
      <c:catAx>
        <c:axId val="31238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312388608"/>
        <c:crosses val="autoZero"/>
        <c:auto val="1"/>
        <c:lblAlgn val="ctr"/>
        <c:lblOffset val="100"/>
        <c:noMultiLvlLbl val="0"/>
      </c:catAx>
      <c:valAx>
        <c:axId val="312388608"/>
        <c:scaling>
          <c:orientation val="minMax"/>
          <c:max val="1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312387072"/>
        <c:crosses val="autoZero"/>
        <c:crossBetween val="between"/>
        <c:minorUnit val="5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10885363874970175"/>
          <c:y val="0.42933637308008787"/>
          <c:w val="0.17051246719160104"/>
          <c:h val="0.24941949497692098"/>
        </c:manualLayout>
      </c:layout>
      <c:overlay val="1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766185476815392E-2"/>
          <c:y val="7.268780591615237E-2"/>
          <c:w val="0.89745603674540686"/>
          <c:h val="0.78285781844836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Planted!$B$4</c:f>
              <c:strCache>
                <c:ptCount val="1"/>
                <c:pt idx="0">
                  <c:v>5-yr avg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Planted!$A$5:$A$11</c:f>
              <c:strCache>
                <c:ptCount val="7"/>
                <c:pt idx="0">
                  <c:v>Minn.</c:v>
                </c:pt>
                <c:pt idx="1">
                  <c:v>N. Dak.</c:v>
                </c:pt>
                <c:pt idx="2">
                  <c:v>Idaho</c:v>
                </c:pt>
                <c:pt idx="3">
                  <c:v>Mich.</c:v>
                </c:pt>
                <c:pt idx="4">
                  <c:v>Colo.#</c:v>
                </c:pt>
                <c:pt idx="5">
                  <c:v>Wyo.#</c:v>
                </c:pt>
                <c:pt idx="6">
                  <c:v>Mont.#</c:v>
                </c:pt>
              </c:strCache>
            </c:strRef>
          </c:cat>
          <c:val>
            <c:numRef>
              <c:f>Planted!$B$5:$B$11</c:f>
              <c:numCache>
                <c:formatCode>0</c:formatCode>
                <c:ptCount val="7"/>
                <c:pt idx="0">
                  <c:v>99</c:v>
                </c:pt>
                <c:pt idx="1">
                  <c:v>100</c:v>
                </c:pt>
                <c:pt idx="2">
                  <c:v>100</c:v>
                </c:pt>
                <c:pt idx="3">
                  <c:v>99</c:v>
                </c:pt>
                <c:pt idx="4" formatCode="General">
                  <c:v>0</c:v>
                </c:pt>
                <c:pt idx="5" formatCode="General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E-497D-9836-34405AA61839}"/>
            </c:ext>
          </c:extLst>
        </c:ser>
        <c:ser>
          <c:idx val="1"/>
          <c:order val="1"/>
          <c:tx>
            <c:strRef>
              <c:f>Planted!$C$4</c:f>
              <c:strCache>
                <c:ptCount val="1"/>
                <c:pt idx="0">
                  <c:v>yr ago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cat>
            <c:strRef>
              <c:f>Planted!$A$5:$A$11</c:f>
              <c:strCache>
                <c:ptCount val="7"/>
                <c:pt idx="0">
                  <c:v>Minn.</c:v>
                </c:pt>
                <c:pt idx="1">
                  <c:v>N. Dak.</c:v>
                </c:pt>
                <c:pt idx="2">
                  <c:v>Idaho</c:v>
                </c:pt>
                <c:pt idx="3">
                  <c:v>Mich.</c:v>
                </c:pt>
                <c:pt idx="4">
                  <c:v>Colo.#</c:v>
                </c:pt>
                <c:pt idx="5">
                  <c:v>Wyo.#</c:v>
                </c:pt>
                <c:pt idx="6">
                  <c:v>Mont.#</c:v>
                </c:pt>
              </c:strCache>
            </c:strRef>
          </c:cat>
          <c:val>
            <c:numRef>
              <c:f>Planted!$C$5:$C$11</c:f>
              <c:numCache>
                <c:formatCode>0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 formatCode="General">
                  <c:v>100</c:v>
                </c:pt>
                <c:pt idx="5" formatCode="General">
                  <c:v>100</c:v>
                </c:pt>
                <c:pt idx="6" formatCode="General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BE-497D-9836-34405AA61839}"/>
            </c:ext>
          </c:extLst>
        </c:ser>
        <c:ser>
          <c:idx val="2"/>
          <c:order val="2"/>
          <c:tx>
            <c:strRef>
              <c:f>Planted!$D$4</c:f>
              <c:strCache>
                <c:ptCount val="1"/>
                <c:pt idx="0">
                  <c:v>6-5-2022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strRef>
              <c:f>Planted!$A$5:$A$11</c:f>
              <c:strCache>
                <c:ptCount val="7"/>
                <c:pt idx="0">
                  <c:v>Minn.</c:v>
                </c:pt>
                <c:pt idx="1">
                  <c:v>N. Dak.</c:v>
                </c:pt>
                <c:pt idx="2">
                  <c:v>Idaho</c:v>
                </c:pt>
                <c:pt idx="3">
                  <c:v>Mich.</c:v>
                </c:pt>
                <c:pt idx="4">
                  <c:v>Colo.#</c:v>
                </c:pt>
                <c:pt idx="5">
                  <c:v>Wyo.#</c:v>
                </c:pt>
                <c:pt idx="6">
                  <c:v>Mont.#</c:v>
                </c:pt>
              </c:strCache>
            </c:strRef>
          </c:cat>
          <c:val>
            <c:numRef>
              <c:f>Planted!$D$5:$D$11</c:f>
              <c:numCache>
                <c:formatCode>0</c:formatCode>
                <c:ptCount val="7"/>
                <c:pt idx="0">
                  <c:v>90</c:v>
                </c:pt>
                <c:pt idx="1">
                  <c:v>92</c:v>
                </c:pt>
                <c:pt idx="2">
                  <c:v>100</c:v>
                </c:pt>
                <c:pt idx="3">
                  <c:v>100</c:v>
                </c:pt>
                <c:pt idx="4" formatCode="General">
                  <c:v>100</c:v>
                </c:pt>
                <c:pt idx="5" formatCode="General">
                  <c:v>100</c:v>
                </c:pt>
                <c:pt idx="6" formatCode="General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BE-497D-9836-34405AA61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612352"/>
        <c:axId val="312613888"/>
      </c:barChart>
      <c:catAx>
        <c:axId val="31261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312613888"/>
        <c:crossesAt val="0"/>
        <c:auto val="1"/>
        <c:lblAlgn val="ctr"/>
        <c:lblOffset val="100"/>
        <c:noMultiLvlLbl val="0"/>
      </c:catAx>
      <c:valAx>
        <c:axId val="312613888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312612352"/>
        <c:crosses val="autoZero"/>
        <c:crossBetween val="between"/>
        <c:majorUnit val="10"/>
        <c:minorUnit val="5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31334864391951006"/>
          <c:y val="0.41163509966659573"/>
          <c:w val="0.4369038415652588"/>
          <c:h val="8.8357806625523158E-2"/>
        </c:manualLayout>
      </c:layout>
      <c:overlay val="1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4.1666666666666664E-2"/>
          <c:w val="0.90286351706036749"/>
          <c:h val="0.8416746864975212"/>
        </c:manualLayout>
      </c:layout>
      <c:lineChart>
        <c:grouping val="standard"/>
        <c:varyColors val="0"/>
        <c:ser>
          <c:idx val="0"/>
          <c:order val="0"/>
          <c:tx>
            <c:strRef>
              <c:f>'Louisiana cane rating'!$B$3</c:f>
              <c:strCache>
                <c:ptCount val="1"/>
                <c:pt idx="0">
                  <c:v>2022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'Louisiana cane rating'!$A$4:$A$42</c:f>
              <c:strCache>
                <c:ptCount val="39"/>
                <c:pt idx="0">
                  <c:v>3-13</c:v>
                </c:pt>
                <c:pt idx="1">
                  <c:v>3-20</c:v>
                </c:pt>
                <c:pt idx="2">
                  <c:v>3-27</c:v>
                </c:pt>
                <c:pt idx="3">
                  <c:v>4-3</c:v>
                </c:pt>
                <c:pt idx="4">
                  <c:v>4-10</c:v>
                </c:pt>
                <c:pt idx="5">
                  <c:v>4-17</c:v>
                </c:pt>
                <c:pt idx="6">
                  <c:v>4-24</c:v>
                </c:pt>
                <c:pt idx="7">
                  <c:v>5-1</c:v>
                </c:pt>
                <c:pt idx="8">
                  <c:v>5-8</c:v>
                </c:pt>
                <c:pt idx="9">
                  <c:v>5-15</c:v>
                </c:pt>
                <c:pt idx="10">
                  <c:v>5-22</c:v>
                </c:pt>
                <c:pt idx="11">
                  <c:v>5-29</c:v>
                </c:pt>
                <c:pt idx="12">
                  <c:v>6-5</c:v>
                </c:pt>
                <c:pt idx="13">
                  <c:v>6-12</c:v>
                </c:pt>
                <c:pt idx="14">
                  <c:v>6-19</c:v>
                </c:pt>
                <c:pt idx="15">
                  <c:v>6-26</c:v>
                </c:pt>
                <c:pt idx="16">
                  <c:v>7-3</c:v>
                </c:pt>
                <c:pt idx="17">
                  <c:v>7-10</c:v>
                </c:pt>
                <c:pt idx="18">
                  <c:v>7-17</c:v>
                </c:pt>
                <c:pt idx="19">
                  <c:v>7-24</c:v>
                </c:pt>
                <c:pt idx="20">
                  <c:v>7-31</c:v>
                </c:pt>
                <c:pt idx="21">
                  <c:v>8-7</c:v>
                </c:pt>
                <c:pt idx="22">
                  <c:v>8-14</c:v>
                </c:pt>
                <c:pt idx="23">
                  <c:v>8-21</c:v>
                </c:pt>
                <c:pt idx="24">
                  <c:v>8-28</c:v>
                </c:pt>
                <c:pt idx="25">
                  <c:v>9-4</c:v>
                </c:pt>
                <c:pt idx="26">
                  <c:v>9-11</c:v>
                </c:pt>
                <c:pt idx="27">
                  <c:v>9-18</c:v>
                </c:pt>
                <c:pt idx="28">
                  <c:v>9-25</c:v>
                </c:pt>
                <c:pt idx="29">
                  <c:v>10-2</c:v>
                </c:pt>
                <c:pt idx="30">
                  <c:v>10-9</c:v>
                </c:pt>
                <c:pt idx="31">
                  <c:v>10-16</c:v>
                </c:pt>
                <c:pt idx="32">
                  <c:v>10-23</c:v>
                </c:pt>
                <c:pt idx="33">
                  <c:v>10-30</c:v>
                </c:pt>
                <c:pt idx="34">
                  <c:v>11-6</c:v>
                </c:pt>
                <c:pt idx="35">
                  <c:v>11-13</c:v>
                </c:pt>
                <c:pt idx="36">
                  <c:v>11-20</c:v>
                </c:pt>
                <c:pt idx="37">
                  <c:v>11-27</c:v>
                </c:pt>
                <c:pt idx="38">
                  <c:v>12-4</c:v>
                </c:pt>
              </c:strCache>
            </c:strRef>
          </c:cat>
          <c:val>
            <c:numRef>
              <c:f>'Louisiana cane rating'!$B$4:$B$42</c:f>
              <c:numCache>
                <c:formatCode>0</c:formatCode>
                <c:ptCount val="39"/>
                <c:pt idx="0" formatCode="General">
                  <c:v>52</c:v>
                </c:pt>
                <c:pt idx="1">
                  <c:v>59</c:v>
                </c:pt>
                <c:pt idx="2" formatCode="General">
                  <c:v>56</c:v>
                </c:pt>
                <c:pt idx="3" formatCode="General">
                  <c:v>64</c:v>
                </c:pt>
                <c:pt idx="4" formatCode="General">
                  <c:v>56</c:v>
                </c:pt>
                <c:pt idx="5" formatCode="General">
                  <c:v>60</c:v>
                </c:pt>
                <c:pt idx="6" formatCode="General">
                  <c:v>56</c:v>
                </c:pt>
                <c:pt idx="7" formatCode="General">
                  <c:v>65</c:v>
                </c:pt>
                <c:pt idx="8" formatCode="General">
                  <c:v>72</c:v>
                </c:pt>
                <c:pt idx="9" formatCode="General">
                  <c:v>79</c:v>
                </c:pt>
                <c:pt idx="10" formatCode="General">
                  <c:v>81</c:v>
                </c:pt>
                <c:pt idx="11" formatCode="General">
                  <c:v>74</c:v>
                </c:pt>
                <c:pt idx="12" formatCode="General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24-444E-B389-4D8BF23B3B70}"/>
            </c:ext>
          </c:extLst>
        </c:ser>
        <c:ser>
          <c:idx val="1"/>
          <c:order val="1"/>
          <c:tx>
            <c:strRef>
              <c:f>'Louisiana cane rating'!$C$3</c:f>
              <c:strCache>
                <c:ptCount val="1"/>
                <c:pt idx="0">
                  <c:v>2021</c:v>
                </c:pt>
              </c:strCache>
            </c:strRef>
          </c:tx>
          <c:spPr>
            <a:ln w="22225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'Louisiana cane rating'!$A$4:$A$42</c:f>
              <c:strCache>
                <c:ptCount val="39"/>
                <c:pt idx="0">
                  <c:v>3-13</c:v>
                </c:pt>
                <c:pt idx="1">
                  <c:v>3-20</c:v>
                </c:pt>
                <c:pt idx="2">
                  <c:v>3-27</c:v>
                </c:pt>
                <c:pt idx="3">
                  <c:v>4-3</c:v>
                </c:pt>
                <c:pt idx="4">
                  <c:v>4-10</c:v>
                </c:pt>
                <c:pt idx="5">
                  <c:v>4-17</c:v>
                </c:pt>
                <c:pt idx="6">
                  <c:v>4-24</c:v>
                </c:pt>
                <c:pt idx="7">
                  <c:v>5-1</c:v>
                </c:pt>
                <c:pt idx="8">
                  <c:v>5-8</c:v>
                </c:pt>
                <c:pt idx="9">
                  <c:v>5-15</c:v>
                </c:pt>
                <c:pt idx="10">
                  <c:v>5-22</c:v>
                </c:pt>
                <c:pt idx="11">
                  <c:v>5-29</c:v>
                </c:pt>
                <c:pt idx="12">
                  <c:v>6-5</c:v>
                </c:pt>
                <c:pt idx="13">
                  <c:v>6-12</c:v>
                </c:pt>
                <c:pt idx="14">
                  <c:v>6-19</c:v>
                </c:pt>
                <c:pt idx="15">
                  <c:v>6-26</c:v>
                </c:pt>
                <c:pt idx="16">
                  <c:v>7-3</c:v>
                </c:pt>
                <c:pt idx="17">
                  <c:v>7-10</c:v>
                </c:pt>
                <c:pt idx="18">
                  <c:v>7-17</c:v>
                </c:pt>
                <c:pt idx="19">
                  <c:v>7-24</c:v>
                </c:pt>
                <c:pt idx="20">
                  <c:v>7-31</c:v>
                </c:pt>
                <c:pt idx="21">
                  <c:v>8-7</c:v>
                </c:pt>
                <c:pt idx="22">
                  <c:v>8-14</c:v>
                </c:pt>
                <c:pt idx="23">
                  <c:v>8-21</c:v>
                </c:pt>
                <c:pt idx="24">
                  <c:v>8-28</c:v>
                </c:pt>
                <c:pt idx="25">
                  <c:v>9-4</c:v>
                </c:pt>
                <c:pt idx="26">
                  <c:v>9-11</c:v>
                </c:pt>
                <c:pt idx="27">
                  <c:v>9-18</c:v>
                </c:pt>
                <c:pt idx="28">
                  <c:v>9-25</c:v>
                </c:pt>
                <c:pt idx="29">
                  <c:v>10-2</c:v>
                </c:pt>
                <c:pt idx="30">
                  <c:v>10-9</c:v>
                </c:pt>
                <c:pt idx="31">
                  <c:v>10-16</c:v>
                </c:pt>
                <c:pt idx="32">
                  <c:v>10-23</c:v>
                </c:pt>
                <c:pt idx="33">
                  <c:v>10-30</c:v>
                </c:pt>
                <c:pt idx="34">
                  <c:v>11-6</c:v>
                </c:pt>
                <c:pt idx="35">
                  <c:v>11-13</c:v>
                </c:pt>
                <c:pt idx="36">
                  <c:v>11-20</c:v>
                </c:pt>
                <c:pt idx="37">
                  <c:v>11-27</c:v>
                </c:pt>
                <c:pt idx="38">
                  <c:v>12-4</c:v>
                </c:pt>
              </c:strCache>
            </c:strRef>
          </c:cat>
          <c:val>
            <c:numRef>
              <c:f>'Louisiana cane rating'!$C$4:$C$42</c:f>
              <c:numCache>
                <c:formatCode>General</c:formatCode>
                <c:ptCount val="39"/>
                <c:pt idx="0">
                  <c:v>56</c:v>
                </c:pt>
                <c:pt idx="1">
                  <c:v>57</c:v>
                </c:pt>
                <c:pt idx="2">
                  <c:v>48</c:v>
                </c:pt>
                <c:pt idx="3" formatCode="0">
                  <c:v>48</c:v>
                </c:pt>
                <c:pt idx="4">
                  <c:v>41</c:v>
                </c:pt>
                <c:pt idx="5">
                  <c:v>47</c:v>
                </c:pt>
                <c:pt idx="6">
                  <c:v>51</c:v>
                </c:pt>
                <c:pt idx="7">
                  <c:v>57</c:v>
                </c:pt>
                <c:pt idx="8">
                  <c:v>64</c:v>
                </c:pt>
                <c:pt idx="9">
                  <c:v>58</c:v>
                </c:pt>
                <c:pt idx="10">
                  <c:v>55</c:v>
                </c:pt>
                <c:pt idx="11">
                  <c:v>61</c:v>
                </c:pt>
                <c:pt idx="12">
                  <c:v>63</c:v>
                </c:pt>
                <c:pt idx="13">
                  <c:v>56</c:v>
                </c:pt>
                <c:pt idx="14">
                  <c:v>60</c:v>
                </c:pt>
                <c:pt idx="15">
                  <c:v>66</c:v>
                </c:pt>
                <c:pt idx="16">
                  <c:v>65</c:v>
                </c:pt>
                <c:pt idx="17">
                  <c:v>65</c:v>
                </c:pt>
                <c:pt idx="18" formatCode="0">
                  <c:v>67</c:v>
                </c:pt>
                <c:pt idx="19">
                  <c:v>70</c:v>
                </c:pt>
                <c:pt idx="20">
                  <c:v>63</c:v>
                </c:pt>
                <c:pt idx="21">
                  <c:v>69</c:v>
                </c:pt>
                <c:pt idx="22">
                  <c:v>63</c:v>
                </c:pt>
                <c:pt idx="23">
                  <c:v>65</c:v>
                </c:pt>
                <c:pt idx="24">
                  <c:v>70</c:v>
                </c:pt>
                <c:pt idx="25">
                  <c:v>67</c:v>
                </c:pt>
                <c:pt idx="26">
                  <c:v>60</c:v>
                </c:pt>
                <c:pt idx="27">
                  <c:v>55</c:v>
                </c:pt>
                <c:pt idx="28">
                  <c:v>53</c:v>
                </c:pt>
                <c:pt idx="29">
                  <c:v>52</c:v>
                </c:pt>
                <c:pt idx="30">
                  <c:v>54</c:v>
                </c:pt>
                <c:pt idx="31">
                  <c:v>56</c:v>
                </c:pt>
                <c:pt idx="32">
                  <c:v>66</c:v>
                </c:pt>
                <c:pt idx="33">
                  <c:v>58</c:v>
                </c:pt>
                <c:pt idx="34">
                  <c:v>56</c:v>
                </c:pt>
                <c:pt idx="35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24-444E-B389-4D8BF23B3B70}"/>
            </c:ext>
          </c:extLst>
        </c:ser>
        <c:ser>
          <c:idx val="2"/>
          <c:order val="2"/>
          <c:tx>
            <c:strRef>
              <c:f>'Louisiana cane rating'!$D$3</c:f>
              <c:strCache>
                <c:ptCount val="1"/>
                <c:pt idx="0">
                  <c:v>2020</c:v>
                </c:pt>
              </c:strCache>
            </c:strRef>
          </c:tx>
          <c:spPr>
            <a:ln w="22225" cap="rnd">
              <a:solidFill>
                <a:srgbClr val="00CC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'Louisiana cane rating'!$A$4:$A$42</c:f>
              <c:strCache>
                <c:ptCount val="39"/>
                <c:pt idx="0">
                  <c:v>3-13</c:v>
                </c:pt>
                <c:pt idx="1">
                  <c:v>3-20</c:v>
                </c:pt>
                <c:pt idx="2">
                  <c:v>3-27</c:v>
                </c:pt>
                <c:pt idx="3">
                  <c:v>4-3</c:v>
                </c:pt>
                <c:pt idx="4">
                  <c:v>4-10</c:v>
                </c:pt>
                <c:pt idx="5">
                  <c:v>4-17</c:v>
                </c:pt>
                <c:pt idx="6">
                  <c:v>4-24</c:v>
                </c:pt>
                <c:pt idx="7">
                  <c:v>5-1</c:v>
                </c:pt>
                <c:pt idx="8">
                  <c:v>5-8</c:v>
                </c:pt>
                <c:pt idx="9">
                  <c:v>5-15</c:v>
                </c:pt>
                <c:pt idx="10">
                  <c:v>5-22</c:v>
                </c:pt>
                <c:pt idx="11">
                  <c:v>5-29</c:v>
                </c:pt>
                <c:pt idx="12">
                  <c:v>6-5</c:v>
                </c:pt>
                <c:pt idx="13">
                  <c:v>6-12</c:v>
                </c:pt>
                <c:pt idx="14">
                  <c:v>6-19</c:v>
                </c:pt>
                <c:pt idx="15">
                  <c:v>6-26</c:v>
                </c:pt>
                <c:pt idx="16">
                  <c:v>7-3</c:v>
                </c:pt>
                <c:pt idx="17">
                  <c:v>7-10</c:v>
                </c:pt>
                <c:pt idx="18">
                  <c:v>7-17</c:v>
                </c:pt>
                <c:pt idx="19">
                  <c:v>7-24</c:v>
                </c:pt>
                <c:pt idx="20">
                  <c:v>7-31</c:v>
                </c:pt>
                <c:pt idx="21">
                  <c:v>8-7</c:v>
                </c:pt>
                <c:pt idx="22">
                  <c:v>8-14</c:v>
                </c:pt>
                <c:pt idx="23">
                  <c:v>8-21</c:v>
                </c:pt>
                <c:pt idx="24">
                  <c:v>8-28</c:v>
                </c:pt>
                <c:pt idx="25">
                  <c:v>9-4</c:v>
                </c:pt>
                <c:pt idx="26">
                  <c:v>9-11</c:v>
                </c:pt>
                <c:pt idx="27">
                  <c:v>9-18</c:v>
                </c:pt>
                <c:pt idx="28">
                  <c:v>9-25</c:v>
                </c:pt>
                <c:pt idx="29">
                  <c:v>10-2</c:v>
                </c:pt>
                <c:pt idx="30">
                  <c:v>10-9</c:v>
                </c:pt>
                <c:pt idx="31">
                  <c:v>10-16</c:v>
                </c:pt>
                <c:pt idx="32">
                  <c:v>10-23</c:v>
                </c:pt>
                <c:pt idx="33">
                  <c:v>10-30</c:v>
                </c:pt>
                <c:pt idx="34">
                  <c:v>11-6</c:v>
                </c:pt>
                <c:pt idx="35">
                  <c:v>11-13</c:v>
                </c:pt>
                <c:pt idx="36">
                  <c:v>11-20</c:v>
                </c:pt>
                <c:pt idx="37">
                  <c:v>11-27</c:v>
                </c:pt>
                <c:pt idx="38">
                  <c:v>12-4</c:v>
                </c:pt>
              </c:strCache>
            </c:strRef>
          </c:cat>
          <c:val>
            <c:numRef>
              <c:f>'Louisiana cane rating'!$D$4:$D$42</c:f>
              <c:numCache>
                <c:formatCode>General</c:formatCode>
                <c:ptCount val="39"/>
                <c:pt idx="0">
                  <c:v>36</c:v>
                </c:pt>
                <c:pt idx="1">
                  <c:v>44</c:v>
                </c:pt>
                <c:pt idx="2">
                  <c:v>53</c:v>
                </c:pt>
                <c:pt idx="3">
                  <c:v>58</c:v>
                </c:pt>
                <c:pt idx="4">
                  <c:v>63</c:v>
                </c:pt>
                <c:pt idx="5">
                  <c:v>64</c:v>
                </c:pt>
                <c:pt idx="6">
                  <c:v>63</c:v>
                </c:pt>
                <c:pt idx="7">
                  <c:v>65</c:v>
                </c:pt>
                <c:pt idx="8">
                  <c:v>69</c:v>
                </c:pt>
                <c:pt idx="9">
                  <c:v>70</c:v>
                </c:pt>
                <c:pt idx="10">
                  <c:v>68</c:v>
                </c:pt>
                <c:pt idx="11">
                  <c:v>72</c:v>
                </c:pt>
                <c:pt idx="12">
                  <c:v>71</c:v>
                </c:pt>
                <c:pt idx="13">
                  <c:v>76</c:v>
                </c:pt>
                <c:pt idx="14">
                  <c:v>79</c:v>
                </c:pt>
                <c:pt idx="15">
                  <c:v>70</c:v>
                </c:pt>
                <c:pt idx="16">
                  <c:v>78</c:v>
                </c:pt>
                <c:pt idx="17">
                  <c:v>81</c:v>
                </c:pt>
                <c:pt idx="18">
                  <c:v>80</c:v>
                </c:pt>
                <c:pt idx="19">
                  <c:v>80</c:v>
                </c:pt>
                <c:pt idx="20">
                  <c:v>80</c:v>
                </c:pt>
                <c:pt idx="21">
                  <c:v>81</c:v>
                </c:pt>
                <c:pt idx="22">
                  <c:v>81</c:v>
                </c:pt>
                <c:pt idx="23">
                  <c:v>81</c:v>
                </c:pt>
                <c:pt idx="24">
                  <c:v>60</c:v>
                </c:pt>
                <c:pt idx="25">
                  <c:v>69</c:v>
                </c:pt>
                <c:pt idx="26">
                  <c:v>66</c:v>
                </c:pt>
                <c:pt idx="27">
                  <c:v>74</c:v>
                </c:pt>
                <c:pt idx="28">
                  <c:v>75</c:v>
                </c:pt>
                <c:pt idx="29">
                  <c:v>71</c:v>
                </c:pt>
                <c:pt idx="30">
                  <c:v>74</c:v>
                </c:pt>
                <c:pt idx="31">
                  <c:v>69</c:v>
                </c:pt>
                <c:pt idx="32">
                  <c:v>74</c:v>
                </c:pt>
                <c:pt idx="33">
                  <c:v>75</c:v>
                </c:pt>
                <c:pt idx="34">
                  <c:v>79</c:v>
                </c:pt>
                <c:pt idx="35">
                  <c:v>81</c:v>
                </c:pt>
                <c:pt idx="36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24-444E-B389-4D8BF23B3B70}"/>
            </c:ext>
          </c:extLst>
        </c:ser>
        <c:ser>
          <c:idx val="3"/>
          <c:order val="3"/>
          <c:tx>
            <c:strRef>
              <c:f>'Louisiana cane rating'!$E$3</c:f>
              <c:strCache>
                <c:ptCount val="1"/>
                <c:pt idx="0">
                  <c:v>2019</c:v>
                </c:pt>
              </c:strCache>
            </c:strRef>
          </c:tx>
          <c:spPr>
            <a:ln w="2222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'Louisiana cane rating'!$A$4:$A$42</c:f>
              <c:strCache>
                <c:ptCount val="39"/>
                <c:pt idx="0">
                  <c:v>3-13</c:v>
                </c:pt>
                <c:pt idx="1">
                  <c:v>3-20</c:v>
                </c:pt>
                <c:pt idx="2">
                  <c:v>3-27</c:v>
                </c:pt>
                <c:pt idx="3">
                  <c:v>4-3</c:v>
                </c:pt>
                <c:pt idx="4">
                  <c:v>4-10</c:v>
                </c:pt>
                <c:pt idx="5">
                  <c:v>4-17</c:v>
                </c:pt>
                <c:pt idx="6">
                  <c:v>4-24</c:v>
                </c:pt>
                <c:pt idx="7">
                  <c:v>5-1</c:v>
                </c:pt>
                <c:pt idx="8">
                  <c:v>5-8</c:v>
                </c:pt>
                <c:pt idx="9">
                  <c:v>5-15</c:v>
                </c:pt>
                <c:pt idx="10">
                  <c:v>5-22</c:v>
                </c:pt>
                <c:pt idx="11">
                  <c:v>5-29</c:v>
                </c:pt>
                <c:pt idx="12">
                  <c:v>6-5</c:v>
                </c:pt>
                <c:pt idx="13">
                  <c:v>6-12</c:v>
                </c:pt>
                <c:pt idx="14">
                  <c:v>6-19</c:v>
                </c:pt>
                <c:pt idx="15">
                  <c:v>6-26</c:v>
                </c:pt>
                <c:pt idx="16">
                  <c:v>7-3</c:v>
                </c:pt>
                <c:pt idx="17">
                  <c:v>7-10</c:v>
                </c:pt>
                <c:pt idx="18">
                  <c:v>7-17</c:v>
                </c:pt>
                <c:pt idx="19">
                  <c:v>7-24</c:v>
                </c:pt>
                <c:pt idx="20">
                  <c:v>7-31</c:v>
                </c:pt>
                <c:pt idx="21">
                  <c:v>8-7</c:v>
                </c:pt>
                <c:pt idx="22">
                  <c:v>8-14</c:v>
                </c:pt>
                <c:pt idx="23">
                  <c:v>8-21</c:v>
                </c:pt>
                <c:pt idx="24">
                  <c:v>8-28</c:v>
                </c:pt>
                <c:pt idx="25">
                  <c:v>9-4</c:v>
                </c:pt>
                <c:pt idx="26">
                  <c:v>9-11</c:v>
                </c:pt>
                <c:pt idx="27">
                  <c:v>9-18</c:v>
                </c:pt>
                <c:pt idx="28">
                  <c:v>9-25</c:v>
                </c:pt>
                <c:pt idx="29">
                  <c:v>10-2</c:v>
                </c:pt>
                <c:pt idx="30">
                  <c:v>10-9</c:v>
                </c:pt>
                <c:pt idx="31">
                  <c:v>10-16</c:v>
                </c:pt>
                <c:pt idx="32">
                  <c:v>10-23</c:v>
                </c:pt>
                <c:pt idx="33">
                  <c:v>10-30</c:v>
                </c:pt>
                <c:pt idx="34">
                  <c:v>11-6</c:v>
                </c:pt>
                <c:pt idx="35">
                  <c:v>11-13</c:v>
                </c:pt>
                <c:pt idx="36">
                  <c:v>11-20</c:v>
                </c:pt>
                <c:pt idx="37">
                  <c:v>11-27</c:v>
                </c:pt>
                <c:pt idx="38">
                  <c:v>12-4</c:v>
                </c:pt>
              </c:strCache>
            </c:strRef>
          </c:cat>
          <c:val>
            <c:numRef>
              <c:f>'Louisiana cane rating'!$E$4:$E$42</c:f>
              <c:numCache>
                <c:formatCode>General</c:formatCode>
                <c:ptCount val="39"/>
                <c:pt idx="0">
                  <c:v>48</c:v>
                </c:pt>
                <c:pt idx="1">
                  <c:v>52</c:v>
                </c:pt>
                <c:pt idx="2">
                  <c:v>46</c:v>
                </c:pt>
                <c:pt idx="3">
                  <c:v>44</c:v>
                </c:pt>
                <c:pt idx="4">
                  <c:v>36</c:v>
                </c:pt>
                <c:pt idx="5">
                  <c:v>50</c:v>
                </c:pt>
                <c:pt idx="6">
                  <c:v>61</c:v>
                </c:pt>
                <c:pt idx="7">
                  <c:v>60</c:v>
                </c:pt>
                <c:pt idx="8">
                  <c:v>59</c:v>
                </c:pt>
                <c:pt idx="9">
                  <c:v>60</c:v>
                </c:pt>
                <c:pt idx="10">
                  <c:v>55</c:v>
                </c:pt>
                <c:pt idx="11">
                  <c:v>61</c:v>
                </c:pt>
                <c:pt idx="12">
                  <c:v>66</c:v>
                </c:pt>
                <c:pt idx="13">
                  <c:v>61</c:v>
                </c:pt>
                <c:pt idx="14">
                  <c:v>65</c:v>
                </c:pt>
                <c:pt idx="15">
                  <c:v>66</c:v>
                </c:pt>
                <c:pt idx="16">
                  <c:v>67</c:v>
                </c:pt>
                <c:pt idx="17">
                  <c:v>66</c:v>
                </c:pt>
                <c:pt idx="18">
                  <c:v>59</c:v>
                </c:pt>
                <c:pt idx="19">
                  <c:v>57</c:v>
                </c:pt>
                <c:pt idx="20">
                  <c:v>59</c:v>
                </c:pt>
                <c:pt idx="21">
                  <c:v>59</c:v>
                </c:pt>
                <c:pt idx="22">
                  <c:v>63</c:v>
                </c:pt>
                <c:pt idx="23">
                  <c:v>71</c:v>
                </c:pt>
                <c:pt idx="24">
                  <c:v>64</c:v>
                </c:pt>
                <c:pt idx="25">
                  <c:v>67</c:v>
                </c:pt>
                <c:pt idx="26">
                  <c:v>56</c:v>
                </c:pt>
                <c:pt idx="27">
                  <c:v>64</c:v>
                </c:pt>
                <c:pt idx="28">
                  <c:v>63</c:v>
                </c:pt>
                <c:pt idx="29">
                  <c:v>64</c:v>
                </c:pt>
                <c:pt idx="30">
                  <c:v>58</c:v>
                </c:pt>
                <c:pt idx="31">
                  <c:v>57</c:v>
                </c:pt>
                <c:pt idx="32">
                  <c:v>54</c:v>
                </c:pt>
                <c:pt idx="33">
                  <c:v>59</c:v>
                </c:pt>
                <c:pt idx="34">
                  <c:v>56</c:v>
                </c:pt>
                <c:pt idx="35">
                  <c:v>47</c:v>
                </c:pt>
                <c:pt idx="36">
                  <c:v>37</c:v>
                </c:pt>
                <c:pt idx="37">
                  <c:v>40</c:v>
                </c:pt>
                <c:pt idx="38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24-444E-B389-4D8BF23B3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3721872"/>
        <c:axId val="893718264"/>
      </c:lineChart>
      <c:catAx>
        <c:axId val="89372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718264"/>
        <c:crosses val="autoZero"/>
        <c:auto val="1"/>
        <c:lblAlgn val="ctr"/>
        <c:lblOffset val="100"/>
        <c:noMultiLvlLbl val="0"/>
      </c:catAx>
      <c:valAx>
        <c:axId val="893718264"/>
        <c:scaling>
          <c:orientation val="minMax"/>
          <c:max val="85"/>
          <c:min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721872"/>
        <c:crosses val="autoZero"/>
        <c:crossBetween val="between"/>
        <c:majorUnit val="5"/>
        <c:minorUnit val="2.5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60498188676991"/>
          <c:y val="0.76909667541557303"/>
          <c:w val="0.62910611458738763"/>
          <c:h val="7.317120636517184E-2"/>
        </c:manualLayout>
      </c:layout>
      <c:overlay val="1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0.10833</cdr:x>
      <cdr:y>0.79804</cdr:y>
    </cdr:from>
    <cdr:to>
      <cdr:x>0.325</cdr:x>
      <cdr:y>0.86983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D455A97-3577-0B2F-E718-CDC88DCB2C33}"/>
            </a:ext>
          </a:extLst>
        </cdr:cNvPr>
        <cdr:cNvSpPr txBox="1"/>
      </cdr:nvSpPr>
      <cdr:spPr>
        <a:xfrm xmlns:a="http://schemas.openxmlformats.org/drawingml/2006/main">
          <a:off x="990600" y="4235698"/>
          <a:ext cx="1981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2022-23 at 7.6%</a:t>
          </a:r>
        </a:p>
      </cdr:txBody>
    </cdr:sp>
  </cdr:relSizeAnchor>
  <cdr:relSizeAnchor xmlns:cdr="http://schemas.openxmlformats.org/drawingml/2006/chartDrawing">
    <cdr:from>
      <cdr:x>0.55069</cdr:x>
      <cdr:y>0.40611</cdr:y>
    </cdr:from>
    <cdr:to>
      <cdr:x>0.75903</cdr:x>
      <cdr:y>0.4755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497A06C-0D7F-1843-4310-705C428F5B42}"/>
            </a:ext>
          </a:extLst>
        </cdr:cNvPr>
        <cdr:cNvSpPr txBox="1"/>
      </cdr:nvSpPr>
      <cdr:spPr>
        <a:xfrm xmlns:a="http://schemas.openxmlformats.org/drawingml/2006/main">
          <a:off x="5035549" y="2155487"/>
          <a:ext cx="1905000" cy="368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FF0000"/>
              </a:solidFill>
            </a:rPr>
            <a:t>2021-22 at 13.6%</a:t>
          </a:r>
        </a:p>
      </cdr:txBody>
    </cdr:sp>
  </cdr:relSizeAnchor>
  <cdr:relSizeAnchor xmlns:cdr="http://schemas.openxmlformats.org/drawingml/2006/chartDrawing">
    <cdr:from>
      <cdr:x>0.5023</cdr:x>
      <cdr:y>0.33136</cdr:y>
    </cdr:from>
    <cdr:to>
      <cdr:x>0.55833</cdr:x>
      <cdr:y>0.42477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1F9DCBB1-D7A9-3308-7B0C-B75F37BD14B1}"/>
            </a:ext>
          </a:extLst>
        </cdr:cNvPr>
        <cdr:cNvCxnSpPr/>
      </cdr:nvCxnSpPr>
      <cdr:spPr>
        <a:xfrm xmlns:a="http://schemas.openxmlformats.org/drawingml/2006/main" flipH="1" flipV="1">
          <a:off x="4593045" y="1758711"/>
          <a:ext cx="512355" cy="495787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0.3308</cdr:x>
      <cdr:y>0.64067</cdr:y>
    </cdr:from>
    <cdr:to>
      <cdr:x>0.84791</cdr:x>
      <cdr:y>0.77542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B17E489-F7BD-D18D-7EA7-5FCF7E77F6E2}"/>
            </a:ext>
          </a:extLst>
        </cdr:cNvPr>
        <cdr:cNvSpPr txBox="1"/>
      </cdr:nvSpPr>
      <cdr:spPr>
        <a:xfrm xmlns:a="http://schemas.openxmlformats.org/drawingml/2006/main">
          <a:off x="1657350" y="2173772"/>
          <a:ext cx="2590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Louisiana sugar cane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1" y="6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83D020E-752C-4FBD-BAC3-57E311101923}" type="datetimeFigureOut">
              <a:rPr lang="en-US" smtClean="0">
                <a:latin typeface="Gill Sans MT" panose="020B0502020104020203" pitchFamily="34" charset="0"/>
              </a:rPr>
              <a:t>6/13/2022</a:t>
            </a:fld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670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1" y="8772670"/>
            <a:ext cx="3011699" cy="461804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13400258-7786-4431-BE90-7F9C8632E3BD}" type="slidenum">
              <a:rPr lang="en-US" smtClean="0">
                <a:latin typeface="Gill Sans MT" panose="020B0502020104020203" pitchFamily="34" charset="0"/>
              </a:rPr>
              <a:t>‹#›</a:t>
            </a:fld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23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3011699" cy="463697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1" y="6"/>
            <a:ext cx="3011699" cy="463697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2277DF3-F102-40BF-94EE-9288959AF410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45" y="4444554"/>
            <a:ext cx="5560059" cy="3637022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391"/>
            <a:ext cx="3011699" cy="46369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1" y="8772391"/>
            <a:ext cx="3011699" cy="46369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1C0D389-45E2-4879-ADE9-7A045E210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0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1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92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22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95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17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76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39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12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41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02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0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66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12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89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91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69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20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41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29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1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5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92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62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0D389-45E2-4879-ADE9-7A045E210F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2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DCC-95E3-4E00-AE82-8E2BC15F5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5F901-AC39-43F9-BE7E-EB6D3A166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B826F-3F69-496B-86BF-2E6F7A04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8/15/2018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32F6-9640-408B-8217-C1320785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A4943-7D5F-4701-AB60-007C7A16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4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8E8D-6B27-49BB-AAE7-F5760F95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FCC85-FB97-4A48-9962-77D05D578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4B92-5749-42D6-B776-43BDB49F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8/15/2018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807B1-3B2B-4C59-9BE4-A5F498D9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2EE4B-11AC-49CA-B5F7-D0E4A0BE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0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CCC66E-8F71-4F56-9A8E-B52796244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E12AC-64AA-450B-9636-EC69AA6F8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B6EED-E715-40C7-80FA-C820AD3A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8/15/2018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C7C39-E49C-435B-83D5-E25E40A8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31C37-12DF-4781-A020-8C3E1123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8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0332-56C4-4A83-AB16-D197EF552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C9B12-8592-42A8-B45B-A41323A2E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C7E88-6857-400D-A845-BCC0968C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8/15/2018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9ECCE-973F-40BF-8283-A43AA8D0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E5B08-1746-4601-A7AF-22F2AC0A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9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30D2-9A29-457B-BA14-A1AFE4A6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40829-3508-43DF-B295-B22B24B8B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E164-89A1-41FC-A9BB-F711241E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8/15/2018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CD672-0F78-489F-AFA0-C5541C72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1D728-9E5F-4BD2-888B-F98A4BA4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0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D842-C822-44C3-A675-CE30885B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448D5-995A-41B0-8F15-CCB1DA981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6CA9E-27CD-454A-A616-C971F3CE1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9B7A5-DCC6-4D1D-B5D3-78BA4445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8/15/2018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7CC4F-32AD-4569-ACE2-7F780654E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0D2D7-4AD2-4EF2-BE28-31AB20A7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CF55-C7B2-4DA0-B27E-BD827F8C7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2100D-BE17-4ECF-B51E-2A1022778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96F8B-BE4B-4951-8CA9-E34409F76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D988D-EE8A-4014-8A5B-76A448BEB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40E68-CA96-452E-AA41-EAC8F87D4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13F856-231D-460F-9ED0-7A028287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8/15/2018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0AD637-ADE0-42F7-A4F6-D40E674C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FC0B94-CE20-424E-A85A-5FC23A7F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0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1E32-AB9B-4DB6-BB76-891DD3C0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CDF24-9C97-409E-A3CB-4359E04D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8/15/2018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BFFFB-2F8B-4DBE-95CE-A11BDDA2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45AC3-ED40-4A4A-8326-5B516547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7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59A8A-447D-41E3-A4E3-E0CB9520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8/15/2018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B96933-6C09-465F-BFB7-FA80838F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34BC7-5991-4859-A159-899D8263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3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14CE8-EC41-4873-AF15-E4607580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E5813-B5CB-4F1C-878D-4DBFACFD6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09263-3580-4F55-8C21-878BC890D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1C116-18BE-46F3-8FDB-D9014C55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8/15/2018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64D15-7657-47E8-81DD-BE2674262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773FE-53CB-4308-8752-2C3E0296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4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FA9E-C95A-4D94-8E9A-98BB3D69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B0F54-C855-4C75-B638-1FEA63E74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FFD47-F551-4186-A32F-2AEEC3F84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76913-446A-4205-B064-25CE7FAC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8/15/2018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9D3C0-0766-4601-8466-DF862CC9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535C-C141-4B3E-8466-D331FF26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2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11000">
              <a:schemeClr val="bg1">
                <a:lumMod val="95000"/>
              </a:schemeClr>
            </a:gs>
            <a:gs pos="1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A89B1-7472-4932-8125-D7888E06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47213-B60A-4919-A47D-B0D9DBB86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AD3C9-46A8-4BEB-84A9-070004A34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231B2-60FC-4342-AFA9-38062AF17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50" y="6492875"/>
            <a:ext cx="47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D53F-BEA2-4191-A2C7-9CBD1939C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1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sterk@sosland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577"/>
            <a:ext cx="9144000" cy="6845423"/>
          </a:xfr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45000"/>
                  <a:lumOff val="55000"/>
                </a:schemeClr>
              </a:gs>
              <a:gs pos="11000">
                <a:schemeClr val="bg1">
                  <a:lumMod val="95000"/>
                </a:schemeClr>
              </a:gs>
              <a:gs pos="1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1"/>
                  </a:solidFill>
                </a:ln>
                <a:solidFill>
                  <a:srgbClr val="EA6A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Sweetener Users Association</a:t>
            </a:r>
            <a:br>
              <a:rPr lang="en-US" sz="4400" b="1" dirty="0">
                <a:ln>
                  <a:solidFill>
                    <a:schemeClr val="accent1"/>
                  </a:solidFill>
                </a:ln>
                <a:solidFill>
                  <a:srgbClr val="EA6A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b="1" dirty="0">
                <a:ln>
                  <a:solidFill>
                    <a:schemeClr val="accent1"/>
                  </a:solidFill>
                </a:ln>
                <a:solidFill>
                  <a:srgbClr val="EA6A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Conference Call</a:t>
            </a:r>
            <a:br>
              <a:rPr lang="en-US" sz="1800" b="1" dirty="0">
                <a:solidFill>
                  <a:srgbClr val="EA6A00"/>
                </a:solidFill>
                <a:latin typeface="+mn-lt"/>
              </a:rPr>
            </a:br>
            <a:r>
              <a:rPr lang="en-US" sz="1800" b="1" dirty="0">
                <a:solidFill>
                  <a:srgbClr val="EA6A00"/>
                </a:solidFill>
                <a:latin typeface="+mn-lt"/>
              </a:rPr>
              <a:t>  </a:t>
            </a:r>
            <a:br>
              <a:rPr lang="en-US" sz="3100" b="1" dirty="0">
                <a:solidFill>
                  <a:srgbClr val="EA6A00"/>
                </a:solidFill>
                <a:latin typeface="+mn-lt"/>
              </a:rPr>
            </a:br>
            <a:r>
              <a:rPr lang="en-US" sz="3100" b="1" dirty="0">
                <a:solidFill>
                  <a:srgbClr val="EA6A00"/>
                </a:solidFill>
                <a:latin typeface="+mn-lt"/>
              </a:rPr>
              <a:t>  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June 13, 2022</a:t>
            </a:r>
            <a:br>
              <a:rPr lang="en-US" sz="3600" dirty="0">
                <a:solidFill>
                  <a:schemeClr val="accent1"/>
                </a:solidFill>
              </a:rPr>
            </a:br>
            <a:br>
              <a:rPr lang="en-US" sz="1300" dirty="0">
                <a:solidFill>
                  <a:schemeClr val="accent1"/>
                </a:solidFill>
              </a:rPr>
            </a:br>
            <a:br>
              <a:rPr lang="en-US" sz="1300" dirty="0">
                <a:solidFill>
                  <a:schemeClr val="accent1"/>
                </a:solidFill>
              </a:rPr>
            </a:br>
            <a:br>
              <a:rPr lang="en-US" sz="1300" dirty="0">
                <a:solidFill>
                  <a:schemeClr val="accent1"/>
                </a:solidFill>
              </a:rPr>
            </a:br>
            <a:br>
              <a:rPr lang="en-US" sz="2400" dirty="0"/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Ron Sterk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</a:br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Sosland Publishing Company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hlinkClick r:id="rId3"/>
              </a:rPr>
              <a:t>rsterk@sosland.com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br>
              <a:rPr lang="en-US" sz="2200" dirty="0">
                <a:solidFill>
                  <a:srgbClr val="0070C0"/>
                </a:solidFill>
                <a:effectLst/>
              </a:rPr>
            </a:br>
            <a:br>
              <a:rPr lang="en-US" sz="2200" dirty="0">
                <a:solidFill>
                  <a:schemeClr val="bg1">
                    <a:lumMod val="50000"/>
                  </a:schemeClr>
                </a:solidFill>
                <a:effectLst/>
              </a:rPr>
            </a:br>
            <a:endParaRPr lang="en-US" sz="4400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7948A3-D5D6-439B-850A-0DD18F92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01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67485"/>
            <a:ext cx="8153400" cy="2771115"/>
          </a:xfrm>
        </p:spPr>
        <p:txBody>
          <a:bodyPr>
            <a:normAutofit/>
          </a:bodyPr>
          <a:lstStyle/>
          <a:p>
            <a:br>
              <a:rPr lang="en-US" sz="2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SMD June 2022 (April data)</a:t>
            </a: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13325-E25A-4F25-AB88-9A6617EAC185}"/>
              </a:ext>
            </a:extLst>
          </p:cNvPr>
          <p:cNvCxnSpPr/>
          <p:nvPr/>
        </p:nvCxnSpPr>
        <p:spPr>
          <a:xfrm>
            <a:off x="0" y="533401"/>
            <a:ext cx="91440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C2D8AD0-022A-44E8-9FC1-7941F90C3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437" y="6306359"/>
            <a:ext cx="1828800" cy="551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A3BDED-CE27-4D93-AF95-5E4EF2B39187}"/>
              </a:ext>
            </a:extLst>
          </p:cNvPr>
          <p:cNvSpPr txBox="1"/>
          <p:nvPr/>
        </p:nvSpPr>
        <p:spPr>
          <a:xfrm>
            <a:off x="30018" y="561088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USDA.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38F95B-D44F-4DBF-A1DF-67425CAE6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38052"/>
              </p:ext>
            </p:extLst>
          </p:nvPr>
        </p:nvGraphicFramePr>
        <p:xfrm>
          <a:off x="218326" y="1093115"/>
          <a:ext cx="5268074" cy="4512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1028">
                  <a:extLst>
                    <a:ext uri="{9D8B030D-6E8A-4147-A177-3AD203B41FA5}">
                      <a16:colId xmlns:a16="http://schemas.microsoft.com/office/drawing/2014/main" val="60671651"/>
                    </a:ext>
                  </a:extLst>
                </a:gridCol>
                <a:gridCol w="1299246">
                  <a:extLst>
                    <a:ext uri="{9D8B030D-6E8A-4147-A177-3AD203B41FA5}">
                      <a16:colId xmlns:a16="http://schemas.microsoft.com/office/drawing/2014/main" val="287773321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643639299"/>
                    </a:ext>
                  </a:extLst>
                </a:gridCol>
              </a:tblGrid>
              <a:tr h="30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  <a:latin typeface="+mn-lt"/>
                        </a:rPr>
                        <a:t>Short tons,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Oct.-April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% change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621959"/>
                  </a:ext>
                </a:extLst>
              </a:tr>
              <a:tr h="30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  <a:latin typeface="+mn-lt"/>
                        </a:rPr>
                        <a:t>Raw value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sng" strike="noStrike" dirty="0">
                          <a:effectLst/>
                          <a:latin typeface="+mn-lt"/>
                        </a:rPr>
                        <a:t>2021-22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 20-21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285557"/>
                  </a:ext>
                </a:extLst>
              </a:tr>
              <a:tr h="30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Beginning stocks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1,704,830       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+5.4%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980680"/>
                  </a:ext>
                </a:extLst>
              </a:tr>
              <a:tr h="30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Total production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8,039,586        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-0.2%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02203"/>
                  </a:ext>
                </a:extLst>
              </a:tr>
              <a:tr h="30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Beet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4,236,191        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756641"/>
                  </a:ext>
                </a:extLst>
              </a:tr>
              <a:tr h="30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Cane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3,803,395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-1.9%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788548"/>
                  </a:ext>
                </a:extLst>
              </a:tr>
              <a:tr h="30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imports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2,115,002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+14.0%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426552"/>
                  </a:ext>
                </a:extLst>
              </a:tr>
              <a:tr h="30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supply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11,859,418 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+2.8%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34354"/>
                  </a:ext>
                </a:extLst>
              </a:tr>
              <a:tr h="30082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15290"/>
                  </a:ext>
                </a:extLst>
              </a:tr>
              <a:tr h="30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Total exports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11,876              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-55.9%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30095"/>
                  </a:ext>
                </a:extLst>
              </a:tr>
              <a:tr h="30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Total deliveries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7,307,244 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+5.0%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688232"/>
                  </a:ext>
                </a:extLst>
              </a:tr>
              <a:tr h="30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 Deliveries, human use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7,236,189        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+4.9%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235997"/>
                  </a:ext>
                </a:extLst>
              </a:tr>
              <a:tr h="30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Misc. supply adj.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-37,629           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-622.6%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28567"/>
                  </a:ext>
                </a:extLst>
              </a:tr>
              <a:tr h="30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Total use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     7,281,491 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+4.1%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27940"/>
                  </a:ext>
                </a:extLst>
              </a:tr>
              <a:tr h="30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Ending stocks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4,577,927 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24294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82399-C5A8-46AE-A6D8-E275E5DD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26DD5C-B6CB-4112-9BA4-FF605881CE5F}"/>
              </a:ext>
            </a:extLst>
          </p:cNvPr>
          <p:cNvSpPr/>
          <p:nvPr/>
        </p:nvSpPr>
        <p:spPr>
          <a:xfrm>
            <a:off x="218326" y="4419600"/>
            <a:ext cx="5268074" cy="31988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142846-F281-41B8-9AD4-B95C36E67556}"/>
              </a:ext>
            </a:extLst>
          </p:cNvPr>
          <p:cNvSpPr txBox="1"/>
          <p:nvPr/>
        </p:nvSpPr>
        <p:spPr>
          <a:xfrm>
            <a:off x="5671548" y="1101432"/>
            <a:ext cx="3309563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Oct.-April production was down 0.2% from 2021 but April was up 18.5% (beet up 85%, cane down 35%). Oct.-April imports were up 14% with April up 14.6%.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Oct.-April deliveries for food were up 4.9% from 2021 (Oct.-March was up 6.2%) with April deliveries down 0.5% (up 5.9% in March). </a:t>
            </a:r>
          </a:p>
          <a:p>
            <a:endParaRPr lang="en-US" dirty="0"/>
          </a:p>
          <a:p>
            <a:r>
              <a:rPr lang="en-US" dirty="0"/>
              <a:t>Very strong beet production in April vs weaker refined cane output. Deliveries clearly slowed in April.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B755E2-2B72-4181-84D5-EA72F1BE3290}"/>
              </a:ext>
            </a:extLst>
          </p:cNvPr>
          <p:cNvSpPr txBox="1"/>
          <p:nvPr/>
        </p:nvSpPr>
        <p:spPr>
          <a:xfrm>
            <a:off x="3352800" y="71459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- Year-to-Date - -</a:t>
            </a:r>
          </a:p>
        </p:txBody>
      </p:sp>
    </p:spTree>
    <p:extLst>
      <p:ext uri="{BB962C8B-B14F-4D97-AF65-F5344CB8AC3E}">
        <p14:creationId xmlns:p14="http://schemas.microsoft.com/office/powerpoint/2010/main" val="331900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Beet Sugar Deliveries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FB77D5-47AF-4CCF-A591-60673665095E}"/>
              </a:ext>
            </a:extLst>
          </p:cNvPr>
          <p:cNvSpPr txBox="1"/>
          <p:nvPr/>
        </p:nvSpPr>
        <p:spPr>
          <a:xfrm>
            <a:off x="0" y="537117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Monthly beet sugar deliveries, in 1,000 tons, raw value, fiscal year. Source: USDA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2EA3F6-4697-4990-91D0-6B1D4DBBAD4C}"/>
              </a:ext>
            </a:extLst>
          </p:cNvPr>
          <p:cNvSpPr txBox="1"/>
          <p:nvPr/>
        </p:nvSpPr>
        <p:spPr>
          <a:xfrm>
            <a:off x="476250" y="5532779"/>
            <a:ext cx="849630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April beet sugar deliveries of 453,092 tons were down 11% from March, were up 10% from a year ago and were the highest on record for the month of April. October-April deliveries were up 10% from the same period a year ago and highest </a:t>
            </a:r>
          </a:p>
          <a:p>
            <a:r>
              <a:rPr lang="en-US" dirty="0"/>
              <a:t>on record for the period.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311280-F65A-4197-A16D-9FFECE85A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B0838-389D-44FA-95D2-DEA1AE22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25B61A1-DE01-1BD5-D9AA-E8CAF8251F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301765"/>
              </p:ext>
            </p:extLst>
          </p:nvPr>
        </p:nvGraphicFramePr>
        <p:xfrm>
          <a:off x="-9526" y="906449"/>
          <a:ext cx="9143999" cy="465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2275D6-26B9-4753-887D-F216B418B677}"/>
              </a:ext>
            </a:extLst>
          </p:cNvPr>
          <p:cNvCxnSpPr>
            <a:cxnSpLocks/>
          </p:cNvCxnSpPr>
          <p:nvPr/>
        </p:nvCxnSpPr>
        <p:spPr>
          <a:xfrm flipV="1">
            <a:off x="4191000" y="2311496"/>
            <a:ext cx="952499" cy="20779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1A160-3A48-4026-99A8-6A4F100D6D32}"/>
              </a:ext>
            </a:extLst>
          </p:cNvPr>
          <p:cNvSpPr/>
          <p:nvPr/>
        </p:nvSpPr>
        <p:spPr>
          <a:xfrm>
            <a:off x="5029199" y="2024520"/>
            <a:ext cx="228601" cy="27760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56B85-DBFA-4E6A-BFD3-C001E3A8330A}"/>
              </a:ext>
            </a:extLst>
          </p:cNvPr>
          <p:cNvSpPr txBox="1"/>
          <p:nvPr/>
        </p:nvSpPr>
        <p:spPr>
          <a:xfrm>
            <a:off x="685800" y="4326143"/>
            <a:ext cx="4248729" cy="7478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olid"/>
          </a:ln>
        </p:spPr>
        <p:txBody>
          <a:bodyPr wrap="square" tIns="27432" bIns="27432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b="1" dirty="0"/>
              <a:t>April beet sugar deliveries</a:t>
            </a:r>
          </a:p>
          <a:p>
            <a:pPr>
              <a:lnSpc>
                <a:spcPts val="1800"/>
              </a:lnSpc>
            </a:pPr>
            <a:r>
              <a:rPr lang="en-US" sz="1600" b="1" dirty="0">
                <a:solidFill>
                  <a:srgbClr val="FF0000"/>
                </a:solidFill>
              </a:rPr>
              <a:t>2021-22: 453,092 tons</a:t>
            </a:r>
            <a:r>
              <a:rPr lang="en-US" sz="1600" dirty="0">
                <a:solidFill>
                  <a:srgbClr val="FF0000"/>
                </a:solidFill>
              </a:rPr>
              <a:t>     </a:t>
            </a:r>
            <a:r>
              <a:rPr lang="en-US" sz="1600" dirty="0">
                <a:solidFill>
                  <a:srgbClr val="0000FF"/>
                </a:solidFill>
              </a:rPr>
              <a:t>2020-21: 412,027 tons</a:t>
            </a: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00B050"/>
                </a:solidFill>
              </a:rPr>
              <a:t>2019-20: 313,495 tons   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2018-19: 431,636 tons</a:t>
            </a:r>
          </a:p>
        </p:txBody>
      </p:sp>
    </p:spTree>
    <p:extLst>
      <p:ext uri="{BB962C8B-B14F-4D97-AF65-F5344CB8AC3E}">
        <p14:creationId xmlns:p14="http://schemas.microsoft.com/office/powerpoint/2010/main" val="258222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Refined Cane Deliveries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FB77D5-47AF-4CCF-A591-60673665095E}"/>
              </a:ext>
            </a:extLst>
          </p:cNvPr>
          <p:cNvSpPr txBox="1"/>
          <p:nvPr/>
        </p:nvSpPr>
        <p:spPr>
          <a:xfrm>
            <a:off x="0" y="537117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Monthly refined cane sugar deliveries, in 1,000 tons, raw value. Source: USDA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2EA3F6-4697-4990-91D0-6B1D4DBBAD4C}"/>
              </a:ext>
            </a:extLst>
          </p:cNvPr>
          <p:cNvSpPr txBox="1"/>
          <p:nvPr/>
        </p:nvSpPr>
        <p:spPr>
          <a:xfrm>
            <a:off x="495300" y="5574143"/>
            <a:ext cx="857250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April refined cane sugar deliveries of 501,856 tons were down 7% from March and were down 1.4% from a year ago with April deliveries near 500,000 tons the past four years. Oct.-April cane sugar deliveries of 3,574,662 </a:t>
            </a:r>
            <a:r>
              <a:rPr lang="en-US" dirty="0" err="1"/>
              <a:t>tonnes</a:t>
            </a:r>
            <a:r>
              <a:rPr lang="en-US" dirty="0"/>
              <a:t> were down 0.8% </a:t>
            </a:r>
          </a:p>
          <a:p>
            <a:r>
              <a:rPr lang="en-US" dirty="0"/>
              <a:t>from a year earlier and were the lowest for period since 2017-18.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674220-8EEE-4307-B97D-58E7DC70B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5D512-EC91-44B3-8FAA-EDC8165F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B6A553A-327A-5026-EBD3-B508BEDD59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373407"/>
              </p:ext>
            </p:extLst>
          </p:nvPr>
        </p:nvGraphicFramePr>
        <p:xfrm>
          <a:off x="0" y="906449"/>
          <a:ext cx="9144000" cy="466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E0B1E9-CE8A-4335-B941-2A602A948490}"/>
              </a:ext>
            </a:extLst>
          </p:cNvPr>
          <p:cNvCxnSpPr>
            <a:cxnSpLocks/>
          </p:cNvCxnSpPr>
          <p:nvPr/>
        </p:nvCxnSpPr>
        <p:spPr>
          <a:xfrm>
            <a:off x="3343275" y="3241632"/>
            <a:ext cx="1695450" cy="6689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F0C8F2B-8243-4835-B854-11433AE97990}"/>
              </a:ext>
            </a:extLst>
          </p:cNvPr>
          <p:cNvSpPr/>
          <p:nvPr/>
        </p:nvSpPr>
        <p:spPr>
          <a:xfrm>
            <a:off x="4953001" y="3280192"/>
            <a:ext cx="381000" cy="1039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E898C0-747B-9C8F-08C8-C6E4B40B51F3}"/>
              </a:ext>
            </a:extLst>
          </p:cNvPr>
          <p:cNvCxnSpPr>
            <a:cxnSpLocks/>
          </p:cNvCxnSpPr>
          <p:nvPr/>
        </p:nvCxnSpPr>
        <p:spPr>
          <a:xfrm>
            <a:off x="3352800" y="2374508"/>
            <a:ext cx="0" cy="8657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5A4976-1A60-48B9-85D1-BC9064DD15AF}"/>
              </a:ext>
            </a:extLst>
          </p:cNvPr>
          <p:cNvSpPr txBox="1"/>
          <p:nvPr/>
        </p:nvSpPr>
        <p:spPr>
          <a:xfrm>
            <a:off x="1295401" y="1207985"/>
            <a:ext cx="2514600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April cane sugar deliveries: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</a:t>
            </a:r>
            <a:r>
              <a:rPr lang="en-US" sz="1600" b="1" dirty="0">
                <a:solidFill>
                  <a:srgbClr val="FF0000"/>
                </a:solidFill>
              </a:rPr>
              <a:t>2021-22: 501,856 tons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 2020-21: 509,437 tons</a:t>
            </a:r>
          </a:p>
          <a:p>
            <a:r>
              <a:rPr lang="en-US" sz="1600" dirty="0">
                <a:solidFill>
                  <a:srgbClr val="00CC00"/>
                </a:solidFill>
              </a:rPr>
              <a:t>  </a:t>
            </a:r>
            <a:r>
              <a:rPr lang="en-US" sz="1600" dirty="0">
                <a:solidFill>
                  <a:srgbClr val="009900"/>
                </a:solidFill>
              </a:rPr>
              <a:t>2019-20: 496,784 tons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2018-19: 505,481 tons</a:t>
            </a:r>
          </a:p>
        </p:txBody>
      </p:sp>
    </p:spTree>
    <p:extLst>
      <p:ext uri="{BB962C8B-B14F-4D97-AF65-F5344CB8AC3E}">
        <p14:creationId xmlns:p14="http://schemas.microsoft.com/office/powerpoint/2010/main" val="52113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Non-Reporter Deliveries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FB77D5-47AF-4CCF-A591-60673665095E}"/>
              </a:ext>
            </a:extLst>
          </p:cNvPr>
          <p:cNvSpPr txBox="1"/>
          <p:nvPr/>
        </p:nvSpPr>
        <p:spPr>
          <a:xfrm>
            <a:off x="0" y="537117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Monthly non-reporter deliveries, in 1,000 tons, raw value. Source: USDA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2EA3F6-4697-4990-91D0-6B1D4DBBAD4C}"/>
              </a:ext>
            </a:extLst>
          </p:cNvPr>
          <p:cNvSpPr txBox="1"/>
          <p:nvPr/>
        </p:nvSpPr>
        <p:spPr>
          <a:xfrm>
            <a:off x="533400" y="5589338"/>
            <a:ext cx="8632248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April N-R deliveries of 102,083 tons were 4.5 times the downwardly revised March volume, were down 28% from March 2021 and the lowest since 2017-18. Oct.-April N-R deliveries of 553,122 tons were up 20% from the same period a year earlier. </a:t>
            </a:r>
          </a:p>
          <a:p>
            <a:r>
              <a:rPr lang="en-US" dirty="0"/>
              <a:t>Wide month-to-month fluctuations continued.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674220-8EEE-4307-B97D-58E7DC70B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CDC5B-CE87-4A59-B83E-0A5504EE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BA67566-553D-20AB-5835-2EFE9B78D2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56787"/>
              </p:ext>
            </p:extLst>
          </p:nvPr>
        </p:nvGraphicFramePr>
        <p:xfrm>
          <a:off x="0" y="914400"/>
          <a:ext cx="9144000" cy="4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B4D845-F5A2-4A87-941A-43F26B38BD07}"/>
              </a:ext>
            </a:extLst>
          </p:cNvPr>
          <p:cNvCxnSpPr>
            <a:cxnSpLocks/>
          </p:cNvCxnSpPr>
          <p:nvPr/>
        </p:nvCxnSpPr>
        <p:spPr>
          <a:xfrm>
            <a:off x="685800" y="4078224"/>
            <a:ext cx="8282709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6C43F3-CC82-4FBD-9C74-31CB90023087}"/>
              </a:ext>
            </a:extLst>
          </p:cNvPr>
          <p:cNvSpPr/>
          <p:nvPr/>
        </p:nvSpPr>
        <p:spPr>
          <a:xfrm>
            <a:off x="5019677" y="1149376"/>
            <a:ext cx="314323" cy="22034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3C92DA-8946-4C83-B81D-C7B0FC4F04D9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114800" y="1811097"/>
            <a:ext cx="990600" cy="1084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5A4976-1A60-48B9-85D1-BC9064DD15AF}"/>
              </a:ext>
            </a:extLst>
          </p:cNvPr>
          <p:cNvSpPr txBox="1"/>
          <p:nvPr/>
        </p:nvSpPr>
        <p:spPr>
          <a:xfrm>
            <a:off x="1447800" y="1149377"/>
            <a:ext cx="2667000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April non-reporter deliveries: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</a:t>
            </a:r>
            <a:r>
              <a:rPr lang="en-US" sz="1600" b="1" dirty="0">
                <a:solidFill>
                  <a:srgbClr val="FF0000"/>
                </a:solidFill>
              </a:rPr>
              <a:t>2021-22:   102,083 tons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 2020-21:   140,902 tons</a:t>
            </a:r>
          </a:p>
          <a:p>
            <a:r>
              <a:rPr lang="en-US" sz="1600" dirty="0">
                <a:solidFill>
                  <a:srgbClr val="00B050"/>
                </a:solidFill>
              </a:rPr>
              <a:t>  </a:t>
            </a:r>
            <a:r>
              <a:rPr lang="en-US" sz="1600" dirty="0">
                <a:solidFill>
                  <a:srgbClr val="009900"/>
                </a:solidFill>
              </a:rPr>
              <a:t>2019-20:   259,613 tons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2018-19:   119,641 tons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4AC26D-1729-24E6-FAEF-ACDDFE7A52E8}"/>
              </a:ext>
            </a:extLst>
          </p:cNvPr>
          <p:cNvCxnSpPr>
            <a:cxnSpLocks/>
          </p:cNvCxnSpPr>
          <p:nvPr/>
        </p:nvCxnSpPr>
        <p:spPr>
          <a:xfrm flipH="1">
            <a:off x="5257800" y="1257353"/>
            <a:ext cx="1066800" cy="1131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E3AAE7-B068-028B-BA83-A985CDB16FA3}"/>
              </a:ext>
            </a:extLst>
          </p:cNvPr>
          <p:cNvSpPr txBox="1"/>
          <p:nvPr/>
        </p:nvSpPr>
        <p:spPr>
          <a:xfrm>
            <a:off x="5810250" y="1180850"/>
            <a:ext cx="1885950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Highest on record for any month.</a:t>
            </a:r>
          </a:p>
        </p:txBody>
      </p:sp>
    </p:spTree>
    <p:extLst>
      <p:ext uri="{BB962C8B-B14F-4D97-AF65-F5344CB8AC3E}">
        <p14:creationId xmlns:p14="http://schemas.microsoft.com/office/powerpoint/2010/main" val="15686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Deliveries for Human Use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71AFD1-6F2E-4470-92C6-A409F776A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4019"/>
              </p:ext>
            </p:extLst>
          </p:nvPr>
        </p:nvGraphicFramePr>
        <p:xfrm>
          <a:off x="257175" y="568611"/>
          <a:ext cx="6858000" cy="6289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6533">
                  <a:extLst>
                    <a:ext uri="{9D8B030D-6E8A-4147-A177-3AD203B41FA5}">
                      <a16:colId xmlns:a16="http://schemas.microsoft.com/office/drawing/2014/main" val="727369520"/>
                    </a:ext>
                  </a:extLst>
                </a:gridCol>
                <a:gridCol w="1235467">
                  <a:extLst>
                    <a:ext uri="{9D8B030D-6E8A-4147-A177-3AD203B41FA5}">
                      <a16:colId xmlns:a16="http://schemas.microsoft.com/office/drawing/2014/main" val="215821945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90759628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509929426"/>
                    </a:ext>
                  </a:extLst>
                </a:gridCol>
              </a:tblGrid>
              <a:tr h="249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         </a:t>
                      </a: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Oct.-April</a:t>
                      </a:r>
                    </a:p>
                  </a:txBody>
                  <a:tcPr marL="7515" marR="7515" marT="751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Oct.-April</a:t>
                      </a:r>
                    </a:p>
                  </a:txBody>
                  <a:tcPr marL="7515" marR="7515" marT="75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Oct.-Mar.</a:t>
                      </a:r>
                    </a:p>
                  </a:txBody>
                  <a:tcPr marL="7515" marR="7515" marT="751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562433"/>
                  </a:ext>
                </a:extLst>
              </a:tr>
              <a:tr h="249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  <a:latin typeface="+mn-lt"/>
                        </a:rPr>
                        <a:t>PRODUCT OR BUSINESS OF BUYER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Deliveries</a:t>
                      </a:r>
                      <a:endParaRPr lang="en-US" sz="1600" b="1" i="0" u="sng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change</a:t>
                      </a:r>
                      <a:endParaRPr lang="en-US" sz="1600" b="1" i="0" u="sng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change</a:t>
                      </a:r>
                      <a:endParaRPr lang="en-US" sz="1600" b="1" i="0" u="sng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883118"/>
                  </a:ext>
                </a:extLst>
              </a:tr>
              <a:tr h="12853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312480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Deliveries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/1 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(short tons, </a:t>
                      </a:r>
                      <a:r>
                        <a:rPr lang="en-US" sz="1200" b="1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actual weight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3.9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728516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1-Bakery, cereal, and related products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54480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5-Confectionery and related products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12.8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086010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6-Ice cream and dairy products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-0.2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716235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7-Beverages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7.5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22769"/>
                  </a:ext>
                </a:extLst>
              </a:tr>
              <a:tr h="197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8-Canned, bottled and frozen foods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711391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4-Multiple and all other food uses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-7.0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29014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10-Non-food uses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-7.9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502462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11-Hotels, restaurants, institutions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51496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2-Wholesale grocers, jobbers, dealers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7.8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078359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3-Retail grocers, chain stores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966060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12-Government agencies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290093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9-All other deliveries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-6.9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584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5" marR="7515" marT="751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5" marR="7515" marT="75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5" marR="7515" marT="751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003190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Deliveries/1 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(short tons, </a:t>
                      </a:r>
                      <a:r>
                        <a:rPr lang="en-US" sz="1200" b="1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raw value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3.9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70108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Crystalline: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097144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Consumer-size packages (retail)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-5.9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63391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Packages 50 lbs and greater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11.3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60233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Unpackaged (bulk)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523202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Non-crystalline/2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7.1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916627"/>
                  </a:ext>
                </a:extLst>
              </a:tr>
              <a:tr h="185207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618277"/>
                  </a:ext>
                </a:extLst>
              </a:tr>
              <a:tr h="18907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       1/Deliveries from domestic sugar beet processors, sugar cane processors and refiners.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375645"/>
                  </a:ext>
                </a:extLst>
              </a:tr>
              <a:tr h="26979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2/Includes all liquid, edible molasses, sugar syrups and cane juice.</a:t>
                      </a: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623289"/>
                  </a:ext>
                </a:extLst>
              </a:tr>
              <a:tr h="68001">
                <a:tc gridSpan="4"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15" marR="7515" marT="751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69441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A6D2FAF-CECA-4072-919F-DC0CAB4994A7}"/>
              </a:ext>
            </a:extLst>
          </p:cNvPr>
          <p:cNvSpPr txBox="1"/>
          <p:nvPr/>
        </p:nvSpPr>
        <p:spPr>
          <a:xfrm>
            <a:off x="5610395" y="6521755"/>
            <a:ext cx="133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USDA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CBDA6E-5D8A-499F-B730-C023745DE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C59CA-6132-4128-AC87-0FA92815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0BF338-EA89-4DDC-83B5-08911708F80E}"/>
              </a:ext>
            </a:extLst>
          </p:cNvPr>
          <p:cNvSpPr/>
          <p:nvPr/>
        </p:nvSpPr>
        <p:spPr>
          <a:xfrm>
            <a:off x="3686175" y="566302"/>
            <a:ext cx="1198880" cy="56084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08694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Sugar Beet Crop Progress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6025" y="615780"/>
            <a:ext cx="355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Source: USDA weekly crop progress reports as of June 5, 2022.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CDAF76-B9B7-46C4-95A2-7665C9FCDEC3}"/>
              </a:ext>
            </a:extLst>
          </p:cNvPr>
          <p:cNvCxnSpPr/>
          <p:nvPr/>
        </p:nvCxnSpPr>
        <p:spPr>
          <a:xfrm>
            <a:off x="0" y="533401"/>
            <a:ext cx="91440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1A6A10D-4BA1-4FC2-8954-B7D2AFC81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A60F8-D988-489F-933E-0E7BCD3D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504B07-D533-45C1-9536-08049A8C9666}"/>
              </a:ext>
            </a:extLst>
          </p:cNvPr>
          <p:cNvSpPr txBox="1"/>
          <p:nvPr/>
        </p:nvSpPr>
        <p:spPr>
          <a:xfrm>
            <a:off x="5276850" y="1363772"/>
            <a:ext cx="384682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Sugar beet emergence was mixed compared with year-ago and 5-year averages. Key states of Minnesota and N. Dakota haven’t reported emergence yet. </a:t>
            </a:r>
            <a:r>
              <a:rPr lang="en-US" dirty="0">
                <a:solidFill>
                  <a:srgbClr val="FF0000"/>
                </a:solidFill>
              </a:rPr>
              <a:t>Favorable growing season crucial for development of late-planted beets</a:t>
            </a:r>
            <a:r>
              <a:rPr lang="en-US" dirty="0"/>
              <a:t>.</a:t>
            </a:r>
          </a:p>
          <a:p>
            <a:r>
              <a:rPr lang="en-US" sz="800" dirty="0"/>
              <a:t> </a:t>
            </a:r>
          </a:p>
          <a:p>
            <a:r>
              <a:rPr lang="en-US" dirty="0"/>
              <a:t>Beet planting is completed (except Montana). Late planting in Red River Valley will reduce sugar available from early harvest in August-September and probably yields for Oct. 1 forward. </a:t>
            </a:r>
            <a:r>
              <a:rPr lang="en-US" i="1" dirty="0"/>
              <a:t>Michigan planted 10,000 to 12,000 acres less than average; at least two co-ops in RRV planted 10% to 12% more beets than planned.</a:t>
            </a:r>
          </a:p>
          <a:p>
            <a:endParaRPr lang="en-US" sz="800" dirty="0"/>
          </a:p>
          <a:p>
            <a:r>
              <a:rPr lang="en-US" dirty="0"/>
              <a:t>* Data not yet available.</a:t>
            </a:r>
          </a:p>
          <a:p>
            <a:r>
              <a:rPr lang="en-US" dirty="0"/>
              <a:t># 5-year data not available.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317616"/>
              </p:ext>
            </p:extLst>
          </p:nvPr>
        </p:nvGraphicFramePr>
        <p:xfrm>
          <a:off x="0" y="569426"/>
          <a:ext cx="5238750" cy="3195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620428"/>
              </p:ext>
            </p:extLst>
          </p:nvPr>
        </p:nvGraphicFramePr>
        <p:xfrm>
          <a:off x="19050" y="3769822"/>
          <a:ext cx="5238750" cy="308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1CE9F9D-3078-BF71-9F38-6508B38EA486}"/>
              </a:ext>
            </a:extLst>
          </p:cNvPr>
          <p:cNvSpPr txBox="1"/>
          <p:nvPr/>
        </p:nvSpPr>
        <p:spPr>
          <a:xfrm>
            <a:off x="495300" y="1343626"/>
            <a:ext cx="10787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Emerged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B1C39-4AD7-7804-2E47-0C10781663E1}"/>
              </a:ext>
            </a:extLst>
          </p:cNvPr>
          <p:cNvSpPr txBox="1"/>
          <p:nvPr/>
        </p:nvSpPr>
        <p:spPr>
          <a:xfrm>
            <a:off x="2362200" y="4574654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Planted</a:t>
            </a:r>
          </a:p>
        </p:txBody>
      </p:sp>
    </p:spTree>
    <p:extLst>
      <p:ext uri="{BB962C8B-B14F-4D97-AF65-F5344CB8AC3E}">
        <p14:creationId xmlns:p14="http://schemas.microsoft.com/office/powerpoint/2010/main" val="681075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USDA Cane, Beet Crop Ratings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569427"/>
            <a:ext cx="362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 of June 5, 2022. Source: USDA weekly crop progress reports.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CDAF76-B9B7-46C4-95A2-7665C9FCDEC3}"/>
              </a:ext>
            </a:extLst>
          </p:cNvPr>
          <p:cNvCxnSpPr/>
          <p:nvPr/>
        </p:nvCxnSpPr>
        <p:spPr>
          <a:xfrm>
            <a:off x="0" y="533401"/>
            <a:ext cx="91440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1A6A10D-4BA1-4FC2-8954-B7D2AFC81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A60F8-D988-489F-933E-0E7BCD3D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CB3DF5C-E16B-407B-88E4-82A5090DD8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541139"/>
              </p:ext>
            </p:extLst>
          </p:nvPr>
        </p:nvGraphicFramePr>
        <p:xfrm>
          <a:off x="304800" y="569427"/>
          <a:ext cx="5010150" cy="339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CD8F77-206D-EF46-FFEF-BC32A8B8881D}"/>
              </a:ext>
            </a:extLst>
          </p:cNvPr>
          <p:cNvSpPr/>
          <p:nvPr/>
        </p:nvSpPr>
        <p:spPr>
          <a:xfrm>
            <a:off x="1981200" y="1082408"/>
            <a:ext cx="228600" cy="12797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225589"/>
              </p:ext>
            </p:extLst>
          </p:nvPr>
        </p:nvGraphicFramePr>
        <p:xfrm>
          <a:off x="228600" y="3886201"/>
          <a:ext cx="5086350" cy="299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F33727F-C798-13A6-8761-6E2BA7BCCCFE}"/>
              </a:ext>
            </a:extLst>
          </p:cNvPr>
          <p:cNvSpPr txBox="1"/>
          <p:nvPr/>
        </p:nvSpPr>
        <p:spPr>
          <a:xfrm>
            <a:off x="5486400" y="1251783"/>
            <a:ext cx="3352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Louisiana sugar cane remains in great shape with latest good-to-excellent rating at 74%, highest for date since 2017.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Sugar beet ratings a bit more difficult to assess since North Dakota, Minnesota and Montana hadn’t released ratings as of last Monday. Ratings in Idaho and Michigan are favorable with year ago and 5-year averages, other states mixed.</a:t>
            </a:r>
          </a:p>
          <a:p>
            <a:r>
              <a:rPr lang="en-US" dirty="0"/>
              <a:t>* Data not yet available.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10C383-6FFB-E1F1-F996-59546C530F35}"/>
              </a:ext>
            </a:extLst>
          </p:cNvPr>
          <p:cNvSpPr txBox="1"/>
          <p:nvPr/>
        </p:nvSpPr>
        <p:spPr>
          <a:xfrm>
            <a:off x="685800" y="474838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Sugar beets</a:t>
            </a:r>
          </a:p>
        </p:txBody>
      </p:sp>
    </p:spTree>
    <p:extLst>
      <p:ext uri="{BB962C8B-B14F-4D97-AF65-F5344CB8AC3E}">
        <p14:creationId xmlns:p14="http://schemas.microsoft.com/office/powerpoint/2010/main" val="78390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905000"/>
            <a:ext cx="8153400" cy="2771115"/>
          </a:xfrm>
        </p:spPr>
        <p:txBody>
          <a:bodyPr>
            <a:normAutofit/>
          </a:bodyPr>
          <a:lstStyle/>
          <a:p>
            <a:br>
              <a:rPr lang="en-US" sz="2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Cash Sugar Prices - Higher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68622"/>
            <a:ext cx="8991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Pricing for 2021-22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Spot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beet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sugar prices are unquoted (and not offered).</a:t>
            </a:r>
          </a:p>
          <a:p>
            <a:endParaRPr lang="en-US" sz="6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		Spot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cane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sugar is offered nationwide at 62c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lb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f.o.b. (to 			Dec. 31), up 4c from May and up 17c to 18c from year ago.</a:t>
            </a:r>
          </a:p>
          <a:p>
            <a:r>
              <a:rPr lang="en-US" sz="800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Pricing for 2022-23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Midwest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beet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is currently not offered; may be offered 3c 			to 4c under cane when processors re-enter market.	</a:t>
            </a:r>
          </a:p>
          <a:p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		Refined cane offered at 50.5c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lb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Northeast/West Coast			and 49.5 Southeast/Gulf (both January 2023 forward).</a:t>
            </a:r>
          </a:p>
          <a:p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Pricing for 2023-24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Some beet sugar trading at 39.50c to 40c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lb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Midwest; 			42c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lb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Michigan; one Midwest processor remains out of 			the 2023-24 market. 	</a:t>
            </a:r>
          </a:p>
          <a:p>
            <a:r>
              <a:rPr lang="en-US" sz="800" dirty="0">
                <a:solidFill>
                  <a:schemeClr val="accent1">
                    <a:lumMod val="75000"/>
                  </a:schemeClr>
                </a:solidFill>
              </a:rPr>
              <a:t>				</a:t>
            </a:r>
          </a:p>
          <a:p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Recent developments and factors to watch in cash sugar market</a:t>
            </a:r>
            <a:endParaRPr lang="en-US" sz="8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Spot beet sugar is unavailable (some distributors have supplies).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Cane sugar available from one refiner at 62c 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lb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f.o.b. all locations.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High-tier sugar remains an option at current spot and raw sugar prices.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Sales for 2022-23 at high level early; crop assessment needed.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Beet processors may re-enter 2022-23 market in late July or early August.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Activity for 2023-24 quieter.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4690E-020E-48C4-B7E4-E5C8D4BD8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AB4C4-5C6C-4DD4-A38B-5854053B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24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24616"/>
            <a:ext cx="8153400" cy="2771115"/>
          </a:xfrm>
        </p:spPr>
        <p:txBody>
          <a:bodyPr>
            <a:normAutofit/>
          </a:bodyPr>
          <a:lstStyle/>
          <a:p>
            <a:br>
              <a:rPr lang="en-US" sz="2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New York #16 Raw Futures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892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ICE domestic raw sugar futures as of June 10, 2022, in cents per lb. Source: Tech Nova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85024-C749-4B94-BE52-7078A70E19C0}"/>
              </a:ext>
            </a:extLst>
          </p:cNvPr>
          <p:cNvSpPr txBox="1"/>
          <p:nvPr/>
        </p:nvSpPr>
        <p:spPr>
          <a:xfrm>
            <a:off x="8255" y="426556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Nearby contract is where it was a month ago.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November forward have strengthened from about 0.50c to as much as 2.30c a </a:t>
            </a:r>
            <a:r>
              <a:rPr lang="en-US" sz="2000" dirty="0" err="1"/>
              <a:t>lb</a:t>
            </a:r>
            <a:r>
              <a:rPr lang="en-US" sz="2000" dirty="0"/>
              <a:t> in the more deferred months from November 2023 forward.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Trading volume remains mostly light with scattered active days.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Board indicates strong prices well into 2024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July expired at 36.10c a </a:t>
            </a:r>
            <a:r>
              <a:rPr lang="en-US" sz="2000" dirty="0" err="1"/>
              <a:t>lb</a:t>
            </a:r>
            <a:r>
              <a:rPr lang="en-US" sz="2000" dirty="0"/>
              <a:t> on June 8. Deliveries were 441 lots (24,696 short tons).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62223-279A-4CE6-8A1C-8326147F5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273FB-DBE5-432A-AF44-A9C0726B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18</a:t>
            </a:fld>
            <a:endParaRPr lang="en-US" dirty="0"/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37014ADB-9E21-0BA8-CA8C-30891FA088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54929" r="1811" b="1812"/>
          <a:stretch/>
        </p:blipFill>
        <p:spPr>
          <a:xfrm>
            <a:off x="47625" y="1247012"/>
            <a:ext cx="9061258" cy="2810356"/>
          </a:xfrm>
          <a:prstGeom prst="rect">
            <a:avLst/>
          </a:prstGeom>
        </p:spPr>
      </p:pic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62044912-5AC1-227F-285E-9E6C4C3A71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r="1811" b="95268"/>
          <a:stretch/>
        </p:blipFill>
        <p:spPr>
          <a:xfrm>
            <a:off x="35118" y="944869"/>
            <a:ext cx="9073764" cy="3075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0801D7-127F-4940-A95D-D1EAF2375E31}"/>
              </a:ext>
            </a:extLst>
          </p:cNvPr>
          <p:cNvSpPr/>
          <p:nvPr/>
        </p:nvSpPr>
        <p:spPr>
          <a:xfrm>
            <a:off x="1219200" y="944869"/>
            <a:ext cx="990600" cy="31124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1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1670" y="-975096"/>
            <a:ext cx="1371632" cy="584756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US &amp; Mexico Sugar Prices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0320" y="609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monthly cash prices, cents/lb. Sources: USDA and Sosland Publishing Co.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7A749F-1B6A-4B69-9D49-794219A3E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6AC0E-7094-4890-829D-7AB48E79C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19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E09E95-04BC-AE7D-92B2-AEA8AD507A17}"/>
              </a:ext>
            </a:extLst>
          </p:cNvPr>
          <p:cNvSpPr txBox="1"/>
          <p:nvPr/>
        </p:nvSpPr>
        <p:spPr>
          <a:xfrm>
            <a:off x="350520" y="621179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refined cane rose to 62c a </a:t>
            </a:r>
            <a:r>
              <a:rPr lang="en-US" dirty="0" err="1"/>
              <a:t>lb</a:t>
            </a:r>
            <a:r>
              <a:rPr lang="en-US" dirty="0"/>
              <a:t> in May(59.50c average for month) while spot beet sugar remained unquoted.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3159594-C5BA-8D22-D6DB-6C4C65E29E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858492"/>
              </p:ext>
            </p:extLst>
          </p:nvPr>
        </p:nvGraphicFramePr>
        <p:xfrm>
          <a:off x="0" y="978932"/>
          <a:ext cx="9144000" cy="526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53B151-3706-432F-A14E-0D10AD4EC318}"/>
              </a:ext>
            </a:extLst>
          </p:cNvPr>
          <p:cNvCxnSpPr>
            <a:cxnSpLocks/>
          </p:cNvCxnSpPr>
          <p:nvPr/>
        </p:nvCxnSpPr>
        <p:spPr>
          <a:xfrm>
            <a:off x="7606926" y="3552580"/>
            <a:ext cx="1043066" cy="14155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D49AFE-B9D2-41A3-AFB4-4DFAEB5415C3}"/>
              </a:ext>
            </a:extLst>
          </p:cNvPr>
          <p:cNvCxnSpPr>
            <a:cxnSpLocks/>
          </p:cNvCxnSpPr>
          <p:nvPr/>
        </p:nvCxnSpPr>
        <p:spPr>
          <a:xfrm>
            <a:off x="7527203" y="2080739"/>
            <a:ext cx="1109026" cy="1964045"/>
          </a:xfrm>
          <a:prstGeom prst="straightConnector1">
            <a:avLst/>
          </a:prstGeom>
          <a:ln w="190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5DEC24-9F93-42CC-B70E-7B9369BB9932}"/>
              </a:ext>
            </a:extLst>
          </p:cNvPr>
          <p:cNvSpPr/>
          <p:nvPr/>
        </p:nvSpPr>
        <p:spPr>
          <a:xfrm>
            <a:off x="8393775" y="1249742"/>
            <a:ext cx="484909" cy="39473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B3E7E-2D83-433F-A0C5-8446FED9A952}"/>
              </a:ext>
            </a:extLst>
          </p:cNvPr>
          <p:cNvSpPr txBox="1"/>
          <p:nvPr/>
        </p:nvSpPr>
        <p:spPr>
          <a:xfrm>
            <a:off x="5460543" y="1249742"/>
            <a:ext cx="2649220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B050"/>
                </a:solidFill>
              </a:rPr>
              <a:t>Refinado</a:t>
            </a:r>
            <a:r>
              <a:rPr lang="en-US" sz="1600" dirty="0">
                <a:solidFill>
                  <a:srgbClr val="00B050"/>
                </a:solidFill>
              </a:rPr>
              <a:t>: 42c a </a:t>
            </a:r>
            <a:r>
              <a:rPr lang="en-US" sz="1600" dirty="0" err="1">
                <a:solidFill>
                  <a:srgbClr val="00B050"/>
                </a:solidFill>
              </a:rPr>
              <a:t>lb</a:t>
            </a:r>
            <a:r>
              <a:rPr lang="en-US" sz="1600" dirty="0">
                <a:solidFill>
                  <a:srgbClr val="00B050"/>
                </a:solidFill>
              </a:rPr>
              <a:t>, down 0.36c from April and down 1.23c (2.8%) from May 2021</a:t>
            </a:r>
            <a:r>
              <a:rPr lang="en-US" sz="1600" dirty="0">
                <a:solidFill>
                  <a:srgbClr val="00CC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073AE-D4FB-492E-B982-13993380D654}"/>
              </a:ext>
            </a:extLst>
          </p:cNvPr>
          <p:cNvSpPr txBox="1"/>
          <p:nvPr/>
        </p:nvSpPr>
        <p:spPr>
          <a:xfrm>
            <a:off x="5080106" y="3060018"/>
            <a:ext cx="2649220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Estandar</a:t>
            </a:r>
            <a:r>
              <a:rPr lang="en-US" sz="1600" dirty="0">
                <a:solidFill>
                  <a:srgbClr val="FF0000"/>
                </a:solidFill>
              </a:rPr>
              <a:t>: 36.13c a </a:t>
            </a:r>
            <a:r>
              <a:rPr lang="en-US" sz="1600" dirty="0" err="1">
                <a:solidFill>
                  <a:srgbClr val="FF0000"/>
                </a:solidFill>
              </a:rPr>
              <a:t>lb</a:t>
            </a:r>
            <a:r>
              <a:rPr lang="en-US" sz="1600" dirty="0">
                <a:solidFill>
                  <a:srgbClr val="FF0000"/>
                </a:solidFill>
              </a:rPr>
              <a:t>, up 0.22c from April but down 1.16c (3.1%) from April 2021. </a:t>
            </a:r>
          </a:p>
        </p:txBody>
      </p:sp>
    </p:spTree>
    <p:extLst>
      <p:ext uri="{BB962C8B-B14F-4D97-AF65-F5344CB8AC3E}">
        <p14:creationId xmlns:p14="http://schemas.microsoft.com/office/powerpoint/2010/main" val="244032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67485"/>
            <a:ext cx="8153400" cy="2771115"/>
          </a:xfrm>
        </p:spPr>
        <p:txBody>
          <a:bodyPr>
            <a:normAutofit/>
          </a:bodyPr>
          <a:lstStyle/>
          <a:p>
            <a:br>
              <a:rPr lang="en-US" sz="2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What’s Happening in Sugar?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44946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Domestic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Late-planted beets reduces 2021-22 sugar supply (100,000 tons).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2022-23 supply reduced by 303,000 tons (lower production and beginning stocks.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Deliveries unchanged from May (in WASDE).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Total April deliveries flat from year ago, Oct.-April up 5% (SMD).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Spot beet sugar unavailable; refined cane prices higher.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USDA reassigns beet and cane sugar allotments to help supply.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Beet sugar currently not offered for next year.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Sales for first-half 2023-24 are underway but slowly.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No leeway for a hurricane, early freeze, any disaster.</a:t>
            </a:r>
          </a:p>
          <a:p>
            <a:pPr lvl="1"/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Global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India production, exports forecast record high.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Brazil sugar production lagging due to slow harvest pace.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Political pressure to keep fuel prices low in Brazil.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World raw prices have firmed.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13325-E25A-4F25-AB88-9A6617EAC185}"/>
              </a:ext>
            </a:extLst>
          </p:cNvPr>
          <p:cNvCxnSpPr/>
          <p:nvPr/>
        </p:nvCxnSpPr>
        <p:spPr>
          <a:xfrm>
            <a:off x="0" y="533401"/>
            <a:ext cx="91440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C2D8AD0-022A-44E8-9FC1-7941F90C3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437" y="6306359"/>
            <a:ext cx="1828800" cy="5516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8393-4CD1-49CC-922A-A2956CAF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07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67485"/>
            <a:ext cx="8153400" cy="2771115"/>
          </a:xfrm>
        </p:spPr>
        <p:txBody>
          <a:bodyPr>
            <a:normAutofit/>
          </a:bodyPr>
          <a:lstStyle/>
          <a:p>
            <a:br>
              <a:rPr lang="en-US" sz="2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Mexico WASDE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20549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In 1,000 tonnes, actual weight. Source: USDA June 2022 WASDE.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E12D-B91C-49EE-89AC-297BEE710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7AA64-5A2C-4FA0-A228-B2B45EBB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20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424485-81D2-4106-BA96-65CE12C61A1E}"/>
              </a:ext>
            </a:extLst>
          </p:cNvPr>
          <p:cNvSpPr txBox="1"/>
          <p:nvPr/>
        </p:nvSpPr>
        <p:spPr>
          <a:xfrm>
            <a:off x="28575" y="4921679"/>
            <a:ext cx="86582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2021-22</a:t>
            </a:r>
            <a:r>
              <a:rPr lang="en-US" sz="2000" dirty="0">
                <a:solidFill>
                  <a:srgbClr val="0000FF"/>
                </a:solidFill>
              </a:rPr>
              <a:t>: Production raised from May; lower exports/higher domestic use mostly 	 offset; ending stocks raised May.</a:t>
            </a:r>
          </a:p>
          <a:p>
            <a:endParaRPr lang="en-US" sz="600" dirty="0"/>
          </a:p>
          <a:p>
            <a:r>
              <a:rPr lang="en-US" sz="2000" b="1" dirty="0">
                <a:solidFill>
                  <a:srgbClr val="FF0000"/>
                </a:solidFill>
              </a:rPr>
              <a:t>2022-23:</a:t>
            </a:r>
            <a:r>
              <a:rPr lang="en-US" sz="2000" dirty="0">
                <a:solidFill>
                  <a:srgbClr val="FF0000"/>
                </a:solidFill>
              </a:rPr>
              <a:t> Higher beginning stocks; lower exports/higher domestic use offset;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 ending stocks up same as 2021-22.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92460B-CA93-E785-9017-5FDC278B6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4226"/>
              </p:ext>
            </p:extLst>
          </p:nvPr>
        </p:nvGraphicFramePr>
        <p:xfrm>
          <a:off x="76200" y="1066706"/>
          <a:ext cx="8991600" cy="3658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3415">
                  <a:extLst>
                    <a:ext uri="{9D8B030D-6E8A-4147-A177-3AD203B41FA5}">
                      <a16:colId xmlns:a16="http://schemas.microsoft.com/office/drawing/2014/main" val="2244544503"/>
                    </a:ext>
                  </a:extLst>
                </a:gridCol>
                <a:gridCol w="933384">
                  <a:extLst>
                    <a:ext uri="{9D8B030D-6E8A-4147-A177-3AD203B41FA5}">
                      <a16:colId xmlns:a16="http://schemas.microsoft.com/office/drawing/2014/main" val="2291453190"/>
                    </a:ext>
                  </a:extLst>
                </a:gridCol>
                <a:gridCol w="933384">
                  <a:extLst>
                    <a:ext uri="{9D8B030D-6E8A-4147-A177-3AD203B41FA5}">
                      <a16:colId xmlns:a16="http://schemas.microsoft.com/office/drawing/2014/main" val="2149362582"/>
                    </a:ext>
                  </a:extLst>
                </a:gridCol>
                <a:gridCol w="933384">
                  <a:extLst>
                    <a:ext uri="{9D8B030D-6E8A-4147-A177-3AD203B41FA5}">
                      <a16:colId xmlns:a16="http://schemas.microsoft.com/office/drawing/2014/main" val="21151300"/>
                    </a:ext>
                  </a:extLst>
                </a:gridCol>
                <a:gridCol w="964497">
                  <a:extLst>
                    <a:ext uri="{9D8B030D-6E8A-4147-A177-3AD203B41FA5}">
                      <a16:colId xmlns:a16="http://schemas.microsoft.com/office/drawing/2014/main" val="3013515262"/>
                    </a:ext>
                  </a:extLst>
                </a:gridCol>
                <a:gridCol w="933384">
                  <a:extLst>
                    <a:ext uri="{9D8B030D-6E8A-4147-A177-3AD203B41FA5}">
                      <a16:colId xmlns:a16="http://schemas.microsoft.com/office/drawing/2014/main" val="110426521"/>
                    </a:ext>
                  </a:extLst>
                </a:gridCol>
                <a:gridCol w="933384">
                  <a:extLst>
                    <a:ext uri="{9D8B030D-6E8A-4147-A177-3AD203B41FA5}">
                      <a16:colId xmlns:a16="http://schemas.microsoft.com/office/drawing/2014/main" val="3199588883"/>
                    </a:ext>
                  </a:extLst>
                </a:gridCol>
                <a:gridCol w="933384">
                  <a:extLst>
                    <a:ext uri="{9D8B030D-6E8A-4147-A177-3AD203B41FA5}">
                      <a16:colId xmlns:a16="http://schemas.microsoft.com/office/drawing/2014/main" val="3010008473"/>
                    </a:ext>
                  </a:extLst>
                </a:gridCol>
                <a:gridCol w="933384">
                  <a:extLst>
                    <a:ext uri="{9D8B030D-6E8A-4147-A177-3AD203B41FA5}">
                      <a16:colId xmlns:a16="http://schemas.microsoft.com/office/drawing/2014/main" val="956671169"/>
                    </a:ext>
                  </a:extLst>
                </a:gridCol>
              </a:tblGrid>
              <a:tr h="22869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June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Change from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June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+mn-lt"/>
                        </a:rPr>
                        <a:t>2022-23 change from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367411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sng" strike="noStrike" dirty="0">
                          <a:effectLst/>
                          <a:latin typeface="+mn-lt"/>
                        </a:rPr>
                        <a:t>21-22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sng" strike="noStrike">
                          <a:effectLst/>
                          <a:latin typeface="+mn-lt"/>
                        </a:rPr>
                        <a:t>May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sng" strike="noStrike" dirty="0">
                          <a:effectLst/>
                          <a:latin typeface="+mn-lt"/>
                        </a:rPr>
                        <a:t>20-21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sng" strike="noStrike" dirty="0">
                          <a:effectLst/>
                          <a:latin typeface="+mn-lt"/>
                        </a:rPr>
                        <a:t>22-23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sng" strike="noStrike" dirty="0">
                          <a:effectLst/>
                          <a:latin typeface="+mn-lt"/>
                        </a:rPr>
                        <a:t>May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sng" strike="noStrike">
                          <a:effectLst/>
                          <a:latin typeface="+mn-lt"/>
                        </a:rPr>
                        <a:t>%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sng" strike="noStrike" dirty="0">
                          <a:effectLst/>
                          <a:latin typeface="+mn-lt"/>
                        </a:rPr>
                        <a:t>21-22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sng" strike="noStrike" dirty="0">
                          <a:effectLst/>
                          <a:latin typeface="+mn-lt"/>
                        </a:rPr>
                        <a:t>%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912282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Begin. Stocks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1,053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  -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195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947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     26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(106)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-10.1%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29828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Production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6,208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     41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493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6,000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0.0%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(208)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-3.4%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130593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Imports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50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  -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  (15)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 50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  -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  -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0.0%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91629"/>
                  </a:ext>
                </a:extLst>
              </a:tr>
              <a:tr h="232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   Total Supply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7,311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     41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   673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6,997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26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0.4%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(314)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-4.3%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053243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Exports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1,817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(120)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652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1,503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(125)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-7.7%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(314)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-17.3%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706334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Domestic Use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4,547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135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   127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4,547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125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0.0%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996381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   Total Use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6,364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15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   779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6,050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0.0%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(314)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-4.9%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26672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Ending Stocks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947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  26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(106)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         947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     26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28688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S-T-U (total)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14.9%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+0.4</a:t>
                      </a: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-4.0</a:t>
                      </a: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15.7%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+0.5 </a:t>
                      </a: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+0.8 </a:t>
                      </a: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6971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S-T-U (dom.)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20.8%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-0.1</a:t>
                      </a: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-3.0</a:t>
                      </a:r>
                    </a:p>
                  </a:txBody>
                  <a:tcPr marL="9525" marR="9525" marT="9525" marB="0" anchor="b">
                    <a:solidFill>
                      <a:srgbClr val="E5F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20.8%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21353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C4CF33D-E2A7-4005-8272-44390DBBAFEC}"/>
              </a:ext>
            </a:extLst>
          </p:cNvPr>
          <p:cNvSpPr/>
          <p:nvPr/>
        </p:nvSpPr>
        <p:spPr>
          <a:xfrm>
            <a:off x="4495800" y="1066707"/>
            <a:ext cx="4572000" cy="3658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DA4763-BD77-B7FA-EFE9-3332D3E311C5}"/>
              </a:ext>
            </a:extLst>
          </p:cNvPr>
          <p:cNvSpPr/>
          <p:nvPr/>
        </p:nvSpPr>
        <p:spPr>
          <a:xfrm>
            <a:off x="1600201" y="1066706"/>
            <a:ext cx="2819400" cy="365844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4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67485"/>
            <a:ext cx="8153400" cy="2771115"/>
          </a:xfrm>
        </p:spPr>
        <p:txBody>
          <a:bodyPr>
            <a:normAutofit/>
          </a:bodyPr>
          <a:lstStyle/>
          <a:p>
            <a:br>
              <a:rPr lang="en-US" sz="2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Global Sugar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4961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Global supply/demand fundamentals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Record high production and imports from India limit raw price gains.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Higher 2022-23 global sugar production forecast by USDA, along with record-high consumption.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Higher 2022-23 sugar production expected in Thailand, Australia, others; lower output in China, EU, Philippines, others.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Brazil’s 2022-23 season started April 1; harvest was running well behind year ago but catching up in last-half May.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Political pressure in Brazil to lower/eliminate gasoline taxes through fall elections; will reduce demand for cane-based ethanol.</a:t>
            </a:r>
          </a:p>
          <a:p>
            <a:pPr lvl="1"/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Pricing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Nearby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raws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have firmed modestly from month ago.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Strong exports from India offer resistance, but export cap by India government (albeit high) offers support.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Less demand for ethanol in Brazil offers resistance.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Energy continues to offer some support.</a:t>
            </a:r>
          </a:p>
          <a:p>
            <a:pPr lvl="1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87A02-71B1-4C34-8FA9-2B5075289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0C74D-7353-4841-8C05-68227211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40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67485"/>
            <a:ext cx="8153400" cy="2771115"/>
          </a:xfrm>
        </p:spPr>
        <p:txBody>
          <a:bodyPr>
            <a:normAutofit/>
          </a:bodyPr>
          <a:lstStyle/>
          <a:p>
            <a:br>
              <a:rPr lang="en-US" sz="2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New York #11 Raw Futures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892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ICE world raw sugar futures as of June 10, 2022, in cents per lb. Source: Tech Nova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85024-C749-4B94-BE52-7078A70E19C0}"/>
              </a:ext>
            </a:extLst>
          </p:cNvPr>
          <p:cNvSpPr txBox="1"/>
          <p:nvPr/>
        </p:nvSpPr>
        <p:spPr>
          <a:xfrm>
            <a:off x="32136" y="4291472"/>
            <a:ext cx="9029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World </a:t>
            </a:r>
            <a:r>
              <a:rPr lang="en-US" sz="2000" dirty="0" err="1"/>
              <a:t>raws</a:t>
            </a:r>
            <a:r>
              <a:rPr lang="en-US" sz="2000" dirty="0"/>
              <a:t> have firmed slightly (from about 0.30c to 0.50c a </a:t>
            </a:r>
            <a:r>
              <a:rPr lang="en-US" sz="2000" dirty="0" err="1"/>
              <a:t>lb</a:t>
            </a:r>
            <a:r>
              <a:rPr lang="en-US" sz="2000" dirty="0"/>
              <a:t>) from month ago but off recent highs.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High crude oil prices remain supportive, but recent factors have been more bearish: record-high exports from India, COVID lockdowns in China, expected fuel tax cuts in Brazil and ramping up of late harvest in Brazil.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Fuel prices in Brazil expected to be kept low through elections, which will limit sugar demand for ethanol and shift more to exportable supply.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Modest global surplus expected by most this and next year.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62223-279A-4CE6-8A1C-8326147F5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273FB-DBE5-432A-AF44-A9C0726B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92758786-7F25-20A6-E62D-A16C1C3E7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r="1811" b="48339"/>
          <a:stretch/>
        </p:blipFill>
        <p:spPr>
          <a:xfrm>
            <a:off x="32136" y="933075"/>
            <a:ext cx="9073764" cy="33583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B55EAD-5DF1-4B32-ABD4-A1EC092C36F4}"/>
              </a:ext>
            </a:extLst>
          </p:cNvPr>
          <p:cNvSpPr/>
          <p:nvPr/>
        </p:nvSpPr>
        <p:spPr>
          <a:xfrm>
            <a:off x="1219200" y="1010788"/>
            <a:ext cx="990600" cy="32806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66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67485"/>
            <a:ext cx="8153400" cy="2771115"/>
          </a:xfrm>
        </p:spPr>
        <p:txBody>
          <a:bodyPr>
            <a:normAutofit/>
          </a:bodyPr>
          <a:lstStyle/>
          <a:p>
            <a:br>
              <a:rPr lang="en-US" sz="2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World/Domestic Futures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CED459-6EE9-42F5-AC62-90B643422A03}"/>
              </a:ext>
            </a:extLst>
          </p:cNvPr>
          <p:cNvSpPr txBox="1"/>
          <p:nvPr/>
        </p:nvSpPr>
        <p:spPr>
          <a:xfrm>
            <a:off x="19050" y="533401"/>
            <a:ext cx="9124950" cy="381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Nearby ICE New York raw sugar futures, in cents per lb, as of June 8, 2022.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36ADF5-AAE6-4E14-9913-7D9E53ED2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6EB55-E699-4870-9E8F-16DF45510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2FF8821-8171-E665-B9B6-D7AD5B154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348798"/>
              </p:ext>
            </p:extLst>
          </p:nvPr>
        </p:nvGraphicFramePr>
        <p:xfrm>
          <a:off x="0" y="914828"/>
          <a:ext cx="9144000" cy="533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C389C6-9D67-4210-8C42-4145E677C0F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8610600" y="3825477"/>
            <a:ext cx="381000" cy="1171666"/>
          </a:xfrm>
          <a:prstGeom prst="straightConnector1">
            <a:avLst/>
          </a:prstGeom>
          <a:ln w="190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2A0D69-A49F-4177-B206-4A4FBC10DFFE}"/>
              </a:ext>
            </a:extLst>
          </p:cNvPr>
          <p:cNvCxnSpPr>
            <a:cxnSpLocks/>
          </p:cNvCxnSpPr>
          <p:nvPr/>
        </p:nvCxnSpPr>
        <p:spPr>
          <a:xfrm flipV="1">
            <a:off x="8534400" y="1869850"/>
            <a:ext cx="457200" cy="60305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C4B625-6666-45C2-8D81-9E53A636DC03}"/>
              </a:ext>
            </a:extLst>
          </p:cNvPr>
          <p:cNvSpPr txBox="1"/>
          <p:nvPr/>
        </p:nvSpPr>
        <p:spPr>
          <a:xfrm>
            <a:off x="5029200" y="2310915"/>
            <a:ext cx="3581400" cy="369332"/>
          </a:xfrm>
          <a:prstGeom prst="rect">
            <a:avLst/>
          </a:prstGeom>
          <a:solidFill>
            <a:schemeClr val="bg1"/>
          </a:solidFill>
          <a:ln w="158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Nearby #16 trading around 36c a lb.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08B56-0035-4FCC-B0A3-AB2019EE0C2B}"/>
              </a:ext>
            </a:extLst>
          </p:cNvPr>
          <p:cNvSpPr txBox="1"/>
          <p:nvPr/>
        </p:nvSpPr>
        <p:spPr>
          <a:xfrm>
            <a:off x="4343400" y="3640811"/>
            <a:ext cx="426720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Nearby #11 has dropped to around 19c a lb.</a:t>
            </a:r>
          </a:p>
        </p:txBody>
      </p:sp>
    </p:spTree>
    <p:extLst>
      <p:ext uri="{BB962C8B-B14F-4D97-AF65-F5344CB8AC3E}">
        <p14:creationId xmlns:p14="http://schemas.microsoft.com/office/powerpoint/2010/main" val="4196895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67485"/>
            <a:ext cx="8153400" cy="2771115"/>
          </a:xfrm>
        </p:spPr>
        <p:txBody>
          <a:bodyPr>
            <a:normAutofit/>
          </a:bodyPr>
          <a:lstStyle/>
          <a:p>
            <a:br>
              <a:rPr lang="en-US" sz="2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2800" dirty="0">
                <a:solidFill>
                  <a:schemeClr val="accent1"/>
                </a:solidFill>
              </a:rPr>
              <a:t>USDA Sugar: World Markets and Trade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518926"/>
            <a:ext cx="3505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USDA forecast 2022-23 global sugar production at 182,891,000 </a:t>
            </a:r>
            <a:r>
              <a:rPr lang="en-US" dirty="0" err="1"/>
              <a:t>tonnes</a:t>
            </a:r>
            <a:r>
              <a:rPr lang="en-US" dirty="0"/>
              <a:t>, up 0.9% from 2021-22 and the highest since 2017-18. Increases from 2021-22 include Brazil, China, Thailand, Pakistan, Russia, Aust.; declines include India, EU, US, Mexico, Philippines, Ukraine.</a:t>
            </a:r>
          </a:p>
          <a:p>
            <a:endParaRPr lang="en-US" sz="1400" dirty="0"/>
          </a:p>
          <a:p>
            <a:r>
              <a:rPr lang="en-US" dirty="0"/>
              <a:t>Global consumption was forecast at 178,843,000 </a:t>
            </a:r>
            <a:r>
              <a:rPr lang="en-US" dirty="0" err="1"/>
              <a:t>tonnes</a:t>
            </a:r>
            <a:r>
              <a:rPr lang="en-US" dirty="0"/>
              <a:t>, up 1.9% from 2021-22 – a record high.</a:t>
            </a:r>
          </a:p>
          <a:p>
            <a:endParaRPr lang="en-US" sz="1400" dirty="0"/>
          </a:p>
          <a:p>
            <a:r>
              <a:rPr lang="en-US" dirty="0"/>
              <a:t>Ending stocks in 2022-23 were forecast at 45,347,000 </a:t>
            </a:r>
            <a:r>
              <a:rPr lang="en-US" dirty="0" err="1"/>
              <a:t>tonnes</a:t>
            </a:r>
            <a:r>
              <a:rPr lang="en-US" dirty="0"/>
              <a:t>, down 7% from 2021-22 and the lowest since 2016-17.</a:t>
            </a:r>
          </a:p>
          <a:p>
            <a:endParaRPr lang="en-US" sz="1400" dirty="0"/>
          </a:p>
          <a:p>
            <a:r>
              <a:rPr lang="en-US" dirty="0"/>
              <a:t>Exports in 2022-23 were forecast at 63,352,000 </a:t>
            </a:r>
            <a:r>
              <a:rPr lang="en-US" dirty="0" err="1"/>
              <a:t>tonnes</a:t>
            </a:r>
            <a:r>
              <a:rPr lang="en-US" dirty="0"/>
              <a:t>, down 1.4% from 2021-22 mainly due to lower shipments from</a:t>
            </a:r>
          </a:p>
          <a:p>
            <a:r>
              <a:rPr lang="en-US" dirty="0"/>
              <a:t>India.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62223-279A-4CE6-8A1C-8326147F5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273FB-DBE5-432A-AF44-A9C0726B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764912"/>
              </p:ext>
            </p:extLst>
          </p:nvPr>
        </p:nvGraphicFramePr>
        <p:xfrm>
          <a:off x="-13700" y="518926"/>
          <a:ext cx="5638800" cy="321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8DA48DD-BD90-48CE-859F-DE196D8FE0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706984"/>
              </p:ext>
            </p:extLst>
          </p:nvPr>
        </p:nvGraphicFramePr>
        <p:xfrm>
          <a:off x="0" y="3733799"/>
          <a:ext cx="5638800" cy="306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D404E0-1744-1792-EBAE-52238DCE4EE2}"/>
              </a:ext>
            </a:extLst>
          </p:cNvPr>
          <p:cNvSpPr txBox="1"/>
          <p:nvPr/>
        </p:nvSpPr>
        <p:spPr>
          <a:xfrm>
            <a:off x="533400" y="396033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Global Ending Stocks</a:t>
            </a:r>
          </a:p>
          <a:p>
            <a:pPr algn="ctr"/>
            <a:r>
              <a:rPr lang="en-US" sz="1400" dirty="0"/>
              <a:t>In million </a:t>
            </a:r>
            <a:r>
              <a:rPr lang="en-US" sz="1400" dirty="0" err="1"/>
              <a:t>tonnes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4C4D8-76D4-E594-E59E-8FF3BA66CB9F}"/>
              </a:ext>
            </a:extLst>
          </p:cNvPr>
          <p:cNvSpPr txBox="1"/>
          <p:nvPr/>
        </p:nvSpPr>
        <p:spPr>
          <a:xfrm>
            <a:off x="990600" y="887059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million </a:t>
            </a:r>
            <a:r>
              <a:rPr lang="en-US" sz="1400" dirty="0" err="1"/>
              <a:t>tonnes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8048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1338" y="1267485"/>
            <a:ext cx="6062662" cy="2771115"/>
          </a:xfrm>
        </p:spPr>
        <p:txBody>
          <a:bodyPr>
            <a:normAutofit/>
          </a:bodyPr>
          <a:lstStyle/>
          <a:p>
            <a:br>
              <a:rPr lang="en-US" sz="2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Corn Sweeteners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ACEDF1-AE3D-405D-8E78-F1FB008E3D1C}"/>
              </a:ext>
            </a:extLst>
          </p:cNvPr>
          <p:cNvCxnSpPr/>
          <p:nvPr/>
        </p:nvCxnSpPr>
        <p:spPr>
          <a:xfrm>
            <a:off x="0" y="533401"/>
            <a:ext cx="91440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EB9ACD0-5C9C-4398-BA84-1791A243D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69839"/>
              </p:ext>
            </p:extLst>
          </p:nvPr>
        </p:nvGraphicFramePr>
        <p:xfrm>
          <a:off x="91351" y="916432"/>
          <a:ext cx="2541270" cy="1649649"/>
        </p:xfrm>
        <a:graphic>
          <a:graphicData uri="http://schemas.openxmlformats.org/drawingml/2006/table">
            <a:tbl>
              <a:tblPr/>
              <a:tblGrid>
                <a:gridCol w="789907">
                  <a:extLst>
                    <a:ext uri="{9D8B030D-6E8A-4147-A177-3AD203B41FA5}">
                      <a16:colId xmlns:a16="http://schemas.microsoft.com/office/drawing/2014/main" val="2665455320"/>
                    </a:ext>
                  </a:extLst>
                </a:gridCol>
                <a:gridCol w="922682">
                  <a:extLst>
                    <a:ext uri="{9D8B030D-6E8A-4147-A177-3AD203B41FA5}">
                      <a16:colId xmlns:a16="http://schemas.microsoft.com/office/drawing/2014/main" val="399813630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202755160"/>
                    </a:ext>
                  </a:extLst>
                </a:gridCol>
              </a:tblGrid>
              <a:tr h="247551">
                <a:tc gridSpan="3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                  42% HFCS Spot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E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244571"/>
                  </a:ext>
                </a:extLst>
              </a:tr>
              <a:tr h="215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u="sng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FA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u="sng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135184"/>
                  </a:ext>
                </a:extLst>
              </a:tr>
              <a:tr h="215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Midwest 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25½-29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FA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25½-26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914794"/>
                  </a:ext>
                </a:extLst>
              </a:tr>
              <a:tr h="21769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27-30½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FA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27-27½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898876"/>
                  </a:ext>
                </a:extLst>
              </a:tr>
              <a:tr h="215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27¼-30¾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FA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27¼-27¾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461882"/>
                  </a:ext>
                </a:extLst>
              </a:tr>
              <a:tr h="215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26¾-30¼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FA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26¾-27¼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310194"/>
                  </a:ext>
                </a:extLst>
              </a:tr>
              <a:tr h="2069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27½-31¾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FA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27½-28¾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22695"/>
                  </a:ext>
                </a:extLst>
              </a:tr>
            </a:tbl>
          </a:graphicData>
        </a:graphic>
      </p:graphicFrame>
      <p:sp>
        <p:nvSpPr>
          <p:cNvPr id="12" name="Control 6">
            <a:extLst>
              <a:ext uri="{FF2B5EF4-FFF2-40B4-BE49-F238E27FC236}">
                <a16:creationId xmlns:a16="http://schemas.microsoft.com/office/drawing/2014/main" id="{80F82156-2EED-40CB-876B-BED29424E99C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539045" y="10548729"/>
            <a:ext cx="2542293" cy="150986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1451DEC-8FBE-4E56-BB22-C5B81A2BB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064266"/>
              </p:ext>
            </p:extLst>
          </p:nvPr>
        </p:nvGraphicFramePr>
        <p:xfrm>
          <a:off x="91351" y="2648452"/>
          <a:ext cx="2541270" cy="1649649"/>
        </p:xfrm>
        <a:graphic>
          <a:graphicData uri="http://schemas.openxmlformats.org/drawingml/2006/table">
            <a:tbl>
              <a:tblPr/>
              <a:tblGrid>
                <a:gridCol w="789907">
                  <a:extLst>
                    <a:ext uri="{9D8B030D-6E8A-4147-A177-3AD203B41FA5}">
                      <a16:colId xmlns:a16="http://schemas.microsoft.com/office/drawing/2014/main" val="3403662386"/>
                    </a:ext>
                  </a:extLst>
                </a:gridCol>
                <a:gridCol w="922682">
                  <a:extLst>
                    <a:ext uri="{9D8B030D-6E8A-4147-A177-3AD203B41FA5}">
                      <a16:colId xmlns:a16="http://schemas.microsoft.com/office/drawing/2014/main" val="2297411857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1894919638"/>
                    </a:ext>
                  </a:extLst>
                </a:gridCol>
              </a:tblGrid>
              <a:tr h="247551">
                <a:tc gridSpan="3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                  55% HFCS Spot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E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632600"/>
                  </a:ext>
                </a:extLst>
              </a:tr>
              <a:tr h="215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u="sng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FA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u="sng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527949"/>
                  </a:ext>
                </a:extLst>
              </a:tr>
              <a:tr h="215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Midwest 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32¾-38¾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FA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32¾-33¾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29402"/>
                  </a:ext>
                </a:extLst>
              </a:tr>
              <a:tr h="21769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34¼-40¼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FA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34¼-35¼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177732"/>
                  </a:ext>
                </a:extLst>
              </a:tr>
              <a:tr h="215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34¼-40¼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FA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34¼-35¼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324953"/>
                  </a:ext>
                </a:extLst>
              </a:tr>
              <a:tr h="215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34-40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FA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34-35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156037"/>
                  </a:ext>
                </a:extLst>
              </a:tr>
              <a:tr h="2069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34¾-40¾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FA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34¾-35¾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14196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5F0C51D-8250-40C0-9A11-5209015D7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391643"/>
              </p:ext>
            </p:extLst>
          </p:nvPr>
        </p:nvGraphicFramePr>
        <p:xfrm>
          <a:off x="91351" y="4390632"/>
          <a:ext cx="2541270" cy="1649649"/>
        </p:xfrm>
        <a:graphic>
          <a:graphicData uri="http://schemas.openxmlformats.org/drawingml/2006/table">
            <a:tbl>
              <a:tblPr/>
              <a:tblGrid>
                <a:gridCol w="789907">
                  <a:extLst>
                    <a:ext uri="{9D8B030D-6E8A-4147-A177-3AD203B41FA5}">
                      <a16:colId xmlns:a16="http://schemas.microsoft.com/office/drawing/2014/main" val="3541891761"/>
                    </a:ext>
                  </a:extLst>
                </a:gridCol>
                <a:gridCol w="922682">
                  <a:extLst>
                    <a:ext uri="{9D8B030D-6E8A-4147-A177-3AD203B41FA5}">
                      <a16:colId xmlns:a16="http://schemas.microsoft.com/office/drawing/2014/main" val="3971392330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1860596237"/>
                    </a:ext>
                  </a:extLst>
                </a:gridCol>
              </a:tblGrid>
              <a:tr h="247551">
                <a:tc gridSpan="3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                  Corn Syrup Spot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E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830689"/>
                  </a:ext>
                </a:extLst>
              </a:tr>
              <a:tr h="215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u="sng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FA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u="sng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528195"/>
                  </a:ext>
                </a:extLst>
              </a:tr>
              <a:tr h="215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Midwest 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37-43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FA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36¾-37¼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98102"/>
                  </a:ext>
                </a:extLst>
              </a:tr>
              <a:tr h="21769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 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39-45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FA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39-39½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365531"/>
                  </a:ext>
                </a:extLst>
              </a:tr>
              <a:tr h="215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39-45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FA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39-39½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645199"/>
                  </a:ext>
                </a:extLst>
              </a:tr>
              <a:tr h="2152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40-46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FA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40-40½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948908"/>
                  </a:ext>
                </a:extLst>
              </a:tr>
              <a:tr h="2069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41-47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FA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41-41½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943694"/>
                  </a:ext>
                </a:extLst>
              </a:tr>
            </a:tbl>
          </a:graphicData>
        </a:graphic>
      </p:graphicFrame>
      <p:sp>
        <p:nvSpPr>
          <p:cNvPr id="16" name="Control 7">
            <a:extLst>
              <a:ext uri="{FF2B5EF4-FFF2-40B4-BE49-F238E27FC236}">
                <a16:creationId xmlns:a16="http://schemas.microsoft.com/office/drawing/2014/main" id="{7279FA40-F314-483A-B8A8-E93FC0E063D1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8143875" y="11834813"/>
            <a:ext cx="1696501" cy="122488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573650-7F56-4ABF-B5C0-18155C8A2047}"/>
              </a:ext>
            </a:extLst>
          </p:cNvPr>
          <p:cNvSpPr txBox="1"/>
          <p:nvPr/>
        </p:nvSpPr>
        <p:spPr>
          <a:xfrm>
            <a:off x="2760323" y="916725"/>
            <a:ext cx="6278498" cy="27084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Corn sweetener/starch markets are in disarray.  Spot supplies are unavailable. Dextrose is on 90% allotment from one refiner. Production and logistics issues persist. Some users seeking sugar to replace corn syrup. Craig </a:t>
            </a:r>
            <a:r>
              <a:rPr lang="en-US" dirty="0" err="1"/>
              <a:t>Ruffolo</a:t>
            </a:r>
            <a:r>
              <a:rPr lang="en-US" dirty="0"/>
              <a:t> at Sosland Purchasing Seminar forecast 2023 prices up $3 to $5 per cwt. No let-up for corn sweeteners or starch any time soon.</a:t>
            </a:r>
          </a:p>
          <a:p>
            <a:endParaRPr lang="en-US" sz="600" dirty="0"/>
          </a:p>
          <a:p>
            <a:r>
              <a:rPr lang="en-US" dirty="0"/>
              <a:t>Mexico’s Oct.-April consumption was down 4.0% from same period of 2020-21 versus Oct.-March down 2.4%. Annual forecasts for 2021-22 and 2022-23 unchanged from May.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88454-48E6-44E5-AE5E-46ED9BF0693B}"/>
              </a:ext>
            </a:extLst>
          </p:cNvPr>
          <p:cNvSpPr txBox="1"/>
          <p:nvPr/>
        </p:nvSpPr>
        <p:spPr>
          <a:xfrm>
            <a:off x="50799" y="533401"/>
            <a:ext cx="8988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Cents/lb or $/cwt. NOTE: Prices shown reflect sales to small/med. users; large sales lower.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BFFED-7771-48F4-8CCB-3FA7230DCDDA}"/>
              </a:ext>
            </a:extLst>
          </p:cNvPr>
          <p:cNvSpPr txBox="1"/>
          <p:nvPr/>
        </p:nvSpPr>
        <p:spPr>
          <a:xfrm>
            <a:off x="2760323" y="3727907"/>
            <a:ext cx="627849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June 10 WASDE raised food, seed &amp; industrial use of corn by 5 million bus from May for both 2021-22 and 2022-23, as forecast “increases in the amount of corn used for glucose and dextrose and starch is partially offset by a decline in high-fructose corn syrup.” Feed Outlook will have updated numbers this week.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48895-7F7B-46D2-BECA-6179A7AA68A3}"/>
              </a:ext>
            </a:extLst>
          </p:cNvPr>
          <p:cNvCxnSpPr/>
          <p:nvPr/>
        </p:nvCxnSpPr>
        <p:spPr>
          <a:xfrm>
            <a:off x="2743200" y="6774137"/>
            <a:ext cx="2209799" cy="9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0511613-3ABC-4F09-9509-FD38AF5E7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7" y="6305288"/>
            <a:ext cx="1828800" cy="551640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3E01462-E9AD-4D44-94E5-E9853DD3F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75152"/>
              </p:ext>
            </p:extLst>
          </p:nvPr>
        </p:nvGraphicFramePr>
        <p:xfrm>
          <a:off x="2743200" y="5334981"/>
          <a:ext cx="2209799" cy="1439156"/>
        </p:xfrm>
        <a:graphic>
          <a:graphicData uri="http://schemas.openxmlformats.org/drawingml/2006/table">
            <a:tbl>
              <a:tblPr/>
              <a:tblGrid>
                <a:gridCol w="763988">
                  <a:extLst>
                    <a:ext uri="{9D8B030D-6E8A-4147-A177-3AD203B41FA5}">
                      <a16:colId xmlns:a16="http://schemas.microsoft.com/office/drawing/2014/main" val="760287362"/>
                    </a:ext>
                  </a:extLst>
                </a:gridCol>
                <a:gridCol w="772199">
                  <a:extLst>
                    <a:ext uri="{9D8B030D-6E8A-4147-A177-3AD203B41FA5}">
                      <a16:colId xmlns:a16="http://schemas.microsoft.com/office/drawing/2014/main" val="1783354383"/>
                    </a:ext>
                  </a:extLst>
                </a:gridCol>
                <a:gridCol w="673612">
                  <a:extLst>
                    <a:ext uri="{9D8B030D-6E8A-4147-A177-3AD203B41FA5}">
                      <a16:colId xmlns:a16="http://schemas.microsoft.com/office/drawing/2014/main" val="4155693899"/>
                    </a:ext>
                  </a:extLst>
                </a:gridCol>
              </a:tblGrid>
              <a:tr h="252341">
                <a:tc gridSpan="3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no Pro" panose="02020502040506020403" pitchFamily="18" charset="0"/>
                        </a:rPr>
                        <a:t>                          </a:t>
                      </a: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Dextrose Spot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E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435775"/>
                  </a:ext>
                </a:extLst>
              </a:tr>
              <a:tr h="23594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u="sng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9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sng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735005"/>
                  </a:ext>
                </a:extLst>
              </a:tr>
              <a:tr h="2098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9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42-42½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115772"/>
                  </a:ext>
                </a:extLst>
              </a:tr>
              <a:tr h="2098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Midwest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49-54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9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41-41½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594244"/>
                  </a:ext>
                </a:extLst>
              </a:tr>
              <a:tr h="2098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51-56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9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43-43½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653282"/>
                  </a:ext>
                </a:extLst>
              </a:tr>
              <a:tr h="2098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52-57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9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44-44½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77118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00599-35C8-4426-82E2-BD7FEAE7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41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67485"/>
            <a:ext cx="8153400" cy="2771115"/>
          </a:xfrm>
        </p:spPr>
        <p:txBody>
          <a:bodyPr>
            <a:normAutofit/>
          </a:bodyPr>
          <a:lstStyle/>
          <a:p>
            <a:br>
              <a:rPr lang="en-US" sz="2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Factors to Watch . .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60" y="573871"/>
            <a:ext cx="91236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 the Domestic Sweetener Market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Late planting has resulted in 100,000 tons less sugar in 2021-22.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Good to ideal growing season needed for sugar beet crop.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Cane crops look good.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Significant import boost needed for 2022-23 US market.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Atlantic tropical storm season – forecast above average.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West Coast labor contract expires July 1.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Recession?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 the Global Sugar Market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Record-high sugar production and exports from India.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Brazil cane harvest catching up; but less demand for ethanol.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Russia-Ukraine war impact on energy prices.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Most expect global surplus this near and next year.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World raw prices modestly higher but market has more bearish signals (Brazil, India, China COVID lockdowns).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CDAF76-B9B7-46C4-95A2-7665C9FCDEC3}"/>
              </a:ext>
            </a:extLst>
          </p:cNvPr>
          <p:cNvCxnSpPr/>
          <p:nvPr/>
        </p:nvCxnSpPr>
        <p:spPr>
          <a:xfrm>
            <a:off x="0" y="533401"/>
            <a:ext cx="91440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1A6A10D-4BA1-4FC2-8954-B7D2AFC81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A60F8-D988-489F-933E-0E7BCD3D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26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67485"/>
            <a:ext cx="8153400" cy="2771115"/>
          </a:xfrm>
        </p:spPr>
        <p:txBody>
          <a:bodyPr>
            <a:normAutofit/>
          </a:bodyPr>
          <a:lstStyle/>
          <a:p>
            <a:br>
              <a:rPr lang="en-US" sz="2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Conclusions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60" y="573871"/>
            <a:ext cx="912368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Domestic Sweetener Market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Spot beet sugar unavailable; cane sugar offered at 11-year high.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Strong deliveries in first-half 2021-22 slowed in April.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Strong early sales for 2022-23 prompted beet processors to withdraw from market pending crop development.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Late beet planting will reduce sugar from early harvest for this marketing year; production also down for next year.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Once processors re-enter market, limited supplies available.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Strong domestic prices foreseen at least through 2023.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Hurricane, drought, early frost, refinery shutdown could be disastrous for US sugar supply in 2022-23.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Corn sweetener supplies limited; prices rising.</a:t>
            </a:r>
          </a:p>
          <a:p>
            <a:pPr lvl="1"/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Global Sugar Market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No. 11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raws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have firmed despite indications of ample supplies.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India and Brazil remain key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market movers.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CDAF76-B9B7-46C4-95A2-7665C9FCDEC3}"/>
              </a:ext>
            </a:extLst>
          </p:cNvPr>
          <p:cNvCxnSpPr/>
          <p:nvPr/>
        </p:nvCxnSpPr>
        <p:spPr>
          <a:xfrm>
            <a:off x="0" y="533401"/>
            <a:ext cx="91440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1A6A10D-4BA1-4FC2-8954-B7D2AFC81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A60F8-D988-489F-933E-0E7BCD3D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1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67485"/>
            <a:ext cx="8153400" cy="2771115"/>
          </a:xfrm>
        </p:spPr>
        <p:txBody>
          <a:bodyPr>
            <a:normAutofit/>
          </a:bodyPr>
          <a:lstStyle/>
          <a:p>
            <a:br>
              <a:rPr lang="en-US" sz="2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S/D Overview - Sugar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44946"/>
            <a:ext cx="9144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US Sugar supply/demand – June 2021-22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USDA lowers sugar production by 109,000 tons (100,000 less beet, 9,000 less cane); beet all from Aug.-Sept. due to late planting.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Minor change to imports (high-tier raised about 13,000 tons).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Total supply lowered 96,000 tons.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Deliveries for food unchanged for first time in four months.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Ending stocks lowered 96,000 tons; S-T-U ratio to 13.6% from 14.4%.</a:t>
            </a:r>
          </a:p>
          <a:p>
            <a:pPr lvl="1"/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US Sugar supply/demand – June 2022-23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Lower beginning stocks.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Lower beet sugar production (218,000 tons) and cane (27,000 tons).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Minor change in imports (200,000 tons of specialty sugar to be added).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No change in deliveries.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Ending stocks lowered 303,000 tons from May; S-T-U 7.6% from 10.1%.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Need about 500,000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tonnes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of sugar to get S-T-U to 13.5%, about 750,000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tonnes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to 15.5%.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2022-23 shaping up to have very tight supplies.</a:t>
            </a:r>
          </a:p>
          <a:p>
            <a:pPr lvl="1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13325-E25A-4F25-AB88-9A6617EAC185}"/>
              </a:ext>
            </a:extLst>
          </p:cNvPr>
          <p:cNvCxnSpPr/>
          <p:nvPr/>
        </p:nvCxnSpPr>
        <p:spPr>
          <a:xfrm>
            <a:off x="0" y="533401"/>
            <a:ext cx="91440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C2D8AD0-022A-44E8-9FC1-7941F90C3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437" y="6306359"/>
            <a:ext cx="1828800" cy="5516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8393-4CD1-49CC-922A-A2956CAF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7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67485"/>
            <a:ext cx="8153400" cy="2771115"/>
          </a:xfrm>
        </p:spPr>
        <p:txBody>
          <a:bodyPr>
            <a:normAutofit/>
          </a:bodyPr>
          <a:lstStyle/>
          <a:p>
            <a:br>
              <a:rPr lang="en-US" sz="2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USDA June WASDE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13325-E25A-4F25-AB88-9A6617EAC185}"/>
              </a:ext>
            </a:extLst>
          </p:cNvPr>
          <p:cNvCxnSpPr/>
          <p:nvPr/>
        </p:nvCxnSpPr>
        <p:spPr>
          <a:xfrm>
            <a:off x="0" y="533401"/>
            <a:ext cx="91440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A8014A5-F1F4-44BE-A400-63D1409DA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D41A6F-A4A8-497B-8325-C7D62A529374}"/>
              </a:ext>
            </a:extLst>
          </p:cNvPr>
          <p:cNvSpPr txBox="1"/>
          <p:nvPr/>
        </p:nvSpPr>
        <p:spPr>
          <a:xfrm>
            <a:off x="152400" y="6300976"/>
            <a:ext cx="7043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Green column – where I think we are at. Need 490,000 tons to get to 13.5% and 740,000 tons to get to 15.5%.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2DFC6F7-6F89-7DFA-5436-BEE667617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457213"/>
              </p:ext>
            </p:extLst>
          </p:nvPr>
        </p:nvGraphicFramePr>
        <p:xfrm>
          <a:off x="20320" y="601446"/>
          <a:ext cx="8078096" cy="5646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644">
                  <a:extLst>
                    <a:ext uri="{9D8B030D-6E8A-4147-A177-3AD203B41FA5}">
                      <a16:colId xmlns:a16="http://schemas.microsoft.com/office/drawing/2014/main" val="2827343630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3943878937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1000259021"/>
                    </a:ext>
                  </a:extLst>
                </a:gridCol>
                <a:gridCol w="694171">
                  <a:extLst>
                    <a:ext uri="{9D8B030D-6E8A-4147-A177-3AD203B41FA5}">
                      <a16:colId xmlns:a16="http://schemas.microsoft.com/office/drawing/2014/main" val="2619614526"/>
                    </a:ext>
                  </a:extLst>
                </a:gridCol>
                <a:gridCol w="786247">
                  <a:extLst>
                    <a:ext uri="{9D8B030D-6E8A-4147-A177-3AD203B41FA5}">
                      <a16:colId xmlns:a16="http://schemas.microsoft.com/office/drawing/2014/main" val="1828055665"/>
                    </a:ext>
                  </a:extLst>
                </a:gridCol>
                <a:gridCol w="620876">
                  <a:extLst>
                    <a:ext uri="{9D8B030D-6E8A-4147-A177-3AD203B41FA5}">
                      <a16:colId xmlns:a16="http://schemas.microsoft.com/office/drawing/2014/main" val="3888111556"/>
                    </a:ext>
                  </a:extLst>
                </a:gridCol>
                <a:gridCol w="772881">
                  <a:extLst>
                    <a:ext uri="{9D8B030D-6E8A-4147-A177-3AD203B41FA5}">
                      <a16:colId xmlns:a16="http://schemas.microsoft.com/office/drawing/2014/main" val="4045177188"/>
                    </a:ext>
                  </a:extLst>
                </a:gridCol>
                <a:gridCol w="655886">
                  <a:extLst>
                    <a:ext uri="{9D8B030D-6E8A-4147-A177-3AD203B41FA5}">
                      <a16:colId xmlns:a16="http://schemas.microsoft.com/office/drawing/2014/main" val="4075517520"/>
                    </a:ext>
                  </a:extLst>
                </a:gridCol>
                <a:gridCol w="634967">
                  <a:extLst>
                    <a:ext uri="{9D8B030D-6E8A-4147-A177-3AD203B41FA5}">
                      <a16:colId xmlns:a16="http://schemas.microsoft.com/office/drawing/2014/main" val="2351893093"/>
                    </a:ext>
                  </a:extLst>
                </a:gridCol>
                <a:gridCol w="594818">
                  <a:extLst>
                    <a:ext uri="{9D8B030D-6E8A-4147-A177-3AD203B41FA5}">
                      <a16:colId xmlns:a16="http://schemas.microsoft.com/office/drawing/2014/main" val="1463585727"/>
                    </a:ext>
                  </a:extLst>
                </a:gridCol>
                <a:gridCol w="639264">
                  <a:extLst>
                    <a:ext uri="{9D8B030D-6E8A-4147-A177-3AD203B41FA5}">
                      <a16:colId xmlns:a16="http://schemas.microsoft.com/office/drawing/2014/main" val="450775415"/>
                    </a:ext>
                  </a:extLst>
                </a:gridCol>
              </a:tblGrid>
              <a:tr h="528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>
                          <a:effectLst/>
                        </a:rPr>
                        <a:t>1000 short tons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June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Change from May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Change from </a:t>
                      </a:r>
                    </a:p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20-21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June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Change from May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Change from 21-22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140459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>
                          <a:effectLst/>
                        </a:rPr>
                        <a:t>raw value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sng" strike="noStrike" dirty="0">
                          <a:effectLst/>
                        </a:rPr>
                        <a:t>21-22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sng" strike="noStrike" dirty="0">
                          <a:effectLst/>
                        </a:rPr>
                        <a:t>Tons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sng" strike="noStrike" dirty="0">
                          <a:effectLst/>
                        </a:rPr>
                        <a:t>%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sng" strike="noStrike" dirty="0">
                          <a:effectLst/>
                        </a:rPr>
                        <a:t>Tons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sng" strike="noStrike" dirty="0">
                          <a:effectLst/>
                        </a:rPr>
                        <a:t>%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sng" strike="noStrike" dirty="0">
                          <a:effectLst/>
                        </a:rPr>
                        <a:t>22-23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sng" strike="noStrike" dirty="0">
                          <a:effectLst/>
                        </a:rPr>
                        <a:t>Tons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sng" strike="noStrike" dirty="0">
                          <a:effectLst/>
                        </a:rPr>
                        <a:t>%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sng" strike="noStrike" dirty="0">
                          <a:effectLst/>
                        </a:rPr>
                        <a:t>Tons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sng" strike="noStrike" dirty="0">
                          <a:effectLst/>
                        </a:rPr>
                        <a:t>%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902912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Begin. Stocks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1,705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87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1,717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(96)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-5.3%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12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106313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Production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9,120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(109)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-1.2%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(113)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-1.2%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8,822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(218)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-2.4%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(298)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-3.3%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63059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Beet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5,154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(100)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-1.9%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62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1.2%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4,809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(191)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-3.8%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(345)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-6.7%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690528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  Cane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3,967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(9)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-0.2%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(174)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-4.2%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4,013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(27)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-0.7%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46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1.2%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39048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Imports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3,482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13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287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3,013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10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(469)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-13.5%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905588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T.R.Q.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1,727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   (22)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-1.3%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1,390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11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(337)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-19.5%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558917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Other Prog.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300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 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250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(50)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-16.7%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438515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Mexico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1,220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252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26.0%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1,323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103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8.4%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26129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  High Tier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       235 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          14 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6.3%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          49 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26.3%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(185)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-78.7%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731020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</a:t>
                      </a:r>
                      <a:r>
                        <a:rPr lang="en-US" sz="16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Ttl</a:t>
                      </a:r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Supply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14,307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(96)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-0.7%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261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1.9%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13,553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(303)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-2.2%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(754)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-5.3%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528410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Exports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35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(14)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-28.6%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35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940561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Deliveries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12,555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303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12,555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491757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Food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12,450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315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12,450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453506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Other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105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(11)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-9.5%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105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301541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Misc.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(40)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6907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Total Use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12,590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249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12,590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25310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Ending Stocks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1,717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(96)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-5.3%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12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963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(303)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-23.9%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(754)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-43.9%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287782"/>
                  </a:ext>
                </a:extLst>
              </a:tr>
              <a:tr h="269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Stocks-to-use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13.6%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-0.8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-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-0.2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-2.5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-6.0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no Pro" panose="020205020405060204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73379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9DDC2D2-9AC2-BE9E-CF1E-057DA382227C}"/>
              </a:ext>
            </a:extLst>
          </p:cNvPr>
          <p:cNvSpPr/>
          <p:nvPr/>
        </p:nvSpPr>
        <p:spPr>
          <a:xfrm>
            <a:off x="1371600" y="601446"/>
            <a:ext cx="3429000" cy="564695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D2BE9E-265C-CB7A-17DE-0D6C03D33012}"/>
              </a:ext>
            </a:extLst>
          </p:cNvPr>
          <p:cNvSpPr/>
          <p:nvPr/>
        </p:nvSpPr>
        <p:spPr>
          <a:xfrm>
            <a:off x="4876800" y="601446"/>
            <a:ext cx="3221616" cy="56469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51D6EA4-EC77-4F7A-601D-9752D88E5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363170"/>
              </p:ext>
            </p:extLst>
          </p:nvPr>
        </p:nvGraphicFramePr>
        <p:xfrm>
          <a:off x="8171180" y="625732"/>
          <a:ext cx="897516" cy="5622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7516">
                  <a:extLst>
                    <a:ext uri="{9D8B030D-6E8A-4147-A177-3AD203B41FA5}">
                      <a16:colId xmlns:a16="http://schemas.microsoft.com/office/drawing/2014/main" val="96847133"/>
                    </a:ext>
                  </a:extLst>
                </a:gridCol>
              </a:tblGrid>
              <a:tr h="29154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May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188297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RS-SPC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42130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sng" strike="noStrike" dirty="0">
                          <a:effectLst/>
                        </a:rPr>
                        <a:t>21-22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054206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1,700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072316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8,800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592924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4,800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346664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4,000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371660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3,300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555784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      1,600 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254049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250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099547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1,300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16427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          150 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762976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13,800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13571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35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53165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12,555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086725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12,450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500810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105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640994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 -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23444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12,590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118528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1,210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870332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5252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2647B35-40FD-429C-85CB-B58C936CAF8F}"/>
              </a:ext>
            </a:extLst>
          </p:cNvPr>
          <p:cNvSpPr/>
          <p:nvPr/>
        </p:nvSpPr>
        <p:spPr>
          <a:xfrm>
            <a:off x="8172450" y="585974"/>
            <a:ext cx="897516" cy="56469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2904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Monthly S-T-U Ratios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6570"/>
            <a:ext cx="918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Monthly S-T-U ratios starting in May with initial USDA projection. In percent.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B998D7-96BE-43C4-8F40-2DADCA89D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00D05-DE9E-42D1-B1D2-9A551E61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0BC62-FF22-4560-87D2-D7412C365C97}"/>
              </a:ext>
            </a:extLst>
          </p:cNvPr>
          <p:cNvSpPr txBox="1"/>
          <p:nvPr/>
        </p:nvSpPr>
        <p:spPr>
          <a:xfrm>
            <a:off x="311149" y="6386471"/>
            <a:ext cx="4870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Sources: USDA.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914473"/>
              </p:ext>
            </p:extLst>
          </p:nvPr>
        </p:nvGraphicFramePr>
        <p:xfrm>
          <a:off x="0" y="945902"/>
          <a:ext cx="9144000" cy="530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A9FE62-EA54-4BD6-AB9E-79A0949F8C89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409576" y="1806982"/>
            <a:ext cx="858202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BD2EFBB-16AA-4193-B45E-EC6461CC9904}"/>
              </a:ext>
            </a:extLst>
          </p:cNvPr>
          <p:cNvSpPr/>
          <p:nvPr/>
        </p:nvSpPr>
        <p:spPr>
          <a:xfrm>
            <a:off x="431799" y="1807766"/>
            <a:ext cx="8559801" cy="897631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C32CBA-CD7F-4E62-8525-53C731F25729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87350" y="2704613"/>
            <a:ext cx="8604250" cy="12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B763A21-3B0B-4D26-BDAC-64127228D5FF}"/>
              </a:ext>
            </a:extLst>
          </p:cNvPr>
          <p:cNvSpPr/>
          <p:nvPr/>
        </p:nvSpPr>
        <p:spPr>
          <a:xfrm>
            <a:off x="66675" y="1654584"/>
            <a:ext cx="342901" cy="3047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3E66801-BA1A-4D49-86AC-0AAB9BDABB9E}"/>
              </a:ext>
            </a:extLst>
          </p:cNvPr>
          <p:cNvSpPr/>
          <p:nvPr/>
        </p:nvSpPr>
        <p:spPr>
          <a:xfrm>
            <a:off x="44449" y="2553485"/>
            <a:ext cx="342901" cy="3047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DBE736-DFC1-4B0D-9462-78D62B890B9A}"/>
              </a:ext>
            </a:extLst>
          </p:cNvPr>
          <p:cNvSpPr/>
          <p:nvPr/>
        </p:nvSpPr>
        <p:spPr>
          <a:xfrm>
            <a:off x="4417314" y="2509842"/>
            <a:ext cx="319784" cy="461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2F4432-2368-4DFD-9D60-27AE98715654}"/>
              </a:ext>
            </a:extLst>
          </p:cNvPr>
          <p:cNvSpPr/>
          <p:nvPr/>
        </p:nvSpPr>
        <p:spPr>
          <a:xfrm>
            <a:off x="4394197" y="2057402"/>
            <a:ext cx="342901" cy="13715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1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Annual S-T-U Ratios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6570"/>
            <a:ext cx="918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Annual S-T-U ratios; *2023 is projected ratio as of June WASDE.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B998D7-96BE-43C4-8F40-2DADCA89D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00D05-DE9E-42D1-B1D2-9A551E61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0BC62-FF22-4560-87D2-D7412C365C97}"/>
              </a:ext>
            </a:extLst>
          </p:cNvPr>
          <p:cNvSpPr txBox="1"/>
          <p:nvPr/>
        </p:nvSpPr>
        <p:spPr>
          <a:xfrm>
            <a:off x="311149" y="6386471"/>
            <a:ext cx="4870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Sources: USDA.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974144"/>
              </p:ext>
            </p:extLst>
          </p:nvPr>
        </p:nvGraphicFramePr>
        <p:xfrm>
          <a:off x="9524" y="945902"/>
          <a:ext cx="9134475" cy="530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492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Imports from Mexico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54840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1,000 tonnes, raw value. *2021-22 forecast by USDA.  Sources: USDA and US Census Bureau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6756A57-6C65-4BA1-825C-F80BE551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F5F6C-6E82-4DE2-BFD2-A8F1814F20D1}"/>
              </a:ext>
            </a:extLst>
          </p:cNvPr>
          <p:cNvSpPr txBox="1"/>
          <p:nvPr/>
        </p:nvSpPr>
        <p:spPr>
          <a:xfrm>
            <a:off x="2246746" y="3186606"/>
            <a:ext cx="4604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0DFCE8F-D879-4B87-B279-F2DDAA4B33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9DF63A-9B31-46DF-91AF-7639626D9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717BEF3-235E-4369-BDFA-49E99B9E9F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445886"/>
              </p:ext>
            </p:extLst>
          </p:nvPr>
        </p:nvGraphicFramePr>
        <p:xfrm>
          <a:off x="-2" y="922398"/>
          <a:ext cx="9144002" cy="5326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87CEF0-FAEF-4ED3-AA19-A5479CDF8DE9}"/>
              </a:ext>
            </a:extLst>
          </p:cNvPr>
          <p:cNvSpPr/>
          <p:nvPr/>
        </p:nvSpPr>
        <p:spPr>
          <a:xfrm>
            <a:off x="5628524" y="2050811"/>
            <a:ext cx="391276" cy="28259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4404AE-C617-46CB-8987-7A2ACDA1E60A}"/>
              </a:ext>
            </a:extLst>
          </p:cNvPr>
          <p:cNvCxnSpPr>
            <a:cxnSpLocks/>
          </p:cNvCxnSpPr>
          <p:nvPr/>
        </p:nvCxnSpPr>
        <p:spPr>
          <a:xfrm flipH="1">
            <a:off x="5867400" y="2362200"/>
            <a:ext cx="10668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EDB8B88-F6B8-4AB2-B4F0-1E0E116C8BFB}"/>
              </a:ext>
            </a:extLst>
          </p:cNvPr>
          <p:cNvSpPr txBox="1"/>
          <p:nvPr/>
        </p:nvSpPr>
        <p:spPr>
          <a:xfrm>
            <a:off x="6172200" y="1141765"/>
            <a:ext cx="2773504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USDA forecast May imports at 155,371 </a:t>
            </a:r>
            <a:r>
              <a:rPr lang="en-US" sz="1600" dirty="0" err="1">
                <a:solidFill>
                  <a:srgbClr val="FF0000"/>
                </a:solidFill>
              </a:rPr>
              <a:t>tonnes</a:t>
            </a:r>
            <a:r>
              <a:rPr lang="en-US" sz="1600" dirty="0">
                <a:solidFill>
                  <a:srgbClr val="FF0000"/>
                </a:solidFill>
              </a:rPr>
              <a:t> (171,267 tons), up 37% from April but down 18% May 2021. Shipments tend to decline after May.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DC7937-7179-4D9D-BCCA-3633B9E08F77}"/>
              </a:ext>
            </a:extLst>
          </p:cNvPr>
          <p:cNvSpPr txBox="1"/>
          <p:nvPr/>
        </p:nvSpPr>
        <p:spPr>
          <a:xfrm>
            <a:off x="577943" y="1171444"/>
            <a:ext cx="2698657" cy="18158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Oct.-May imports for 2021-22 were estimated at 740,393 </a:t>
            </a:r>
            <a:r>
              <a:rPr lang="en-US" sz="1600" dirty="0" err="1"/>
              <a:t>tonnes</a:t>
            </a:r>
            <a:r>
              <a:rPr lang="en-US" sz="1600" dirty="0"/>
              <a:t> (816,143 tons), up 32% from same 8 months last year; total is 67% of USDA projection for year with 67% of year elapsed.</a:t>
            </a:r>
          </a:p>
        </p:txBody>
      </p:sp>
    </p:spTree>
    <p:extLst>
      <p:ext uri="{BB962C8B-B14F-4D97-AF65-F5344CB8AC3E}">
        <p14:creationId xmlns:p14="http://schemas.microsoft.com/office/powerpoint/2010/main" val="202109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Year-To-Date Sugar Imports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54840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short tons, raw value. Sources: USDA and US Census Bureau.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6756A57-6C65-4BA1-825C-F80BE551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F5F6C-6E82-4DE2-BFD2-A8F1814F20D1}"/>
              </a:ext>
            </a:extLst>
          </p:cNvPr>
          <p:cNvSpPr txBox="1"/>
          <p:nvPr/>
        </p:nvSpPr>
        <p:spPr>
          <a:xfrm>
            <a:off x="2246746" y="3186606"/>
            <a:ext cx="4604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0DFCE8F-D879-4B87-B279-F2DDAA4B33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9DF63A-9B31-46DF-91AF-7639626D9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62633ED-AA08-44BB-891B-6AB637037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260576"/>
              </p:ext>
            </p:extLst>
          </p:nvPr>
        </p:nvGraphicFramePr>
        <p:xfrm>
          <a:off x="304798" y="1050451"/>
          <a:ext cx="8534400" cy="3778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1344">
                  <a:extLst>
                    <a:ext uri="{9D8B030D-6E8A-4147-A177-3AD203B41FA5}">
                      <a16:colId xmlns:a16="http://schemas.microsoft.com/office/drawing/2014/main" val="2566970629"/>
                    </a:ext>
                  </a:extLst>
                </a:gridCol>
                <a:gridCol w="1681016">
                  <a:extLst>
                    <a:ext uri="{9D8B030D-6E8A-4147-A177-3AD203B41FA5}">
                      <a16:colId xmlns:a16="http://schemas.microsoft.com/office/drawing/2014/main" val="869310391"/>
                    </a:ext>
                  </a:extLst>
                </a:gridCol>
                <a:gridCol w="1465505">
                  <a:extLst>
                    <a:ext uri="{9D8B030D-6E8A-4147-A177-3AD203B41FA5}">
                      <a16:colId xmlns:a16="http://schemas.microsoft.com/office/drawing/2014/main" val="2027194363"/>
                    </a:ext>
                  </a:extLst>
                </a:gridCol>
                <a:gridCol w="1896535">
                  <a:extLst>
                    <a:ext uri="{9D8B030D-6E8A-4147-A177-3AD203B41FA5}">
                      <a16:colId xmlns:a16="http://schemas.microsoft.com/office/drawing/2014/main" val="1089324633"/>
                    </a:ext>
                  </a:extLst>
                </a:gridCol>
              </a:tblGrid>
              <a:tr h="770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 of 2021-22 elapsed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 Oct.-May 2021-22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% of Projected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  <a:latin typeface="+mn-lt"/>
                        </a:rPr>
                        <a:t>Full-year Forecast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9155539"/>
                  </a:ext>
                </a:extLst>
              </a:tr>
              <a:tr h="3703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WTO Raw TRQ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826,782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1,252,786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713854"/>
                  </a:ext>
                </a:extLst>
              </a:tr>
              <a:tr h="3703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WTO Refined TRQ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192,681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241,457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4501183"/>
                  </a:ext>
                </a:extLst>
              </a:tr>
              <a:tr h="3703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FTA Sugar in TRQs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153,089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233,211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7953566"/>
                  </a:ext>
                </a:extLst>
              </a:tr>
              <a:tr h="3703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Total Quota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1,172,552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1,727,454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1289334"/>
                  </a:ext>
                </a:extLst>
              </a:tr>
              <a:tr h="335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Re-export Program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217,219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300,000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227338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Mexico 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816,143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1,220,212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707505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High-duty Sugar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203,428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87%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234,509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578224"/>
                  </a:ext>
                </a:extLst>
              </a:tr>
              <a:tr h="37035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Total Imports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2,409,342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3,482,175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31175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2F5FDC-86E6-48EB-A103-972926345515}"/>
              </a:ext>
            </a:extLst>
          </p:cNvPr>
          <p:cNvSpPr txBox="1"/>
          <p:nvPr/>
        </p:nvSpPr>
        <p:spPr>
          <a:xfrm>
            <a:off x="257175" y="4977537"/>
            <a:ext cx="8791575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Total USDA import forecast is up 13,014 tons due to increase in high-duty imports. Projections for all other categories unchanged.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Re-export program imports declined 9,591 tons from Oct.-April total.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Year-to-date imports all are on track to meet USDA projections with WTO refined TRQ and high-duty imports well ahead. </a:t>
            </a:r>
          </a:p>
        </p:txBody>
      </p:sp>
    </p:spTree>
    <p:extLst>
      <p:ext uri="{BB962C8B-B14F-4D97-AF65-F5344CB8AC3E}">
        <p14:creationId xmlns:p14="http://schemas.microsoft.com/office/powerpoint/2010/main" val="397194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5334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A6A00"/>
                </a:solidFill>
              </a:rPr>
              <a:t>SUA June 2022: </a:t>
            </a:r>
            <a:r>
              <a:rPr lang="en-US" sz="3200" dirty="0">
                <a:solidFill>
                  <a:schemeClr val="accent1"/>
                </a:solidFill>
              </a:rPr>
              <a:t>Beet, Cane Reassignments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FB77D5-47AF-4CCF-A591-60673665095E}"/>
              </a:ext>
            </a:extLst>
          </p:cNvPr>
          <p:cNvSpPr txBox="1"/>
          <p:nvPr/>
        </p:nvSpPr>
        <p:spPr>
          <a:xfrm>
            <a:off x="0" y="537117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400" dirty="0">
                <a:solidFill>
                  <a:srgbClr val="000000"/>
                </a:solidFill>
              </a:rPr>
              <a:t>The USDA on June 7 reassigned 187,177 tons of beet sugar from processors with excess allotments to those with excess sugar and reassigned 600,000 tons of domestic raw cane sugar to tariff-rate quota already anticipated. The actions didn’t increase the total sugar supply but may make more sugar available by allowing companies with sugar to sell all of their supply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311280-F65A-4197-A16D-9FFECE85A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80" y="6300976"/>
            <a:ext cx="1828800" cy="5516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B0838-389D-44FA-95D2-DEA1AE22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D53F-BEA2-4191-A2C7-9CBD1939C060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68986F-2B4A-517B-56B5-0D539702FC28}"/>
              </a:ext>
            </a:extLst>
          </p:cNvPr>
          <p:cNvSpPr txBox="1"/>
          <p:nvPr/>
        </p:nvSpPr>
        <p:spPr>
          <a:xfrm>
            <a:off x="85725" y="1744704"/>
            <a:ext cx="889635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r>
              <a:rPr lang="en-US" sz="16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Beet sugar allocations were reduced a total of 187,177 tons for: </a:t>
            </a: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Michigan Sugar Co. (102,846 tons)</a:t>
            </a: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American Crystal Sugar Co. (53,797 tons)</a:t>
            </a: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Southern Minn. Beet Sugar Co. (25,009 tons) </a:t>
            </a: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Wyoming Sugar Co. (5,525 tons)</a:t>
            </a: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endParaRPr lang="en-US" sz="1000" kern="1400" dirty="0">
              <a:solidFill>
                <a:srgbClr val="000000"/>
              </a:solidFill>
            </a:endParaRP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r>
              <a:rPr lang="en-US" sz="16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Beet sugar allocations were increased a total of 187,177 tons for:</a:t>
            </a: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r>
              <a:rPr lang="en-US" sz="1600" kern="1400" dirty="0" err="1">
                <a:ln>
                  <a:noFill/>
                </a:ln>
                <a:solidFill>
                  <a:srgbClr val="000000"/>
                </a:solidFill>
                <a:effectLst/>
              </a:rPr>
              <a:t>Minn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-Dak Farmers Co-op (81,481 tons)</a:t>
            </a: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Amalgamated Sugar Co. (72,872 tons)</a:t>
            </a: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Western Sugar Co. (32,825 tons)</a:t>
            </a: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r>
              <a:rPr lang="en-US" sz="1600" b="1" kern="1400" dirty="0">
                <a:solidFill>
                  <a:srgbClr val="000000"/>
                </a:solidFill>
              </a:rPr>
              <a:t>R</a:t>
            </a:r>
            <a:r>
              <a:rPr lang="en-US" sz="16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aw cane sugar allocations were reduced at total of 600,000 </a:t>
            </a:r>
            <a:r>
              <a:rPr lang="en-US" sz="1600" b="1" kern="1400" dirty="0" err="1">
                <a:ln>
                  <a:noFill/>
                </a:ln>
                <a:solidFill>
                  <a:srgbClr val="000000"/>
                </a:solidFill>
                <a:effectLst/>
              </a:rPr>
              <a:t>tonnes</a:t>
            </a:r>
            <a:r>
              <a:rPr lang="en-US" sz="16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 for:</a:t>
            </a: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Florida Crystals (296,058 tons)</a:t>
            </a: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U.S. Sugar Corp. (102,085 tons) (Florida) </a:t>
            </a: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Growers Co-op of Florida (75,879 tons) </a:t>
            </a: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Louisiana Sugar Cane Products (33,214 tons) </a:t>
            </a: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M.A. </a:t>
            </a:r>
            <a:r>
              <a:rPr lang="en-US" sz="1600" kern="1400" dirty="0" err="1">
                <a:ln>
                  <a:noFill/>
                </a:ln>
                <a:solidFill>
                  <a:srgbClr val="000000"/>
                </a:solidFill>
                <a:effectLst/>
              </a:rPr>
              <a:t>Patout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 &amp; Sons (22,110 tons) (Louisiana) </a:t>
            </a: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r>
              <a:rPr lang="en-US" sz="1600" kern="1400" dirty="0">
                <a:solidFill>
                  <a:srgbClr val="000000"/>
                </a:solidFill>
              </a:rPr>
              <a:t>Rio Grande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Valley (70,654 tons) (Texas) </a:t>
            </a: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endParaRPr lang="en-US" sz="1000" kern="1400" dirty="0">
              <a:solidFill>
                <a:srgbClr val="000000"/>
              </a:solidFill>
            </a:endParaRPr>
          </a:p>
          <a:p>
            <a:pPr marL="0" marR="0" indent="114300" algn="just">
              <a:spcBef>
                <a:spcPts val="0"/>
              </a:spcBef>
              <a:tabLst>
                <a:tab pos="190195" algn="l"/>
              </a:tabLst>
            </a:pPr>
            <a:r>
              <a:rPr lang="en-US" sz="16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All of the cane sugar was reassigned to TRQ imports.</a:t>
            </a:r>
            <a:endParaRPr lang="en-US" sz="2000" b="1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44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72954</TotalTime>
  <Words>4309</Words>
  <Application>Microsoft Office PowerPoint</Application>
  <PresentationFormat>On-screen Show (4:3)</PresentationFormat>
  <Paragraphs>863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Aharoni</vt:lpstr>
      <vt:lpstr>Arial</vt:lpstr>
      <vt:lpstr>Arno Pro</vt:lpstr>
      <vt:lpstr>Calibri</vt:lpstr>
      <vt:lpstr>Calibri Light</vt:lpstr>
      <vt:lpstr>Gill Sans MT</vt:lpstr>
      <vt:lpstr>Wingdings</vt:lpstr>
      <vt:lpstr>Office Theme</vt:lpstr>
      <vt:lpstr>Sweetener Users Association Conference Call       June 13, 2022     Ron Sterk Sosland Publishing Company rsterk@sosland.com   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Sterk</dc:creator>
  <cp:lastModifiedBy>Jim DuBeau</cp:lastModifiedBy>
  <cp:revision>3112</cp:revision>
  <cp:lastPrinted>2022-06-13T13:21:59Z</cp:lastPrinted>
  <dcterms:created xsi:type="dcterms:W3CDTF">2017-01-23T15:45:39Z</dcterms:created>
  <dcterms:modified xsi:type="dcterms:W3CDTF">2022-06-13T13:23:27Z</dcterms:modified>
</cp:coreProperties>
</file>