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22"/>
  </p:notesMasterIdLst>
  <p:handoutMasterIdLst>
    <p:handoutMasterId r:id="rId23"/>
  </p:handoutMasterIdLst>
  <p:sldIdLst>
    <p:sldId id="256" r:id="rId2"/>
    <p:sldId id="262" r:id="rId3"/>
    <p:sldId id="398" r:id="rId4"/>
    <p:sldId id="380" r:id="rId5"/>
    <p:sldId id="419" r:id="rId6"/>
    <p:sldId id="418" r:id="rId7"/>
    <p:sldId id="362" r:id="rId8"/>
    <p:sldId id="300" r:id="rId9"/>
    <p:sldId id="396" r:id="rId10"/>
    <p:sldId id="287" r:id="rId11"/>
    <p:sldId id="328" r:id="rId12"/>
    <p:sldId id="376" r:id="rId13"/>
    <p:sldId id="425" r:id="rId14"/>
    <p:sldId id="397" r:id="rId15"/>
    <p:sldId id="269" r:id="rId16"/>
    <p:sldId id="393" r:id="rId17"/>
    <p:sldId id="395" r:id="rId18"/>
    <p:sldId id="391" r:id="rId19"/>
    <p:sldId id="420" r:id="rId20"/>
    <p:sldId id="378"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A00"/>
    <a:srgbClr val="0066CC"/>
    <a:srgbClr val="0066FF"/>
    <a:srgbClr val="3399FF"/>
    <a:srgbClr val="0000FF"/>
    <a:srgbClr val="DA6300"/>
    <a:srgbClr val="00CC00"/>
    <a:srgbClr val="FF9900"/>
    <a:srgbClr val="CC33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7" autoAdjust="0"/>
    <p:restoredTop sz="81905" autoAdjust="0"/>
  </p:normalViewPr>
  <p:slideViewPr>
    <p:cSldViewPr>
      <p:cViewPr varScale="1">
        <p:scale>
          <a:sx n="104" d="100"/>
          <a:sy n="104" d="100"/>
        </p:scale>
        <p:origin x="124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ata\bed\SweetenerReport\Working%20Files\Monthly%20s-t-u%20versus%20beet%20sugar%20-%202%20ye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ta\bed\SweetenerReport\Working%20Files\Monthly%20s-t-u%20versus%20beet%20sugar%20-%202%20ye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bed\SweetenerReport\Working%20Files\Monthly%20s-t-u%20versus%20beet%20sugar%20-%202%20yea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ata\bed\SweetenerReport\Working%20Files\Monthly%20s-t-u%20versus%20beet%20sugar%20-%202%20ye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data\bed\SweetenerReport\Working%20Files\US%20beet%20and%20cane%20sugar%20production%20updated%20July%202018.xl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ata\bed\SweetenerReport\Working%20Files\Mexico%20sugar%20shipments%20to%20U.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data\bed\SweetenerReport\Working%20Files\Mexican%20sugar%20production.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ata\bed\SweetenerReport\Working%20Files\2017CrudeVsSugar.xls"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ta\bed\SweetenerReport\Working%20Files\SugarFutures%20and%20chart%20Oct%20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Monthly!$B$3</c:f>
              <c:strCache>
                <c:ptCount val="1"/>
                <c:pt idx="0">
                  <c:v>S-T-U</c:v>
                </c:pt>
              </c:strCache>
            </c:strRef>
          </c:tx>
          <c:spPr>
            <a:solidFill>
              <a:schemeClr val="accent1"/>
            </a:solidFill>
            <a:ln>
              <a:noFill/>
            </a:ln>
            <a:effectLst/>
          </c:spPr>
          <c:invertIfNegative val="0"/>
          <c:cat>
            <c:strRef>
              <c:f>Monthly!$A$4:$A$27</c:f>
              <c:strCache>
                <c:ptCount val="24"/>
                <c:pt idx="0">
                  <c:v>May</c:v>
                </c:pt>
                <c:pt idx="1">
                  <c:v>June</c:v>
                </c:pt>
                <c:pt idx="2">
                  <c:v>July</c:v>
                </c:pt>
                <c:pt idx="3">
                  <c:v>Aug.</c:v>
                </c:pt>
                <c:pt idx="4">
                  <c:v>Sept.</c:v>
                </c:pt>
                <c:pt idx="5">
                  <c:v>Oct.</c:v>
                </c:pt>
                <c:pt idx="6">
                  <c:v>Nov.</c:v>
                </c:pt>
                <c:pt idx="7">
                  <c:v>Dec.</c:v>
                </c:pt>
                <c:pt idx="8">
                  <c:v>Jan.</c:v>
                </c:pt>
                <c:pt idx="9">
                  <c:v>Feb.</c:v>
                </c:pt>
                <c:pt idx="10">
                  <c:v>Mar.</c:v>
                </c:pt>
                <c:pt idx="11">
                  <c:v>April</c:v>
                </c:pt>
                <c:pt idx="12">
                  <c:v>May</c:v>
                </c:pt>
                <c:pt idx="13">
                  <c:v>June</c:v>
                </c:pt>
                <c:pt idx="14">
                  <c:v>July</c:v>
                </c:pt>
                <c:pt idx="15">
                  <c:v>Aug.</c:v>
                </c:pt>
                <c:pt idx="16">
                  <c:v>Sept.</c:v>
                </c:pt>
                <c:pt idx="17">
                  <c:v>Oct.</c:v>
                </c:pt>
                <c:pt idx="18">
                  <c:v>Nov.</c:v>
                </c:pt>
                <c:pt idx="19">
                  <c:v>Dec.</c:v>
                </c:pt>
                <c:pt idx="20">
                  <c:v>Jan.</c:v>
                </c:pt>
                <c:pt idx="21">
                  <c:v>Feb.</c:v>
                </c:pt>
                <c:pt idx="22">
                  <c:v>Mar.</c:v>
                </c:pt>
                <c:pt idx="23">
                  <c:v>April</c:v>
                </c:pt>
              </c:strCache>
            </c:strRef>
          </c:cat>
          <c:val>
            <c:numRef>
              <c:f>Monthly!$B$4:$B$27</c:f>
              <c:numCache>
                <c:formatCode>General</c:formatCode>
                <c:ptCount val="24"/>
                <c:pt idx="0">
                  <c:v>12.6</c:v>
                </c:pt>
                <c:pt idx="1">
                  <c:v>12.6</c:v>
                </c:pt>
                <c:pt idx="2">
                  <c:v>13.5</c:v>
                </c:pt>
                <c:pt idx="3">
                  <c:v>14.6</c:v>
                </c:pt>
                <c:pt idx="4">
                  <c:v>13.5</c:v>
                </c:pt>
                <c:pt idx="5">
                  <c:v>14.3</c:v>
                </c:pt>
                <c:pt idx="6">
                  <c:v>15.3</c:v>
                </c:pt>
                <c:pt idx="7">
                  <c:v>13.5</c:v>
                </c:pt>
                <c:pt idx="8">
                  <c:v>13</c:v>
                </c:pt>
                <c:pt idx="9">
                  <c:v>12.8</c:v>
                </c:pt>
                <c:pt idx="10">
                  <c:v>13.5</c:v>
                </c:pt>
                <c:pt idx="11">
                  <c:v>13.3</c:v>
                </c:pt>
                <c:pt idx="12">
                  <c:v>14.2</c:v>
                </c:pt>
                <c:pt idx="13">
                  <c:v>15.9</c:v>
                </c:pt>
                <c:pt idx="14">
                  <c:v>15.4</c:v>
                </c:pt>
                <c:pt idx="15">
                  <c:v>15.7</c:v>
                </c:pt>
                <c:pt idx="16">
                  <c:v>16.3</c:v>
                </c:pt>
                <c:pt idx="17">
                  <c:v>15.5</c:v>
                </c:pt>
                <c:pt idx="18">
                  <c:v>17</c:v>
                </c:pt>
                <c:pt idx="19">
                  <c:v>17</c:v>
                </c:pt>
                <c:pt idx="20">
                  <c:v>17</c:v>
                </c:pt>
                <c:pt idx="21">
                  <c:v>17</c:v>
                </c:pt>
                <c:pt idx="22">
                  <c:v>17</c:v>
                </c:pt>
                <c:pt idx="23">
                  <c:v>17</c:v>
                </c:pt>
              </c:numCache>
            </c:numRef>
          </c:val>
          <c:extLst>
            <c:ext xmlns:c16="http://schemas.microsoft.com/office/drawing/2014/chart" uri="{C3380CC4-5D6E-409C-BE32-E72D297353CC}">
              <c16:uniqueId val="{00000000-9CB7-4A2D-9682-1C055E5ED252}"/>
            </c:ext>
          </c:extLst>
        </c:ser>
        <c:dLbls>
          <c:showLegendKey val="0"/>
          <c:showVal val="0"/>
          <c:showCatName val="0"/>
          <c:showSerName val="0"/>
          <c:showPercent val="0"/>
          <c:showBubbleSize val="0"/>
        </c:dLbls>
        <c:gapWidth val="150"/>
        <c:axId val="383678664"/>
        <c:axId val="383679448"/>
      </c:barChart>
      <c:lineChart>
        <c:grouping val="standard"/>
        <c:varyColors val="0"/>
        <c:ser>
          <c:idx val="1"/>
          <c:order val="1"/>
          <c:tx>
            <c:strRef>
              <c:f>Monthly!$C$3</c:f>
              <c:strCache>
                <c:ptCount val="1"/>
                <c:pt idx="0">
                  <c:v>Beet</c:v>
                </c:pt>
              </c:strCache>
            </c:strRef>
          </c:tx>
          <c:spPr>
            <a:ln w="28575" cap="rnd">
              <a:solidFill>
                <a:srgbClr val="EA6A00"/>
              </a:solidFill>
              <a:round/>
            </a:ln>
            <a:effectLst/>
          </c:spPr>
          <c:marker>
            <c:symbol val="none"/>
          </c:marker>
          <c:cat>
            <c:strRef>
              <c:f>Monthly!$A$4:$A$27</c:f>
              <c:strCache>
                <c:ptCount val="24"/>
                <c:pt idx="0">
                  <c:v>May</c:v>
                </c:pt>
                <c:pt idx="1">
                  <c:v>June</c:v>
                </c:pt>
                <c:pt idx="2">
                  <c:v>July</c:v>
                </c:pt>
                <c:pt idx="3">
                  <c:v>Aug.</c:v>
                </c:pt>
                <c:pt idx="4">
                  <c:v>Sept.</c:v>
                </c:pt>
                <c:pt idx="5">
                  <c:v>Oct.</c:v>
                </c:pt>
                <c:pt idx="6">
                  <c:v>Nov.</c:v>
                </c:pt>
                <c:pt idx="7">
                  <c:v>Dec.</c:v>
                </c:pt>
                <c:pt idx="8">
                  <c:v>Jan.</c:v>
                </c:pt>
                <c:pt idx="9">
                  <c:v>Feb.</c:v>
                </c:pt>
                <c:pt idx="10">
                  <c:v>Mar.</c:v>
                </c:pt>
                <c:pt idx="11">
                  <c:v>April</c:v>
                </c:pt>
                <c:pt idx="12">
                  <c:v>May</c:v>
                </c:pt>
                <c:pt idx="13">
                  <c:v>June</c:v>
                </c:pt>
                <c:pt idx="14">
                  <c:v>July</c:v>
                </c:pt>
                <c:pt idx="15">
                  <c:v>Aug.</c:v>
                </c:pt>
                <c:pt idx="16">
                  <c:v>Sept.</c:v>
                </c:pt>
                <c:pt idx="17">
                  <c:v>Oct.</c:v>
                </c:pt>
                <c:pt idx="18">
                  <c:v>Nov.</c:v>
                </c:pt>
                <c:pt idx="19">
                  <c:v>Dec.</c:v>
                </c:pt>
                <c:pt idx="20">
                  <c:v>Jan.</c:v>
                </c:pt>
                <c:pt idx="21">
                  <c:v>Feb.</c:v>
                </c:pt>
                <c:pt idx="22">
                  <c:v>Mar.</c:v>
                </c:pt>
                <c:pt idx="23">
                  <c:v>April</c:v>
                </c:pt>
              </c:strCache>
            </c:strRef>
          </c:cat>
          <c:val>
            <c:numRef>
              <c:f>Monthly!$C$4:$C$27</c:f>
              <c:numCache>
                <c:formatCode>General</c:formatCode>
                <c:ptCount val="24"/>
                <c:pt idx="0">
                  <c:v>34.299999999999997</c:v>
                </c:pt>
                <c:pt idx="1">
                  <c:v>34</c:v>
                </c:pt>
                <c:pt idx="2">
                  <c:v>33.799999999999997</c:v>
                </c:pt>
                <c:pt idx="3">
                  <c:v>33.125</c:v>
                </c:pt>
                <c:pt idx="4">
                  <c:v>33</c:v>
                </c:pt>
                <c:pt idx="5">
                  <c:v>32.4</c:v>
                </c:pt>
                <c:pt idx="6">
                  <c:v>32</c:v>
                </c:pt>
                <c:pt idx="7">
                  <c:v>32</c:v>
                </c:pt>
                <c:pt idx="8">
                  <c:v>32</c:v>
                </c:pt>
                <c:pt idx="9">
                  <c:v>31</c:v>
                </c:pt>
                <c:pt idx="10">
                  <c:v>31</c:v>
                </c:pt>
                <c:pt idx="11">
                  <c:v>30.5</c:v>
                </c:pt>
                <c:pt idx="12">
                  <c:v>30</c:v>
                </c:pt>
                <c:pt idx="13">
                  <c:v>29</c:v>
                </c:pt>
                <c:pt idx="14">
                  <c:v>29</c:v>
                </c:pt>
                <c:pt idx="15">
                  <c:v>28.5</c:v>
                </c:pt>
                <c:pt idx="16">
                  <c:v>28.5</c:v>
                </c:pt>
                <c:pt idx="17">
                  <c:v>29</c:v>
                </c:pt>
                <c:pt idx="18">
                  <c:v>29</c:v>
                </c:pt>
                <c:pt idx="19">
                  <c:v>29</c:v>
                </c:pt>
                <c:pt idx="20">
                  <c:v>29</c:v>
                </c:pt>
                <c:pt idx="21">
                  <c:v>29</c:v>
                </c:pt>
                <c:pt idx="22">
                  <c:v>29.6</c:v>
                </c:pt>
                <c:pt idx="23">
                  <c:v>30.25</c:v>
                </c:pt>
              </c:numCache>
            </c:numRef>
          </c:val>
          <c:smooth val="0"/>
          <c:extLst>
            <c:ext xmlns:c16="http://schemas.microsoft.com/office/drawing/2014/chart" uri="{C3380CC4-5D6E-409C-BE32-E72D297353CC}">
              <c16:uniqueId val="{00000001-9CB7-4A2D-9682-1C055E5ED252}"/>
            </c:ext>
          </c:extLst>
        </c:ser>
        <c:dLbls>
          <c:showLegendKey val="0"/>
          <c:showVal val="0"/>
          <c:showCatName val="0"/>
          <c:showSerName val="0"/>
          <c:showPercent val="0"/>
          <c:showBubbleSize val="0"/>
        </c:dLbls>
        <c:marker val="1"/>
        <c:smooth val="0"/>
        <c:axId val="387248352"/>
        <c:axId val="387247960"/>
      </c:lineChart>
      <c:catAx>
        <c:axId val="3836786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83679448"/>
        <c:crosses val="autoZero"/>
        <c:auto val="1"/>
        <c:lblAlgn val="ctr"/>
        <c:lblOffset val="100"/>
        <c:noMultiLvlLbl val="0"/>
      </c:catAx>
      <c:valAx>
        <c:axId val="383679448"/>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rgbClr val="0066CC"/>
            </a:solid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383678664"/>
        <c:crosses val="autoZero"/>
        <c:crossBetween val="between"/>
        <c:minorUnit val="0.5"/>
      </c:valAx>
      <c:valAx>
        <c:axId val="387247960"/>
        <c:scaling>
          <c:orientation val="minMax"/>
          <c:max val="37"/>
          <c:min val="27"/>
        </c:scaling>
        <c:delete val="0"/>
        <c:axPos val="r"/>
        <c:numFmt formatCode="General" sourceLinked="1"/>
        <c:majorTickMark val="out"/>
        <c:minorTickMark val="none"/>
        <c:tickLblPos val="nextTo"/>
        <c:spPr>
          <a:noFill/>
          <a:ln w="12700">
            <a:solidFill>
              <a:srgbClr val="EA6A00"/>
            </a:solidFill>
          </a:ln>
          <a:effectLst/>
        </c:spPr>
        <c:txPr>
          <a:bodyPr rot="-60000000" spcFirstLastPara="1" vertOverflow="ellipsis" vert="horz" wrap="square" anchor="ctr" anchorCtr="1"/>
          <a:lstStyle/>
          <a:p>
            <a:pPr>
              <a:defRPr sz="900" b="1" i="0" u="none" strike="noStrike" kern="1200" baseline="0">
                <a:solidFill>
                  <a:srgbClr val="EA6A00"/>
                </a:solidFill>
                <a:latin typeface="+mn-lt"/>
                <a:ea typeface="+mn-ea"/>
                <a:cs typeface="+mn-cs"/>
              </a:defRPr>
            </a:pPr>
            <a:endParaRPr lang="en-US"/>
          </a:p>
        </c:txPr>
        <c:crossAx val="387248352"/>
        <c:crosses val="max"/>
        <c:crossBetween val="between"/>
        <c:minorUnit val="0.5"/>
      </c:valAx>
      <c:catAx>
        <c:axId val="387248352"/>
        <c:scaling>
          <c:orientation val="minMax"/>
        </c:scaling>
        <c:delete val="1"/>
        <c:axPos val="b"/>
        <c:numFmt formatCode="General" sourceLinked="1"/>
        <c:majorTickMark val="out"/>
        <c:minorTickMark val="none"/>
        <c:tickLblPos val="nextTo"/>
        <c:crossAx val="387247960"/>
        <c:crosses val="autoZero"/>
        <c:auto val="1"/>
        <c:lblAlgn val="ctr"/>
        <c:lblOffset val="100"/>
        <c:noMultiLvlLbl val="0"/>
      </c:catAx>
      <c:spPr>
        <a:noFill/>
        <a:ln>
          <a:noFill/>
        </a:ln>
        <a:effectLst/>
      </c:spPr>
    </c:plotArea>
    <c:legend>
      <c:legendPos val="b"/>
      <c:layout>
        <c:manualLayout>
          <c:xMode val="edge"/>
          <c:yMode val="edge"/>
          <c:x val="9.6763782333600043E-2"/>
          <c:y val="5.1503994739576064E-2"/>
          <c:w val="0.28225087489063866"/>
          <c:h val="7.8125546806649182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Monthly!$E$3</c:f>
              <c:strCache>
                <c:ptCount val="1"/>
                <c:pt idx="0">
                  <c:v>S-T-U</c:v>
                </c:pt>
              </c:strCache>
            </c:strRef>
          </c:tx>
          <c:spPr>
            <a:solidFill>
              <a:schemeClr val="accent1"/>
            </a:solidFill>
            <a:ln>
              <a:noFill/>
            </a:ln>
            <a:effectLst/>
          </c:spPr>
          <c:invertIfNegative val="0"/>
          <c:cat>
            <c:strRef>
              <c:f>Monthly!$D$4:$D$27</c:f>
              <c:strCache>
                <c:ptCount val="24"/>
                <c:pt idx="0">
                  <c:v>May</c:v>
                </c:pt>
                <c:pt idx="1">
                  <c:v>June</c:v>
                </c:pt>
                <c:pt idx="2">
                  <c:v>July</c:v>
                </c:pt>
                <c:pt idx="3">
                  <c:v>Aug.</c:v>
                </c:pt>
                <c:pt idx="4">
                  <c:v>Sept.</c:v>
                </c:pt>
                <c:pt idx="5">
                  <c:v>Oct.</c:v>
                </c:pt>
                <c:pt idx="6">
                  <c:v>Nov.</c:v>
                </c:pt>
                <c:pt idx="7">
                  <c:v>Dec.</c:v>
                </c:pt>
                <c:pt idx="8">
                  <c:v>Jan.</c:v>
                </c:pt>
                <c:pt idx="9">
                  <c:v>Feb.</c:v>
                </c:pt>
                <c:pt idx="10">
                  <c:v>Mar.</c:v>
                </c:pt>
                <c:pt idx="11">
                  <c:v>April</c:v>
                </c:pt>
                <c:pt idx="12">
                  <c:v>May</c:v>
                </c:pt>
                <c:pt idx="13">
                  <c:v>June</c:v>
                </c:pt>
                <c:pt idx="14">
                  <c:v>July</c:v>
                </c:pt>
                <c:pt idx="15">
                  <c:v>Aug.</c:v>
                </c:pt>
                <c:pt idx="16">
                  <c:v>Sept.</c:v>
                </c:pt>
                <c:pt idx="17">
                  <c:v>Oct.</c:v>
                </c:pt>
                <c:pt idx="18">
                  <c:v>Nov.</c:v>
                </c:pt>
                <c:pt idx="19">
                  <c:v>Dec.</c:v>
                </c:pt>
                <c:pt idx="20">
                  <c:v>Jan.</c:v>
                </c:pt>
                <c:pt idx="21">
                  <c:v>Feb.</c:v>
                </c:pt>
                <c:pt idx="22">
                  <c:v>Mar.</c:v>
                </c:pt>
                <c:pt idx="23">
                  <c:v>April</c:v>
                </c:pt>
              </c:strCache>
            </c:strRef>
          </c:cat>
          <c:val>
            <c:numRef>
              <c:f>Monthly!$E$4:$E$27</c:f>
              <c:numCache>
                <c:formatCode>General</c:formatCode>
                <c:ptCount val="24"/>
                <c:pt idx="0">
                  <c:v>13.5</c:v>
                </c:pt>
                <c:pt idx="1">
                  <c:v>15.2</c:v>
                </c:pt>
                <c:pt idx="2">
                  <c:v>13.5</c:v>
                </c:pt>
                <c:pt idx="3">
                  <c:v>15.4</c:v>
                </c:pt>
                <c:pt idx="4">
                  <c:v>13.5</c:v>
                </c:pt>
                <c:pt idx="5">
                  <c:v>14.4</c:v>
                </c:pt>
                <c:pt idx="6">
                  <c:v>15.6</c:v>
                </c:pt>
                <c:pt idx="7">
                  <c:v>15.7</c:v>
                </c:pt>
                <c:pt idx="8">
                  <c:v>15.4</c:v>
                </c:pt>
                <c:pt idx="9">
                  <c:v>14.8</c:v>
                </c:pt>
                <c:pt idx="10">
                  <c:v>13.6</c:v>
                </c:pt>
                <c:pt idx="11">
                  <c:v>13.3</c:v>
                </c:pt>
                <c:pt idx="12">
                  <c:v>11.8</c:v>
                </c:pt>
                <c:pt idx="13">
                  <c:v>12.3</c:v>
                </c:pt>
                <c:pt idx="14">
                  <c:v>11.4</c:v>
                </c:pt>
                <c:pt idx="15">
                  <c:v>13.3</c:v>
                </c:pt>
                <c:pt idx="16">
                  <c:v>14.1</c:v>
                </c:pt>
                <c:pt idx="17">
                  <c:v>13.9</c:v>
                </c:pt>
                <c:pt idx="18">
                  <c:v>14.8</c:v>
                </c:pt>
                <c:pt idx="19">
                  <c:v>14.8</c:v>
                </c:pt>
                <c:pt idx="20">
                  <c:v>14.9</c:v>
                </c:pt>
                <c:pt idx="21">
                  <c:v>15.1</c:v>
                </c:pt>
                <c:pt idx="22">
                  <c:v>15.1</c:v>
                </c:pt>
                <c:pt idx="23">
                  <c:v>15.1</c:v>
                </c:pt>
              </c:numCache>
            </c:numRef>
          </c:val>
          <c:extLst>
            <c:ext xmlns:c16="http://schemas.microsoft.com/office/drawing/2014/chart" uri="{C3380CC4-5D6E-409C-BE32-E72D297353CC}">
              <c16:uniqueId val="{00000000-2276-454B-B212-3687A873987F}"/>
            </c:ext>
          </c:extLst>
        </c:ser>
        <c:dLbls>
          <c:showLegendKey val="0"/>
          <c:showVal val="0"/>
          <c:showCatName val="0"/>
          <c:showSerName val="0"/>
          <c:showPercent val="0"/>
          <c:showBubbleSize val="0"/>
        </c:dLbls>
        <c:gapWidth val="150"/>
        <c:axId val="387249920"/>
        <c:axId val="387250312"/>
      </c:barChart>
      <c:lineChart>
        <c:grouping val="standard"/>
        <c:varyColors val="0"/>
        <c:ser>
          <c:idx val="1"/>
          <c:order val="1"/>
          <c:tx>
            <c:strRef>
              <c:f>Monthly!$F$3</c:f>
              <c:strCache>
                <c:ptCount val="1"/>
                <c:pt idx="0">
                  <c:v>Beet</c:v>
                </c:pt>
              </c:strCache>
            </c:strRef>
          </c:tx>
          <c:spPr>
            <a:ln w="28575" cap="rnd">
              <a:solidFill>
                <a:srgbClr val="EA6A00"/>
              </a:solidFill>
              <a:round/>
            </a:ln>
            <a:effectLst/>
          </c:spPr>
          <c:marker>
            <c:symbol val="none"/>
          </c:marker>
          <c:cat>
            <c:strRef>
              <c:f>Monthly!$D$4:$D$27</c:f>
              <c:strCache>
                <c:ptCount val="24"/>
                <c:pt idx="0">
                  <c:v>May</c:v>
                </c:pt>
                <c:pt idx="1">
                  <c:v>June</c:v>
                </c:pt>
                <c:pt idx="2">
                  <c:v>July</c:v>
                </c:pt>
                <c:pt idx="3">
                  <c:v>Aug.</c:v>
                </c:pt>
                <c:pt idx="4">
                  <c:v>Sept.</c:v>
                </c:pt>
                <c:pt idx="5">
                  <c:v>Oct.</c:v>
                </c:pt>
                <c:pt idx="6">
                  <c:v>Nov.</c:v>
                </c:pt>
                <c:pt idx="7">
                  <c:v>Dec.</c:v>
                </c:pt>
                <c:pt idx="8">
                  <c:v>Jan.</c:v>
                </c:pt>
                <c:pt idx="9">
                  <c:v>Feb.</c:v>
                </c:pt>
                <c:pt idx="10">
                  <c:v>Mar.</c:v>
                </c:pt>
                <c:pt idx="11">
                  <c:v>April</c:v>
                </c:pt>
                <c:pt idx="12">
                  <c:v>May</c:v>
                </c:pt>
                <c:pt idx="13">
                  <c:v>June</c:v>
                </c:pt>
                <c:pt idx="14">
                  <c:v>July</c:v>
                </c:pt>
                <c:pt idx="15">
                  <c:v>Aug.</c:v>
                </c:pt>
                <c:pt idx="16">
                  <c:v>Sept.</c:v>
                </c:pt>
                <c:pt idx="17">
                  <c:v>Oct.</c:v>
                </c:pt>
                <c:pt idx="18">
                  <c:v>Nov.</c:v>
                </c:pt>
                <c:pt idx="19">
                  <c:v>Dec.</c:v>
                </c:pt>
                <c:pt idx="20">
                  <c:v>Jan.</c:v>
                </c:pt>
                <c:pt idx="21">
                  <c:v>Feb.</c:v>
                </c:pt>
                <c:pt idx="22">
                  <c:v>Mar.</c:v>
                </c:pt>
                <c:pt idx="23">
                  <c:v>April</c:v>
                </c:pt>
              </c:strCache>
            </c:strRef>
          </c:cat>
          <c:val>
            <c:numRef>
              <c:f>Monthly!$F$4:$F$27</c:f>
              <c:numCache>
                <c:formatCode>General</c:formatCode>
                <c:ptCount val="24"/>
                <c:pt idx="0">
                  <c:v>30</c:v>
                </c:pt>
                <c:pt idx="1">
                  <c:v>29</c:v>
                </c:pt>
                <c:pt idx="2">
                  <c:v>29</c:v>
                </c:pt>
                <c:pt idx="3">
                  <c:v>28.5</c:v>
                </c:pt>
                <c:pt idx="4">
                  <c:v>28.5</c:v>
                </c:pt>
                <c:pt idx="5">
                  <c:v>29</c:v>
                </c:pt>
                <c:pt idx="6">
                  <c:v>29</c:v>
                </c:pt>
                <c:pt idx="7">
                  <c:v>29</c:v>
                </c:pt>
                <c:pt idx="8">
                  <c:v>29</c:v>
                </c:pt>
                <c:pt idx="9">
                  <c:v>29</c:v>
                </c:pt>
                <c:pt idx="10">
                  <c:v>29.6</c:v>
                </c:pt>
                <c:pt idx="11">
                  <c:v>30.25</c:v>
                </c:pt>
                <c:pt idx="12">
                  <c:v>30.5</c:v>
                </c:pt>
                <c:pt idx="13">
                  <c:v>31.75</c:v>
                </c:pt>
                <c:pt idx="14">
                  <c:v>32.700000000000003</c:v>
                </c:pt>
                <c:pt idx="15">
                  <c:v>32.799999999999997</c:v>
                </c:pt>
                <c:pt idx="16">
                  <c:v>33</c:v>
                </c:pt>
                <c:pt idx="17">
                  <c:v>34.25</c:v>
                </c:pt>
                <c:pt idx="18">
                  <c:v>35.25</c:v>
                </c:pt>
                <c:pt idx="19">
                  <c:v>35.5</c:v>
                </c:pt>
                <c:pt idx="20">
                  <c:v>35.75</c:v>
                </c:pt>
                <c:pt idx="21">
                  <c:v>36.5</c:v>
                </c:pt>
                <c:pt idx="22">
                  <c:v>36.200000000000003</c:v>
                </c:pt>
                <c:pt idx="23">
                  <c:v>36</c:v>
                </c:pt>
              </c:numCache>
            </c:numRef>
          </c:val>
          <c:smooth val="0"/>
          <c:extLst>
            <c:ext xmlns:c16="http://schemas.microsoft.com/office/drawing/2014/chart" uri="{C3380CC4-5D6E-409C-BE32-E72D297353CC}">
              <c16:uniqueId val="{00000001-2276-454B-B212-3687A873987F}"/>
            </c:ext>
          </c:extLst>
        </c:ser>
        <c:dLbls>
          <c:showLegendKey val="0"/>
          <c:showVal val="0"/>
          <c:showCatName val="0"/>
          <c:showSerName val="0"/>
          <c:showPercent val="0"/>
          <c:showBubbleSize val="0"/>
        </c:dLbls>
        <c:marker val="1"/>
        <c:smooth val="0"/>
        <c:axId val="387251096"/>
        <c:axId val="387250704"/>
      </c:lineChart>
      <c:catAx>
        <c:axId val="387249920"/>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87250312"/>
        <c:crosses val="autoZero"/>
        <c:auto val="1"/>
        <c:lblAlgn val="ctr"/>
        <c:lblOffset val="100"/>
        <c:noMultiLvlLbl val="0"/>
      </c:catAx>
      <c:valAx>
        <c:axId val="387250312"/>
        <c:scaling>
          <c:orientation val="minMax"/>
          <c:max val="18"/>
          <c:min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rgbClr val="0066CC"/>
            </a:solid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387249920"/>
        <c:crosses val="autoZero"/>
        <c:crossBetween val="between"/>
        <c:minorUnit val="0.5"/>
      </c:valAx>
      <c:valAx>
        <c:axId val="387250704"/>
        <c:scaling>
          <c:orientation val="minMax"/>
          <c:min val="27"/>
        </c:scaling>
        <c:delete val="0"/>
        <c:axPos val="r"/>
        <c:numFmt formatCode="General" sourceLinked="1"/>
        <c:majorTickMark val="out"/>
        <c:minorTickMark val="none"/>
        <c:tickLblPos val="nextTo"/>
        <c:spPr>
          <a:noFill/>
          <a:ln w="12700">
            <a:solidFill>
              <a:srgbClr val="EA6A00"/>
            </a:solidFill>
          </a:ln>
          <a:effectLst/>
        </c:spPr>
        <c:txPr>
          <a:bodyPr rot="-60000000" spcFirstLastPara="1" vertOverflow="ellipsis" vert="horz" wrap="square" anchor="ctr" anchorCtr="1"/>
          <a:lstStyle/>
          <a:p>
            <a:pPr>
              <a:defRPr sz="900" b="1" i="0" u="none" strike="noStrike" kern="1200" baseline="0">
                <a:solidFill>
                  <a:srgbClr val="EA6A00"/>
                </a:solidFill>
                <a:latin typeface="+mn-lt"/>
                <a:ea typeface="+mn-ea"/>
                <a:cs typeface="+mn-cs"/>
              </a:defRPr>
            </a:pPr>
            <a:endParaRPr lang="en-US"/>
          </a:p>
        </c:txPr>
        <c:crossAx val="387251096"/>
        <c:crosses val="max"/>
        <c:crossBetween val="between"/>
        <c:minorUnit val="0.5"/>
      </c:valAx>
      <c:catAx>
        <c:axId val="387251096"/>
        <c:scaling>
          <c:orientation val="minMax"/>
        </c:scaling>
        <c:delete val="1"/>
        <c:axPos val="b"/>
        <c:numFmt formatCode="General" sourceLinked="1"/>
        <c:majorTickMark val="out"/>
        <c:minorTickMark val="none"/>
        <c:tickLblPos val="nextTo"/>
        <c:crossAx val="387250704"/>
        <c:crosses val="autoZero"/>
        <c:auto val="1"/>
        <c:lblAlgn val="ctr"/>
        <c:lblOffset val="100"/>
        <c:noMultiLvlLbl val="0"/>
      </c:catAx>
      <c:spPr>
        <a:noFill/>
        <a:ln>
          <a:noFill/>
        </a:ln>
        <a:effectLst/>
      </c:spPr>
    </c:plotArea>
    <c:legend>
      <c:legendPos val="b"/>
      <c:layout>
        <c:manualLayout>
          <c:xMode val="edge"/>
          <c:yMode val="edge"/>
          <c:x val="9.2688538932633402E-2"/>
          <c:y val="4.7052543250933589E-2"/>
          <c:w val="0.28225087489063866"/>
          <c:h val="7.8125546806649182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Monthly!$H$3</c:f>
              <c:strCache>
                <c:ptCount val="1"/>
                <c:pt idx="0">
                  <c:v>S-T-U</c:v>
                </c:pt>
              </c:strCache>
            </c:strRef>
          </c:tx>
          <c:spPr>
            <a:solidFill>
              <a:schemeClr val="accent1"/>
            </a:solidFill>
            <a:ln>
              <a:noFill/>
            </a:ln>
            <a:effectLst/>
          </c:spPr>
          <c:invertIfNegative val="0"/>
          <c:cat>
            <c:strRef>
              <c:f>Monthly!$G$4:$G$23</c:f>
              <c:strCache>
                <c:ptCount val="20"/>
                <c:pt idx="0">
                  <c:v>May</c:v>
                </c:pt>
                <c:pt idx="1">
                  <c:v>June</c:v>
                </c:pt>
                <c:pt idx="2">
                  <c:v>July</c:v>
                </c:pt>
                <c:pt idx="3">
                  <c:v>Aug.</c:v>
                </c:pt>
                <c:pt idx="4">
                  <c:v>Sept.</c:v>
                </c:pt>
                <c:pt idx="5">
                  <c:v>Oct.</c:v>
                </c:pt>
                <c:pt idx="6">
                  <c:v>Nov.</c:v>
                </c:pt>
                <c:pt idx="7">
                  <c:v>Dec.</c:v>
                </c:pt>
                <c:pt idx="8">
                  <c:v>Jan.</c:v>
                </c:pt>
                <c:pt idx="9">
                  <c:v>Feb.</c:v>
                </c:pt>
                <c:pt idx="10">
                  <c:v>Mar.</c:v>
                </c:pt>
                <c:pt idx="11">
                  <c:v>April</c:v>
                </c:pt>
                <c:pt idx="12">
                  <c:v>May</c:v>
                </c:pt>
                <c:pt idx="13">
                  <c:v>June</c:v>
                </c:pt>
                <c:pt idx="14">
                  <c:v>July</c:v>
                </c:pt>
                <c:pt idx="15">
                  <c:v>Aug.</c:v>
                </c:pt>
                <c:pt idx="16">
                  <c:v>Sept.</c:v>
                </c:pt>
                <c:pt idx="17">
                  <c:v>Oct.</c:v>
                </c:pt>
                <c:pt idx="18">
                  <c:v>Nov.</c:v>
                </c:pt>
                <c:pt idx="19">
                  <c:v>Dec.</c:v>
                </c:pt>
              </c:strCache>
            </c:strRef>
          </c:cat>
          <c:val>
            <c:numRef>
              <c:f>Monthly!$H$4:$H$23</c:f>
              <c:numCache>
                <c:formatCode>General</c:formatCode>
                <c:ptCount val="20"/>
                <c:pt idx="0">
                  <c:v>12.3</c:v>
                </c:pt>
                <c:pt idx="1">
                  <c:v>8.8000000000000007</c:v>
                </c:pt>
                <c:pt idx="2">
                  <c:v>9</c:v>
                </c:pt>
                <c:pt idx="3">
                  <c:v>13.3</c:v>
                </c:pt>
                <c:pt idx="4">
                  <c:v>13.2</c:v>
                </c:pt>
                <c:pt idx="5">
                  <c:v>13.3</c:v>
                </c:pt>
                <c:pt idx="6">
                  <c:v>14.1</c:v>
                </c:pt>
                <c:pt idx="7">
                  <c:v>14.3</c:v>
                </c:pt>
                <c:pt idx="8">
                  <c:v>14.4</c:v>
                </c:pt>
                <c:pt idx="9">
                  <c:v>14.6</c:v>
                </c:pt>
                <c:pt idx="10">
                  <c:v>15.5</c:v>
                </c:pt>
                <c:pt idx="11">
                  <c:v>14.7</c:v>
                </c:pt>
                <c:pt idx="12">
                  <c:v>15</c:v>
                </c:pt>
                <c:pt idx="13">
                  <c:v>14.9</c:v>
                </c:pt>
                <c:pt idx="14">
                  <c:v>16</c:v>
                </c:pt>
                <c:pt idx="15">
                  <c:v>16.899999999999999</c:v>
                </c:pt>
                <c:pt idx="16">
                  <c:v>16.7</c:v>
                </c:pt>
                <c:pt idx="17">
                  <c:v>16.2</c:v>
                </c:pt>
                <c:pt idx="18">
                  <c:v>16</c:v>
                </c:pt>
                <c:pt idx="19">
                  <c:v>15.6</c:v>
                </c:pt>
              </c:numCache>
            </c:numRef>
          </c:val>
          <c:extLst>
            <c:ext xmlns:c16="http://schemas.microsoft.com/office/drawing/2014/chart" uri="{C3380CC4-5D6E-409C-BE32-E72D297353CC}">
              <c16:uniqueId val="{00000000-6940-43F6-B10F-C69A4D0BCBD5}"/>
            </c:ext>
          </c:extLst>
        </c:ser>
        <c:dLbls>
          <c:showLegendKey val="0"/>
          <c:showVal val="0"/>
          <c:showCatName val="0"/>
          <c:showSerName val="0"/>
          <c:showPercent val="0"/>
          <c:showBubbleSize val="0"/>
        </c:dLbls>
        <c:gapWidth val="150"/>
        <c:axId val="387251488"/>
        <c:axId val="383677880"/>
      </c:barChart>
      <c:lineChart>
        <c:grouping val="standard"/>
        <c:varyColors val="0"/>
        <c:ser>
          <c:idx val="1"/>
          <c:order val="1"/>
          <c:tx>
            <c:strRef>
              <c:f>Monthly!$I$3</c:f>
              <c:strCache>
                <c:ptCount val="1"/>
                <c:pt idx="0">
                  <c:v>Beet</c:v>
                </c:pt>
              </c:strCache>
            </c:strRef>
          </c:tx>
          <c:spPr>
            <a:ln w="28575" cap="rnd">
              <a:solidFill>
                <a:srgbClr val="EA6A00"/>
              </a:solidFill>
              <a:round/>
            </a:ln>
            <a:effectLst/>
          </c:spPr>
          <c:marker>
            <c:symbol val="none"/>
          </c:marker>
          <c:cat>
            <c:strRef>
              <c:f>Monthly!$G$4:$G$23</c:f>
              <c:strCache>
                <c:ptCount val="20"/>
                <c:pt idx="0">
                  <c:v>May</c:v>
                </c:pt>
                <c:pt idx="1">
                  <c:v>June</c:v>
                </c:pt>
                <c:pt idx="2">
                  <c:v>July</c:v>
                </c:pt>
                <c:pt idx="3">
                  <c:v>Aug.</c:v>
                </c:pt>
                <c:pt idx="4">
                  <c:v>Sept.</c:v>
                </c:pt>
                <c:pt idx="5">
                  <c:v>Oct.</c:v>
                </c:pt>
                <c:pt idx="6">
                  <c:v>Nov.</c:v>
                </c:pt>
                <c:pt idx="7">
                  <c:v>Dec.</c:v>
                </c:pt>
                <c:pt idx="8">
                  <c:v>Jan.</c:v>
                </c:pt>
                <c:pt idx="9">
                  <c:v>Feb.</c:v>
                </c:pt>
                <c:pt idx="10">
                  <c:v>Mar.</c:v>
                </c:pt>
                <c:pt idx="11">
                  <c:v>April</c:v>
                </c:pt>
                <c:pt idx="12">
                  <c:v>May</c:v>
                </c:pt>
                <c:pt idx="13">
                  <c:v>June</c:v>
                </c:pt>
                <c:pt idx="14">
                  <c:v>July</c:v>
                </c:pt>
                <c:pt idx="15">
                  <c:v>Aug.</c:v>
                </c:pt>
                <c:pt idx="16">
                  <c:v>Sept.</c:v>
                </c:pt>
                <c:pt idx="17">
                  <c:v>Oct.</c:v>
                </c:pt>
                <c:pt idx="18">
                  <c:v>Nov.</c:v>
                </c:pt>
                <c:pt idx="19">
                  <c:v>Dec.</c:v>
                </c:pt>
              </c:strCache>
            </c:strRef>
          </c:cat>
          <c:val>
            <c:numRef>
              <c:f>Monthly!$I$4:$I$23</c:f>
              <c:numCache>
                <c:formatCode>General</c:formatCode>
                <c:ptCount val="20"/>
                <c:pt idx="0">
                  <c:v>30.5</c:v>
                </c:pt>
                <c:pt idx="1">
                  <c:v>31.75</c:v>
                </c:pt>
                <c:pt idx="2">
                  <c:v>32.700000000000003</c:v>
                </c:pt>
                <c:pt idx="3">
                  <c:v>32.799999999999997</c:v>
                </c:pt>
                <c:pt idx="4">
                  <c:v>33</c:v>
                </c:pt>
                <c:pt idx="5">
                  <c:v>34.25</c:v>
                </c:pt>
                <c:pt idx="6">
                  <c:v>35.25</c:v>
                </c:pt>
                <c:pt idx="7">
                  <c:v>35.5</c:v>
                </c:pt>
                <c:pt idx="8">
                  <c:v>35.75</c:v>
                </c:pt>
                <c:pt idx="9">
                  <c:v>36.5</c:v>
                </c:pt>
                <c:pt idx="10">
                  <c:v>36.200000000000003</c:v>
                </c:pt>
                <c:pt idx="11">
                  <c:v>36</c:v>
                </c:pt>
                <c:pt idx="12">
                  <c:v>36</c:v>
                </c:pt>
                <c:pt idx="13">
                  <c:v>36</c:v>
                </c:pt>
                <c:pt idx="14">
                  <c:v>36</c:v>
                </c:pt>
                <c:pt idx="15">
                  <c:v>36</c:v>
                </c:pt>
                <c:pt idx="16">
                  <c:v>36</c:v>
                </c:pt>
                <c:pt idx="17">
                  <c:v>34.25</c:v>
                </c:pt>
                <c:pt idx="18">
                  <c:v>35</c:v>
                </c:pt>
                <c:pt idx="19">
                  <c:v>35</c:v>
                </c:pt>
              </c:numCache>
            </c:numRef>
          </c:val>
          <c:smooth val="0"/>
          <c:extLst>
            <c:ext xmlns:c16="http://schemas.microsoft.com/office/drawing/2014/chart" uri="{C3380CC4-5D6E-409C-BE32-E72D297353CC}">
              <c16:uniqueId val="{00000001-6940-43F6-B10F-C69A4D0BCBD5}"/>
            </c:ext>
          </c:extLst>
        </c:ser>
        <c:dLbls>
          <c:showLegendKey val="0"/>
          <c:showVal val="0"/>
          <c:showCatName val="0"/>
          <c:showSerName val="0"/>
          <c:showPercent val="0"/>
          <c:showBubbleSize val="0"/>
        </c:dLbls>
        <c:marker val="1"/>
        <c:smooth val="0"/>
        <c:axId val="388166520"/>
        <c:axId val="388166128"/>
      </c:lineChart>
      <c:catAx>
        <c:axId val="387251488"/>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83677880"/>
        <c:crosses val="autoZero"/>
        <c:auto val="1"/>
        <c:lblAlgn val="ctr"/>
        <c:lblOffset val="100"/>
        <c:noMultiLvlLbl val="0"/>
      </c:catAx>
      <c:valAx>
        <c:axId val="383677880"/>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rgbClr val="0066CC"/>
            </a:solid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387251488"/>
        <c:crosses val="autoZero"/>
        <c:crossBetween val="between"/>
        <c:minorUnit val="0.5"/>
      </c:valAx>
      <c:valAx>
        <c:axId val="388166128"/>
        <c:scaling>
          <c:orientation val="minMax"/>
        </c:scaling>
        <c:delete val="0"/>
        <c:axPos val="r"/>
        <c:numFmt formatCode="General" sourceLinked="1"/>
        <c:majorTickMark val="out"/>
        <c:minorTickMark val="none"/>
        <c:tickLblPos val="nextTo"/>
        <c:spPr>
          <a:noFill/>
          <a:ln w="12700">
            <a:solidFill>
              <a:srgbClr val="EA6A00"/>
            </a:solidFill>
          </a:ln>
          <a:effectLst/>
        </c:spPr>
        <c:txPr>
          <a:bodyPr rot="-60000000" spcFirstLastPara="1" vertOverflow="ellipsis" vert="horz" wrap="square" anchor="ctr" anchorCtr="1"/>
          <a:lstStyle/>
          <a:p>
            <a:pPr>
              <a:defRPr sz="900" b="1" i="0" u="none" strike="noStrike" kern="1200" baseline="0">
                <a:solidFill>
                  <a:srgbClr val="EA6A00"/>
                </a:solidFill>
                <a:latin typeface="+mn-lt"/>
                <a:ea typeface="+mn-ea"/>
                <a:cs typeface="+mn-cs"/>
              </a:defRPr>
            </a:pPr>
            <a:endParaRPr lang="en-US"/>
          </a:p>
        </c:txPr>
        <c:crossAx val="388166520"/>
        <c:crosses val="max"/>
        <c:crossBetween val="between"/>
        <c:minorUnit val="0.5"/>
      </c:valAx>
      <c:catAx>
        <c:axId val="388166520"/>
        <c:scaling>
          <c:orientation val="minMax"/>
        </c:scaling>
        <c:delete val="1"/>
        <c:axPos val="b"/>
        <c:numFmt formatCode="General" sourceLinked="1"/>
        <c:majorTickMark val="out"/>
        <c:minorTickMark val="none"/>
        <c:tickLblPos val="nextTo"/>
        <c:crossAx val="388166128"/>
        <c:crosses val="autoZero"/>
        <c:auto val="1"/>
        <c:lblAlgn val="ctr"/>
        <c:lblOffset val="100"/>
        <c:noMultiLvlLbl val="0"/>
      </c:catAx>
      <c:spPr>
        <a:noFill/>
        <a:ln>
          <a:noFill/>
        </a:ln>
        <a:effectLst/>
      </c:spPr>
    </c:plotArea>
    <c:legend>
      <c:legendPos val="b"/>
      <c:layout>
        <c:manualLayout>
          <c:xMode val="edge"/>
          <c:yMode val="edge"/>
          <c:x val="8.1096675415573069E-2"/>
          <c:y val="5.1504082822980447E-2"/>
          <c:w val="0.28225087489063866"/>
          <c:h val="7.8125546806649182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Monthly!$K$3</c:f>
              <c:strCache>
                <c:ptCount val="1"/>
                <c:pt idx="0">
                  <c:v>S-T-U</c:v>
                </c:pt>
              </c:strCache>
            </c:strRef>
          </c:tx>
          <c:spPr>
            <a:solidFill>
              <a:schemeClr val="accent1"/>
            </a:solidFill>
            <a:ln>
              <a:noFill/>
            </a:ln>
            <a:effectLst/>
          </c:spPr>
          <c:invertIfNegative val="0"/>
          <c:cat>
            <c:strRef>
              <c:f>Monthly!$J$4:$J$11</c:f>
              <c:strCache>
                <c:ptCount val="8"/>
                <c:pt idx="0">
                  <c:v>May</c:v>
                </c:pt>
                <c:pt idx="1">
                  <c:v>June</c:v>
                </c:pt>
                <c:pt idx="2">
                  <c:v>July</c:v>
                </c:pt>
                <c:pt idx="3">
                  <c:v>Aug.</c:v>
                </c:pt>
                <c:pt idx="4">
                  <c:v>Sept.</c:v>
                </c:pt>
                <c:pt idx="5">
                  <c:v>Oct.</c:v>
                </c:pt>
                <c:pt idx="6">
                  <c:v>Nov.</c:v>
                </c:pt>
                <c:pt idx="7">
                  <c:v>Dec.</c:v>
                </c:pt>
              </c:strCache>
            </c:strRef>
          </c:cat>
          <c:val>
            <c:numRef>
              <c:f>Monthly!$K$4:$K$11</c:f>
              <c:numCache>
                <c:formatCode>General</c:formatCode>
                <c:ptCount val="8"/>
                <c:pt idx="0">
                  <c:v>12.1</c:v>
                </c:pt>
                <c:pt idx="1">
                  <c:v>11.5</c:v>
                </c:pt>
                <c:pt idx="2">
                  <c:v>13.5</c:v>
                </c:pt>
                <c:pt idx="3">
                  <c:v>18.100000000000001</c:v>
                </c:pt>
                <c:pt idx="4">
                  <c:v>13.5</c:v>
                </c:pt>
                <c:pt idx="5">
                  <c:v>12.7</c:v>
                </c:pt>
                <c:pt idx="6">
                  <c:v>11.3</c:v>
                </c:pt>
                <c:pt idx="7">
                  <c:v>13.5</c:v>
                </c:pt>
              </c:numCache>
            </c:numRef>
          </c:val>
          <c:extLst>
            <c:ext xmlns:c16="http://schemas.microsoft.com/office/drawing/2014/chart" uri="{C3380CC4-5D6E-409C-BE32-E72D297353CC}">
              <c16:uniqueId val="{00000000-E162-4B29-A52A-CAE057CFED7B}"/>
            </c:ext>
          </c:extLst>
        </c:ser>
        <c:dLbls>
          <c:showLegendKey val="0"/>
          <c:showVal val="0"/>
          <c:showCatName val="0"/>
          <c:showSerName val="0"/>
          <c:showPercent val="0"/>
          <c:showBubbleSize val="0"/>
        </c:dLbls>
        <c:gapWidth val="150"/>
        <c:axId val="388167304"/>
        <c:axId val="388167696"/>
      </c:barChart>
      <c:lineChart>
        <c:grouping val="standard"/>
        <c:varyColors val="0"/>
        <c:ser>
          <c:idx val="1"/>
          <c:order val="1"/>
          <c:tx>
            <c:strRef>
              <c:f>Monthly!$L$3</c:f>
              <c:strCache>
                <c:ptCount val="1"/>
                <c:pt idx="0">
                  <c:v>Beet</c:v>
                </c:pt>
              </c:strCache>
            </c:strRef>
          </c:tx>
          <c:spPr>
            <a:ln w="28575" cap="rnd">
              <a:solidFill>
                <a:srgbClr val="EA6A00"/>
              </a:solidFill>
              <a:round/>
            </a:ln>
            <a:effectLst/>
          </c:spPr>
          <c:marker>
            <c:symbol val="none"/>
          </c:marker>
          <c:cat>
            <c:strRef>
              <c:f>Monthly!$J$4:$J$11</c:f>
              <c:strCache>
                <c:ptCount val="8"/>
                <c:pt idx="0">
                  <c:v>May</c:v>
                </c:pt>
                <c:pt idx="1">
                  <c:v>June</c:v>
                </c:pt>
                <c:pt idx="2">
                  <c:v>July</c:v>
                </c:pt>
                <c:pt idx="3">
                  <c:v>Aug.</c:v>
                </c:pt>
                <c:pt idx="4">
                  <c:v>Sept.</c:v>
                </c:pt>
                <c:pt idx="5">
                  <c:v>Oct.</c:v>
                </c:pt>
                <c:pt idx="6">
                  <c:v>Nov.</c:v>
                </c:pt>
                <c:pt idx="7">
                  <c:v>Dec.</c:v>
                </c:pt>
              </c:strCache>
            </c:strRef>
          </c:cat>
          <c:val>
            <c:numRef>
              <c:f>Monthly!$L$4:$L$11</c:f>
              <c:numCache>
                <c:formatCode>General</c:formatCode>
                <c:ptCount val="8"/>
                <c:pt idx="0">
                  <c:v>36</c:v>
                </c:pt>
                <c:pt idx="1">
                  <c:v>36</c:v>
                </c:pt>
                <c:pt idx="2">
                  <c:v>36</c:v>
                </c:pt>
                <c:pt idx="3">
                  <c:v>36</c:v>
                </c:pt>
                <c:pt idx="4">
                  <c:v>36</c:v>
                </c:pt>
                <c:pt idx="5">
                  <c:v>34.25</c:v>
                </c:pt>
                <c:pt idx="6">
                  <c:v>35</c:v>
                </c:pt>
                <c:pt idx="7">
                  <c:v>35</c:v>
                </c:pt>
              </c:numCache>
            </c:numRef>
          </c:val>
          <c:smooth val="0"/>
          <c:extLst>
            <c:ext xmlns:c16="http://schemas.microsoft.com/office/drawing/2014/chart" uri="{C3380CC4-5D6E-409C-BE32-E72D297353CC}">
              <c16:uniqueId val="{00000001-E162-4B29-A52A-CAE057CFED7B}"/>
            </c:ext>
          </c:extLst>
        </c:ser>
        <c:dLbls>
          <c:showLegendKey val="0"/>
          <c:showVal val="0"/>
          <c:showCatName val="0"/>
          <c:showSerName val="0"/>
          <c:showPercent val="0"/>
          <c:showBubbleSize val="0"/>
        </c:dLbls>
        <c:marker val="1"/>
        <c:smooth val="0"/>
        <c:axId val="388168480"/>
        <c:axId val="388168088"/>
      </c:lineChart>
      <c:catAx>
        <c:axId val="388167304"/>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88167696"/>
        <c:crosses val="autoZero"/>
        <c:auto val="1"/>
        <c:lblAlgn val="ctr"/>
        <c:lblOffset val="100"/>
        <c:noMultiLvlLbl val="0"/>
      </c:catAx>
      <c:valAx>
        <c:axId val="388167696"/>
        <c:scaling>
          <c:orientation val="minMax"/>
          <c:max val="18"/>
          <c:min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chemeClr val="tx2">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388167304"/>
        <c:crosses val="autoZero"/>
        <c:crossBetween val="between"/>
        <c:minorUnit val="0.5"/>
      </c:valAx>
      <c:valAx>
        <c:axId val="388168088"/>
        <c:scaling>
          <c:orientation val="minMax"/>
          <c:min val="27"/>
        </c:scaling>
        <c:delete val="0"/>
        <c:axPos val="r"/>
        <c:numFmt formatCode="General" sourceLinked="1"/>
        <c:majorTickMark val="out"/>
        <c:minorTickMark val="none"/>
        <c:tickLblPos val="nextTo"/>
        <c:spPr>
          <a:noFill/>
          <a:ln w="12700">
            <a:solidFill>
              <a:srgbClr val="EA6A00"/>
            </a:solidFill>
          </a:ln>
          <a:effectLst/>
        </c:spPr>
        <c:txPr>
          <a:bodyPr rot="-60000000" spcFirstLastPara="1" vertOverflow="ellipsis" vert="horz" wrap="square" anchor="ctr" anchorCtr="1"/>
          <a:lstStyle/>
          <a:p>
            <a:pPr>
              <a:defRPr sz="900" b="1" i="0" u="none" strike="noStrike" kern="1200" baseline="0">
                <a:solidFill>
                  <a:srgbClr val="EA6A00"/>
                </a:solidFill>
                <a:latin typeface="+mn-lt"/>
                <a:ea typeface="+mn-ea"/>
                <a:cs typeface="+mn-cs"/>
              </a:defRPr>
            </a:pPr>
            <a:endParaRPr lang="en-US"/>
          </a:p>
        </c:txPr>
        <c:crossAx val="388168480"/>
        <c:crosses val="max"/>
        <c:crossBetween val="between"/>
        <c:minorUnit val="0.5"/>
      </c:valAx>
      <c:catAx>
        <c:axId val="388168480"/>
        <c:scaling>
          <c:orientation val="minMax"/>
        </c:scaling>
        <c:delete val="1"/>
        <c:axPos val="b"/>
        <c:numFmt formatCode="General" sourceLinked="1"/>
        <c:majorTickMark val="out"/>
        <c:minorTickMark val="none"/>
        <c:tickLblPos val="nextTo"/>
        <c:crossAx val="388168088"/>
        <c:crosses val="autoZero"/>
        <c:auto val="1"/>
        <c:lblAlgn val="ctr"/>
        <c:lblOffset val="100"/>
        <c:noMultiLvlLbl val="0"/>
      </c:catAx>
      <c:spPr>
        <a:noFill/>
        <a:ln>
          <a:noFill/>
        </a:ln>
        <a:effectLst/>
      </c:spPr>
    </c:plotArea>
    <c:legend>
      <c:legendPos val="b"/>
      <c:layout>
        <c:manualLayout>
          <c:xMode val="edge"/>
          <c:yMode val="edge"/>
          <c:x val="0.61998556430446183"/>
          <c:y val="5.6133712452610077E-2"/>
          <c:w val="0.28225087489063866"/>
          <c:h val="7.8125546806649182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'Beet, Cane and total sugar'!$E$36</c:f>
              <c:strCache>
                <c:ptCount val="1"/>
                <c:pt idx="0">
                  <c:v>Beet &amp; Cane</c:v>
                </c:pt>
              </c:strCache>
            </c:strRef>
          </c:tx>
          <c:spPr>
            <a:ln w="28575" cap="rnd">
              <a:solidFill>
                <a:schemeClr val="accent1"/>
              </a:solidFill>
              <a:round/>
            </a:ln>
            <a:effectLst/>
          </c:spPr>
          <c:invertIfNegative val="0"/>
          <c:cat>
            <c:strRef>
              <c:f>'Beet, Cane and total sugar'!$D$37:$D$57</c:f>
              <c:strCache>
                <c:ptCount val="21"/>
                <c:pt idx="0">
                  <c:v>98/99</c:v>
                </c:pt>
                <c:pt idx="1">
                  <c:v>99/00</c:v>
                </c:pt>
                <c:pt idx="2">
                  <c:v>00/01</c:v>
                </c:pt>
                <c:pt idx="3">
                  <c:v>01/02</c:v>
                </c:pt>
                <c:pt idx="4">
                  <c:v>02/03</c:v>
                </c:pt>
                <c:pt idx="5">
                  <c:v>03/04</c:v>
                </c:pt>
                <c:pt idx="6">
                  <c:v>04/05</c:v>
                </c:pt>
                <c:pt idx="7">
                  <c:v>05/06</c:v>
                </c:pt>
                <c:pt idx="8">
                  <c:v>06/07</c:v>
                </c:pt>
                <c:pt idx="9">
                  <c:v>07/08</c:v>
                </c:pt>
                <c:pt idx="10">
                  <c:v>08/09</c:v>
                </c:pt>
                <c:pt idx="11">
                  <c:v>09/10</c:v>
                </c:pt>
                <c:pt idx="12">
                  <c:v>10/11</c:v>
                </c:pt>
                <c:pt idx="13">
                  <c:v>11/12</c:v>
                </c:pt>
                <c:pt idx="14">
                  <c:v>12/13</c:v>
                </c:pt>
                <c:pt idx="15">
                  <c:v>13/14</c:v>
                </c:pt>
                <c:pt idx="16">
                  <c:v>14/15</c:v>
                </c:pt>
                <c:pt idx="17">
                  <c:v>15/16</c:v>
                </c:pt>
                <c:pt idx="18">
                  <c:v>16/17</c:v>
                </c:pt>
                <c:pt idx="19">
                  <c:v>17/18</c:v>
                </c:pt>
                <c:pt idx="20">
                  <c:v>18/19*</c:v>
                </c:pt>
              </c:strCache>
            </c:strRef>
          </c:cat>
          <c:val>
            <c:numRef>
              <c:f>'Beet, Cane and total sugar'!$E$37:$E$57</c:f>
              <c:numCache>
                <c:formatCode>#,##0___________)</c:formatCode>
                <c:ptCount val="21"/>
                <c:pt idx="0">
                  <c:v>8374</c:v>
                </c:pt>
                <c:pt idx="1">
                  <c:v>9032</c:v>
                </c:pt>
                <c:pt idx="2">
                  <c:v>8769.2720000000008</c:v>
                </c:pt>
                <c:pt idx="3">
                  <c:v>7900.067</c:v>
                </c:pt>
                <c:pt idx="4">
                  <c:v>8425.5949999999993</c:v>
                </c:pt>
                <c:pt idx="5">
                  <c:v>8649.2180000000008</c:v>
                </c:pt>
                <c:pt idx="6">
                  <c:v>7875.9880000000003</c:v>
                </c:pt>
                <c:pt idx="7">
                  <c:v>7398.8289999999997</c:v>
                </c:pt>
                <c:pt idx="8">
                  <c:v>8445.4009999999998</c:v>
                </c:pt>
                <c:pt idx="9">
                  <c:v>8152.1550000000007</c:v>
                </c:pt>
                <c:pt idx="10">
                  <c:v>7530.9290000000001</c:v>
                </c:pt>
                <c:pt idx="11">
                  <c:v>7962.6380000000008</c:v>
                </c:pt>
                <c:pt idx="12">
                  <c:v>7830.683</c:v>
                </c:pt>
                <c:pt idx="13">
                  <c:v>8488.0730000000003</c:v>
                </c:pt>
                <c:pt idx="14">
                  <c:v>8981.4760000000006</c:v>
                </c:pt>
                <c:pt idx="15">
                  <c:v>8461.7260000000006</c:v>
                </c:pt>
                <c:pt idx="16">
                  <c:v>8656.1140000000014</c:v>
                </c:pt>
                <c:pt idx="17">
                  <c:v>8988.8729999999996</c:v>
                </c:pt>
                <c:pt idx="18">
                  <c:v>8969.3090000000011</c:v>
                </c:pt>
                <c:pt idx="19">
                  <c:v>9293</c:v>
                </c:pt>
                <c:pt idx="20">
                  <c:v>8941</c:v>
                </c:pt>
              </c:numCache>
            </c:numRef>
          </c:val>
          <c:extLst>
            <c:ext xmlns:c16="http://schemas.microsoft.com/office/drawing/2014/chart" uri="{C3380CC4-5D6E-409C-BE32-E72D297353CC}">
              <c16:uniqueId val="{00000000-FE48-455B-AE70-8C9476CBB8C1}"/>
            </c:ext>
          </c:extLst>
        </c:ser>
        <c:dLbls>
          <c:showLegendKey val="0"/>
          <c:showVal val="0"/>
          <c:showCatName val="0"/>
          <c:showSerName val="0"/>
          <c:showPercent val="0"/>
          <c:showBubbleSize val="0"/>
        </c:dLbls>
        <c:gapWidth val="150"/>
        <c:axId val="388169656"/>
        <c:axId val="387884144"/>
      </c:barChart>
      <c:catAx>
        <c:axId val="3881696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vert="horz"/>
          <a:lstStyle/>
          <a:p>
            <a:pPr>
              <a:defRPr sz="1400" b="0" i="0" u="none" strike="noStrike" baseline="0">
                <a:solidFill>
                  <a:srgbClr val="000000"/>
                </a:solidFill>
                <a:latin typeface="Calibri"/>
                <a:ea typeface="Calibri"/>
                <a:cs typeface="Calibri"/>
              </a:defRPr>
            </a:pPr>
            <a:endParaRPr lang="en-US"/>
          </a:p>
        </c:txPr>
        <c:crossAx val="387884144"/>
        <c:crosses val="autoZero"/>
        <c:auto val="1"/>
        <c:lblAlgn val="ctr"/>
        <c:lblOffset val="100"/>
        <c:noMultiLvlLbl val="0"/>
      </c:catAx>
      <c:valAx>
        <c:axId val="387884144"/>
        <c:scaling>
          <c:orientation val="minMax"/>
          <c:max val="9500"/>
          <c:min val="4500"/>
        </c:scaling>
        <c:delete val="0"/>
        <c:axPos val="l"/>
        <c:majorGridlines>
          <c:spPr>
            <a:ln w="9525" cap="flat" cmpd="sng" algn="ctr">
              <a:solidFill>
                <a:schemeClr val="bg1">
                  <a:lumMod val="50000"/>
                </a:schemeClr>
              </a:solidFill>
              <a:round/>
            </a:ln>
            <a:effectLst/>
          </c:spPr>
        </c:majorGridlines>
        <c:minorGridlines>
          <c:spPr>
            <a:ln w="9525" cap="flat" cmpd="sng" algn="ctr">
              <a:solidFill>
                <a:schemeClr val="bg1">
                  <a:lumMod val="75000"/>
                </a:schemeClr>
              </a:solidFill>
              <a:round/>
            </a:ln>
            <a:effectLst/>
          </c:spPr>
        </c:minorGridlines>
        <c:numFmt formatCode="#,##0" sourceLinked="0"/>
        <c:majorTickMark val="out"/>
        <c:minorTickMark val="none"/>
        <c:tickLblPos val="nextTo"/>
        <c:spPr>
          <a:noFill/>
          <a:ln>
            <a:solidFill>
              <a:schemeClr val="tx1"/>
            </a:solidFill>
          </a:ln>
          <a:effectLst/>
        </c:spPr>
        <c:txPr>
          <a:bodyPr rot="0" vert="horz"/>
          <a:lstStyle/>
          <a:p>
            <a:pPr>
              <a:defRPr sz="1400" b="0" i="0" u="none" strike="noStrike" baseline="0">
                <a:solidFill>
                  <a:srgbClr val="000000"/>
                </a:solidFill>
                <a:latin typeface="Calibri"/>
                <a:ea typeface="Calibri"/>
                <a:cs typeface="Calibri"/>
              </a:defRPr>
            </a:pPr>
            <a:endParaRPr lang="en-US"/>
          </a:p>
        </c:txPr>
        <c:crossAx val="388169656"/>
        <c:crosses val="autoZero"/>
        <c:crossBetween val="between"/>
        <c:minorUnit val="250"/>
      </c:valAx>
      <c:spPr>
        <a:solidFill>
          <a:schemeClr val="bg1"/>
        </a:solidFill>
        <a:ln>
          <a:solidFill>
            <a:schemeClr val="tx1"/>
          </a:solidFill>
        </a:ln>
        <a:effectLst/>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Sheet3!$A$24</c:f>
              <c:strCache>
                <c:ptCount val="1"/>
                <c:pt idx="0">
                  <c:v>sugar</c:v>
                </c:pt>
              </c:strCache>
            </c:strRef>
          </c:tx>
          <c:spPr>
            <a:solidFill>
              <a:schemeClr val="accent1"/>
            </a:solidFill>
            <a:ln>
              <a:noFill/>
            </a:ln>
            <a:effectLst/>
          </c:spPr>
          <c:invertIfNegative val="0"/>
          <c:dPt>
            <c:idx val="1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C50E-493C-A159-9F21F6B4967A}"/>
              </c:ext>
            </c:extLst>
          </c:dPt>
          <c:dPt>
            <c:idx val="12"/>
            <c:invertIfNegative val="0"/>
            <c:bubble3D val="0"/>
            <c:spPr>
              <a:solidFill>
                <a:srgbClr val="EA6A00"/>
              </a:solidFill>
              <a:ln>
                <a:noFill/>
              </a:ln>
              <a:effectLst/>
            </c:spPr>
            <c:extLst>
              <c:ext xmlns:c16="http://schemas.microsoft.com/office/drawing/2014/chart" uri="{C3380CC4-5D6E-409C-BE32-E72D297353CC}">
                <c16:uniqueId val="{00000002-C50E-493C-A159-9F21F6B4967A}"/>
              </c:ext>
            </c:extLst>
          </c:dPt>
          <c:dPt>
            <c:idx val="13"/>
            <c:invertIfNegative val="0"/>
            <c:bubble3D val="0"/>
            <c:spPr>
              <a:solidFill>
                <a:srgbClr val="00B050"/>
              </a:solidFill>
              <a:ln>
                <a:noFill/>
              </a:ln>
              <a:effectLst/>
            </c:spPr>
            <c:extLst>
              <c:ext xmlns:c16="http://schemas.microsoft.com/office/drawing/2014/chart" uri="{C3380CC4-5D6E-409C-BE32-E72D297353CC}">
                <c16:uniqueId val="{00000001-C50E-493C-A159-9F21F6B4967A}"/>
              </c:ext>
            </c:extLst>
          </c:dPt>
          <c:cat>
            <c:strRef>
              <c:f>Sheet3!$B$23:$O$23</c:f>
              <c:strCache>
                <c:ptCount val="14"/>
                <c:pt idx="0">
                  <c:v>07-08</c:v>
                </c:pt>
                <c:pt idx="1">
                  <c:v>08-09</c:v>
                </c:pt>
                <c:pt idx="2">
                  <c:v>09-10</c:v>
                </c:pt>
                <c:pt idx="3">
                  <c:v>10-11</c:v>
                </c:pt>
                <c:pt idx="4">
                  <c:v>11-12</c:v>
                </c:pt>
                <c:pt idx="5">
                  <c:v>12-13</c:v>
                </c:pt>
                <c:pt idx="6">
                  <c:v>13-14</c:v>
                </c:pt>
                <c:pt idx="7">
                  <c:v>14-15</c:v>
                </c:pt>
                <c:pt idx="8">
                  <c:v>15-16</c:v>
                </c:pt>
                <c:pt idx="9">
                  <c:v>16-17</c:v>
                </c:pt>
                <c:pt idx="10">
                  <c:v>17-18</c:v>
                </c:pt>
                <c:pt idx="11">
                  <c:v>Sept.-Nov.</c:v>
                </c:pt>
                <c:pt idx="12">
                  <c:v>to 13.5%</c:v>
                </c:pt>
                <c:pt idx="13">
                  <c:v>RS-SPC</c:v>
                </c:pt>
              </c:strCache>
            </c:strRef>
          </c:cat>
          <c:val>
            <c:numRef>
              <c:f>Sheet3!$B$24:$O$24</c:f>
              <c:numCache>
                <c:formatCode>General</c:formatCode>
                <c:ptCount val="14"/>
                <c:pt idx="0">
                  <c:v>629.52499999999998</c:v>
                </c:pt>
                <c:pt idx="1">
                  <c:v>1272.1959999999999</c:v>
                </c:pt>
                <c:pt idx="2">
                  <c:v>732.16399999999999</c:v>
                </c:pt>
                <c:pt idx="3">
                  <c:v>1549.0440000000001</c:v>
                </c:pt>
                <c:pt idx="4">
                  <c:v>971.85900000000004</c:v>
                </c:pt>
                <c:pt idx="5">
                  <c:v>1926.46</c:v>
                </c:pt>
                <c:pt idx="6">
                  <c:v>1926.81</c:v>
                </c:pt>
                <c:pt idx="7">
                  <c:v>1405.627</c:v>
                </c:pt>
                <c:pt idx="8">
                  <c:v>1187.7429999999999</c:v>
                </c:pt>
                <c:pt idx="9">
                  <c:v>1089.54</c:v>
                </c:pt>
                <c:pt idx="10">
                  <c:v>1109.5</c:v>
                </c:pt>
                <c:pt idx="11">
                  <c:v>763.85699999999997</c:v>
                </c:pt>
                <c:pt idx="12">
                  <c:v>1016</c:v>
                </c:pt>
                <c:pt idx="13">
                  <c:v>1088.633</c:v>
                </c:pt>
              </c:numCache>
            </c:numRef>
          </c:val>
          <c:extLst>
            <c:ext xmlns:c16="http://schemas.microsoft.com/office/drawing/2014/chart" uri="{C3380CC4-5D6E-409C-BE32-E72D297353CC}">
              <c16:uniqueId val="{00000000-C50E-493C-A159-9F21F6B4967A}"/>
            </c:ext>
          </c:extLst>
        </c:ser>
        <c:dLbls>
          <c:showLegendKey val="0"/>
          <c:showVal val="0"/>
          <c:showCatName val="0"/>
          <c:showSerName val="0"/>
          <c:showPercent val="0"/>
          <c:showBubbleSize val="0"/>
        </c:dLbls>
        <c:gapWidth val="80"/>
        <c:overlap val="-13"/>
        <c:axId val="387884928"/>
        <c:axId val="387885320"/>
      </c:barChart>
      <c:catAx>
        <c:axId val="387884928"/>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7885320"/>
        <c:crosses val="autoZero"/>
        <c:auto val="1"/>
        <c:lblAlgn val="ctr"/>
        <c:lblOffset val="100"/>
        <c:noMultiLvlLbl val="0"/>
      </c:catAx>
      <c:valAx>
        <c:axId val="387885320"/>
        <c:scaling>
          <c:orientation val="minMax"/>
          <c:max val="2000"/>
        </c:scaling>
        <c:delete val="0"/>
        <c:axPos val="l"/>
        <c:majorGridlines>
          <c:spPr>
            <a:ln w="9525" cap="flat" cmpd="sng" algn="ctr">
              <a:solidFill>
                <a:schemeClr val="bg2">
                  <a:lumMod val="75000"/>
                </a:schemeClr>
              </a:solidFill>
              <a:round/>
            </a:ln>
            <a:effectLst/>
          </c:spPr>
        </c:majorGridlines>
        <c:numFmt formatCode="#,##0" sourceLinked="0"/>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7884928"/>
        <c:crosses val="autoZero"/>
        <c:crossBetween val="between"/>
        <c:minorUnit val="10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c:spPr>
          <c:invertIfNegative val="0"/>
          <c:cat>
            <c:strRef>
              <c:f>Sheet1!$A$13:$A$24</c:f>
              <c:strCache>
                <c:ptCount val="12"/>
                <c:pt idx="0">
                  <c:v>07-08</c:v>
                </c:pt>
                <c:pt idx="1">
                  <c:v>08-09</c:v>
                </c:pt>
                <c:pt idx="2">
                  <c:v>09-10</c:v>
                </c:pt>
                <c:pt idx="3">
                  <c:v>10-11</c:v>
                </c:pt>
                <c:pt idx="4">
                  <c:v>11-12</c:v>
                </c:pt>
                <c:pt idx="5">
                  <c:v>12-13</c:v>
                </c:pt>
                <c:pt idx="6">
                  <c:v>13-14</c:v>
                </c:pt>
                <c:pt idx="7">
                  <c:v>14-15</c:v>
                </c:pt>
                <c:pt idx="8">
                  <c:v>15-16</c:v>
                </c:pt>
                <c:pt idx="9">
                  <c:v>16-17</c:v>
                </c:pt>
                <c:pt idx="10">
                  <c:v>17-18</c:v>
                </c:pt>
                <c:pt idx="11">
                  <c:v>18-19</c:v>
                </c:pt>
              </c:strCache>
            </c:strRef>
          </c:cat>
          <c:val>
            <c:numRef>
              <c:f>Sheet1!$B$13:$B$24</c:f>
              <c:numCache>
                <c:formatCode>General</c:formatCode>
                <c:ptCount val="12"/>
                <c:pt idx="0">
                  <c:v>5.5209999999999999</c:v>
                </c:pt>
                <c:pt idx="1">
                  <c:v>4.9619999999999997</c:v>
                </c:pt>
                <c:pt idx="2">
                  <c:v>4.8250000000000002</c:v>
                </c:pt>
                <c:pt idx="3">
                  <c:v>5.1840000000000002</c:v>
                </c:pt>
                <c:pt idx="4">
                  <c:v>5.048</c:v>
                </c:pt>
                <c:pt idx="5">
                  <c:v>6.9749999999999996</c:v>
                </c:pt>
                <c:pt idx="6">
                  <c:v>6.0209999999999999</c:v>
                </c:pt>
                <c:pt idx="7">
                  <c:v>5.9850000000000003</c:v>
                </c:pt>
                <c:pt idx="8">
                  <c:v>6.117</c:v>
                </c:pt>
                <c:pt idx="9">
                  <c:v>5.9569999999999999</c:v>
                </c:pt>
                <c:pt idx="10">
                  <c:v>6.01</c:v>
                </c:pt>
                <c:pt idx="11">
                  <c:v>6.0250000000000004</c:v>
                </c:pt>
              </c:numCache>
            </c:numRef>
          </c:val>
          <c:extLst>
            <c:ext xmlns:c16="http://schemas.microsoft.com/office/drawing/2014/chart" uri="{C3380CC4-5D6E-409C-BE32-E72D297353CC}">
              <c16:uniqueId val="{00000000-C977-4A66-AE33-A7B8126449B1}"/>
            </c:ext>
          </c:extLst>
        </c:ser>
        <c:dLbls>
          <c:showLegendKey val="0"/>
          <c:showVal val="0"/>
          <c:showCatName val="0"/>
          <c:showSerName val="0"/>
          <c:showPercent val="0"/>
          <c:showBubbleSize val="0"/>
        </c:dLbls>
        <c:gapWidth val="100"/>
        <c:axId val="387886104"/>
        <c:axId val="387886496"/>
      </c:barChart>
      <c:catAx>
        <c:axId val="387886104"/>
        <c:scaling>
          <c:orientation val="minMax"/>
        </c:scaling>
        <c:delete val="0"/>
        <c:axPos val="b"/>
        <c:numFmt formatCode="General" sourceLinked="0"/>
        <c:majorTickMark val="out"/>
        <c:minorTickMark val="none"/>
        <c:tickLblPos val="nextTo"/>
        <c:txPr>
          <a:bodyPr/>
          <a:lstStyle/>
          <a:p>
            <a:pPr>
              <a:defRPr sz="1400" baseline="0">
                <a:solidFill>
                  <a:schemeClr val="tx1"/>
                </a:solidFill>
              </a:defRPr>
            </a:pPr>
            <a:endParaRPr lang="en-US"/>
          </a:p>
        </c:txPr>
        <c:crossAx val="387886496"/>
        <c:crosses val="autoZero"/>
        <c:auto val="1"/>
        <c:lblAlgn val="ctr"/>
        <c:lblOffset val="100"/>
        <c:noMultiLvlLbl val="0"/>
      </c:catAx>
      <c:valAx>
        <c:axId val="387886496"/>
        <c:scaling>
          <c:orientation val="minMax"/>
          <c:max val="7"/>
          <c:min val="4"/>
        </c:scaling>
        <c:delete val="0"/>
        <c:axPos val="l"/>
        <c:majorGridlines/>
        <c:minorGridlines>
          <c:spPr>
            <a:ln>
              <a:solidFill>
                <a:schemeClr val="bg1">
                  <a:lumMod val="85000"/>
                </a:schemeClr>
              </a:solidFill>
            </a:ln>
          </c:spPr>
        </c:minorGridlines>
        <c:numFmt formatCode="#,##0.0" sourceLinked="0"/>
        <c:majorTickMark val="out"/>
        <c:minorTickMark val="none"/>
        <c:tickLblPos val="nextTo"/>
        <c:txPr>
          <a:bodyPr/>
          <a:lstStyle/>
          <a:p>
            <a:pPr>
              <a:defRPr sz="1400" baseline="0">
                <a:solidFill>
                  <a:schemeClr val="tx1"/>
                </a:solidFill>
              </a:defRPr>
            </a:pPr>
            <a:endParaRPr lang="en-US"/>
          </a:p>
        </c:txPr>
        <c:crossAx val="387886104"/>
        <c:crosses val="autoZero"/>
        <c:crossBetween val="between"/>
        <c:minorUnit val="0.25"/>
      </c:valAx>
      <c:spPr>
        <a:solidFill>
          <a:schemeClr val="bg1"/>
        </a:solidFill>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'ESB ~ Daily, 0 Days Adj'!$H$2</c:f>
              <c:strCache>
                <c:ptCount val="1"/>
                <c:pt idx="0">
                  <c:v>Sugar</c:v>
                </c:pt>
              </c:strCache>
            </c:strRef>
          </c:tx>
          <c:spPr>
            <a:ln w="25400" cap="rnd">
              <a:solidFill>
                <a:schemeClr val="accent1"/>
              </a:solidFill>
              <a:round/>
            </a:ln>
            <a:effectLst/>
          </c:spPr>
          <c:marker>
            <c:symbol val="none"/>
          </c:marker>
          <c:cat>
            <c:strRef>
              <c:f>'ESB ~ Daily, 0 Days Adj'!$G$3:$G$510</c:f>
              <c:strCache>
                <c:ptCount val="508"/>
                <c:pt idx="0">
                  <c:v>01/03/2017</c:v>
                </c:pt>
                <c:pt idx="1">
                  <c:v>01/04/2017</c:v>
                </c:pt>
                <c:pt idx="2">
                  <c:v>01/05/2017</c:v>
                </c:pt>
                <c:pt idx="3">
                  <c:v>01/06/2017</c:v>
                </c:pt>
                <c:pt idx="4">
                  <c:v>01/09/2017</c:v>
                </c:pt>
                <c:pt idx="5">
                  <c:v>01/10/2017</c:v>
                </c:pt>
                <c:pt idx="6">
                  <c:v>01/11/2017</c:v>
                </c:pt>
                <c:pt idx="7">
                  <c:v>01/12/2017</c:v>
                </c:pt>
                <c:pt idx="8">
                  <c:v>01/13/2017</c:v>
                </c:pt>
                <c:pt idx="9">
                  <c:v>01/17/2017</c:v>
                </c:pt>
                <c:pt idx="10">
                  <c:v>01/18/2017</c:v>
                </c:pt>
                <c:pt idx="11">
                  <c:v>01/19/2017</c:v>
                </c:pt>
                <c:pt idx="12">
                  <c:v>01/20/2017</c:v>
                </c:pt>
                <c:pt idx="13">
                  <c:v>01/23/2017</c:v>
                </c:pt>
                <c:pt idx="14">
                  <c:v>01/24/2017</c:v>
                </c:pt>
                <c:pt idx="15">
                  <c:v>01/25/2017</c:v>
                </c:pt>
                <c:pt idx="16">
                  <c:v>01/26/2017</c:v>
                </c:pt>
                <c:pt idx="17">
                  <c:v>01/27/2017</c:v>
                </c:pt>
                <c:pt idx="18">
                  <c:v>01/30/2017</c:v>
                </c:pt>
                <c:pt idx="19">
                  <c:v>01/31/2017</c:v>
                </c:pt>
                <c:pt idx="20">
                  <c:v>02/01/2017</c:v>
                </c:pt>
                <c:pt idx="21">
                  <c:v>02/02/2017</c:v>
                </c:pt>
                <c:pt idx="22">
                  <c:v>02/03/2017</c:v>
                </c:pt>
                <c:pt idx="23">
                  <c:v>02/06/2017</c:v>
                </c:pt>
                <c:pt idx="24">
                  <c:v>02/07/2017</c:v>
                </c:pt>
                <c:pt idx="25">
                  <c:v>02/08/2017</c:v>
                </c:pt>
                <c:pt idx="26">
                  <c:v>02/09/2017</c:v>
                </c:pt>
                <c:pt idx="27">
                  <c:v>02/10/2017</c:v>
                </c:pt>
                <c:pt idx="28">
                  <c:v>02/13/2017</c:v>
                </c:pt>
                <c:pt idx="29">
                  <c:v>02/14/2017</c:v>
                </c:pt>
                <c:pt idx="30">
                  <c:v>02/15/2017</c:v>
                </c:pt>
                <c:pt idx="31">
                  <c:v>02/16/2017</c:v>
                </c:pt>
                <c:pt idx="32">
                  <c:v>02/17/2017</c:v>
                </c:pt>
                <c:pt idx="33">
                  <c:v>02/21/2017</c:v>
                </c:pt>
                <c:pt idx="34">
                  <c:v>02/22/2017</c:v>
                </c:pt>
                <c:pt idx="35">
                  <c:v>02/23/2017</c:v>
                </c:pt>
                <c:pt idx="36">
                  <c:v>02/24/2017</c:v>
                </c:pt>
                <c:pt idx="37">
                  <c:v>02/27/2017</c:v>
                </c:pt>
                <c:pt idx="38">
                  <c:v>02/28/2017</c:v>
                </c:pt>
                <c:pt idx="39">
                  <c:v>03/01/2017</c:v>
                </c:pt>
                <c:pt idx="40">
                  <c:v>03/02/2017</c:v>
                </c:pt>
                <c:pt idx="41">
                  <c:v>03/03/2017</c:v>
                </c:pt>
                <c:pt idx="42">
                  <c:v>03/06/2017</c:v>
                </c:pt>
                <c:pt idx="43">
                  <c:v>03/07/2017</c:v>
                </c:pt>
                <c:pt idx="44">
                  <c:v>03/08/2017</c:v>
                </c:pt>
                <c:pt idx="45">
                  <c:v>03/09/2017</c:v>
                </c:pt>
                <c:pt idx="46">
                  <c:v>03/10/2017</c:v>
                </c:pt>
                <c:pt idx="47">
                  <c:v>03/13/2017</c:v>
                </c:pt>
                <c:pt idx="48">
                  <c:v>03/14/2017</c:v>
                </c:pt>
                <c:pt idx="49">
                  <c:v>03/15/2017</c:v>
                </c:pt>
                <c:pt idx="50">
                  <c:v>03/16/2017</c:v>
                </c:pt>
                <c:pt idx="51">
                  <c:v>03/17/2017</c:v>
                </c:pt>
                <c:pt idx="52">
                  <c:v>03/20/2017</c:v>
                </c:pt>
                <c:pt idx="53">
                  <c:v>03/21/2017</c:v>
                </c:pt>
                <c:pt idx="54">
                  <c:v>03/22/2017</c:v>
                </c:pt>
                <c:pt idx="55">
                  <c:v>03/23/2017</c:v>
                </c:pt>
                <c:pt idx="56">
                  <c:v>03/24/2017</c:v>
                </c:pt>
                <c:pt idx="57">
                  <c:v>03/27/2017</c:v>
                </c:pt>
                <c:pt idx="58">
                  <c:v>03/28/2017</c:v>
                </c:pt>
                <c:pt idx="59">
                  <c:v>03/29/2017</c:v>
                </c:pt>
                <c:pt idx="60">
                  <c:v>03/30/2017</c:v>
                </c:pt>
                <c:pt idx="61">
                  <c:v>03/31/2017</c:v>
                </c:pt>
                <c:pt idx="62">
                  <c:v>04/03/2017</c:v>
                </c:pt>
                <c:pt idx="63">
                  <c:v>04/04/2017</c:v>
                </c:pt>
                <c:pt idx="64">
                  <c:v>04/05/2017</c:v>
                </c:pt>
                <c:pt idx="65">
                  <c:v>04/06/2017</c:v>
                </c:pt>
                <c:pt idx="66">
                  <c:v>04/07/2017</c:v>
                </c:pt>
                <c:pt idx="67">
                  <c:v>04/10/2017</c:v>
                </c:pt>
                <c:pt idx="68">
                  <c:v>04/11/2017</c:v>
                </c:pt>
                <c:pt idx="69">
                  <c:v>04/12/2017</c:v>
                </c:pt>
                <c:pt idx="70">
                  <c:v>04/13/2017</c:v>
                </c:pt>
                <c:pt idx="71">
                  <c:v>04/17/2017</c:v>
                </c:pt>
                <c:pt idx="72">
                  <c:v>04/18/2017</c:v>
                </c:pt>
                <c:pt idx="73">
                  <c:v>04/19/2017</c:v>
                </c:pt>
                <c:pt idx="74">
                  <c:v>04/20/2017</c:v>
                </c:pt>
                <c:pt idx="75">
                  <c:v>04/21/2017</c:v>
                </c:pt>
                <c:pt idx="76">
                  <c:v>04/24/2017</c:v>
                </c:pt>
                <c:pt idx="77">
                  <c:v>04/25/2017</c:v>
                </c:pt>
                <c:pt idx="78">
                  <c:v>04/26/2017</c:v>
                </c:pt>
                <c:pt idx="79">
                  <c:v>04/27/2017</c:v>
                </c:pt>
                <c:pt idx="80">
                  <c:v>04/28/2017</c:v>
                </c:pt>
                <c:pt idx="81">
                  <c:v>05/01/2017</c:v>
                </c:pt>
                <c:pt idx="82">
                  <c:v>05/02/2017</c:v>
                </c:pt>
                <c:pt idx="83">
                  <c:v>05/03/2017</c:v>
                </c:pt>
                <c:pt idx="84">
                  <c:v>05/04/2017</c:v>
                </c:pt>
                <c:pt idx="85">
                  <c:v>05/05/2017</c:v>
                </c:pt>
                <c:pt idx="86">
                  <c:v>05/08/2017</c:v>
                </c:pt>
                <c:pt idx="87">
                  <c:v>05/09/2017</c:v>
                </c:pt>
                <c:pt idx="88">
                  <c:v>05/10/2017</c:v>
                </c:pt>
                <c:pt idx="89">
                  <c:v>05/11/2017</c:v>
                </c:pt>
                <c:pt idx="90">
                  <c:v>05/12/2017</c:v>
                </c:pt>
                <c:pt idx="91">
                  <c:v>05/15/2017</c:v>
                </c:pt>
                <c:pt idx="92">
                  <c:v>05/16/2017</c:v>
                </c:pt>
                <c:pt idx="93">
                  <c:v>05/17/2017</c:v>
                </c:pt>
                <c:pt idx="94">
                  <c:v>05/18/2017</c:v>
                </c:pt>
                <c:pt idx="95">
                  <c:v>05/19/2017</c:v>
                </c:pt>
                <c:pt idx="96">
                  <c:v>05/22/2017</c:v>
                </c:pt>
                <c:pt idx="97">
                  <c:v>05/23/2017</c:v>
                </c:pt>
                <c:pt idx="98">
                  <c:v>05/24/2017</c:v>
                </c:pt>
                <c:pt idx="99">
                  <c:v>05/25/2017</c:v>
                </c:pt>
                <c:pt idx="100">
                  <c:v>05/26/2017</c:v>
                </c:pt>
                <c:pt idx="101">
                  <c:v>05/30/2017</c:v>
                </c:pt>
                <c:pt idx="102">
                  <c:v>05/31/2017</c:v>
                </c:pt>
                <c:pt idx="103">
                  <c:v>06/01/2017</c:v>
                </c:pt>
                <c:pt idx="104">
                  <c:v>06/02/2017</c:v>
                </c:pt>
                <c:pt idx="105">
                  <c:v>06/05/2017</c:v>
                </c:pt>
                <c:pt idx="106">
                  <c:v>06/06/2017</c:v>
                </c:pt>
                <c:pt idx="107">
                  <c:v>06/07/2017</c:v>
                </c:pt>
                <c:pt idx="108">
                  <c:v>06/08/2017</c:v>
                </c:pt>
                <c:pt idx="109">
                  <c:v>06/09/2017</c:v>
                </c:pt>
                <c:pt idx="110">
                  <c:v>06/12/2017</c:v>
                </c:pt>
                <c:pt idx="111">
                  <c:v>06/13/2017</c:v>
                </c:pt>
                <c:pt idx="112">
                  <c:v>06/14/2017</c:v>
                </c:pt>
                <c:pt idx="113">
                  <c:v>06/15/2017</c:v>
                </c:pt>
                <c:pt idx="114">
                  <c:v>06/16/2017</c:v>
                </c:pt>
                <c:pt idx="115">
                  <c:v>06/19/2017</c:v>
                </c:pt>
                <c:pt idx="116">
                  <c:v>06/20/2017</c:v>
                </c:pt>
                <c:pt idx="117">
                  <c:v>06/21/2017</c:v>
                </c:pt>
                <c:pt idx="118">
                  <c:v>06/22/2017</c:v>
                </c:pt>
                <c:pt idx="119">
                  <c:v>06/23/2017</c:v>
                </c:pt>
                <c:pt idx="120">
                  <c:v>06/26/2017</c:v>
                </c:pt>
                <c:pt idx="121">
                  <c:v>06/27/2017</c:v>
                </c:pt>
                <c:pt idx="122">
                  <c:v>06/28/2017</c:v>
                </c:pt>
                <c:pt idx="123">
                  <c:v>06/29/2017</c:v>
                </c:pt>
                <c:pt idx="124">
                  <c:v>06/30/2017</c:v>
                </c:pt>
                <c:pt idx="125">
                  <c:v>07/03/2017</c:v>
                </c:pt>
                <c:pt idx="126">
                  <c:v>07/05/2017</c:v>
                </c:pt>
                <c:pt idx="127">
                  <c:v>07/06/2017</c:v>
                </c:pt>
                <c:pt idx="128">
                  <c:v>07/07/2017</c:v>
                </c:pt>
                <c:pt idx="129">
                  <c:v>07/10/2017</c:v>
                </c:pt>
                <c:pt idx="130">
                  <c:v>07/11/2017</c:v>
                </c:pt>
                <c:pt idx="131">
                  <c:v>07/12/2017</c:v>
                </c:pt>
                <c:pt idx="132">
                  <c:v>07/13/2017</c:v>
                </c:pt>
                <c:pt idx="133">
                  <c:v>07/14/2017</c:v>
                </c:pt>
                <c:pt idx="134">
                  <c:v>07/17/2017</c:v>
                </c:pt>
                <c:pt idx="135">
                  <c:v>07/18/2017</c:v>
                </c:pt>
                <c:pt idx="136">
                  <c:v>07/19/2017</c:v>
                </c:pt>
                <c:pt idx="137">
                  <c:v>07/20/2017</c:v>
                </c:pt>
                <c:pt idx="138">
                  <c:v>07/21/2017</c:v>
                </c:pt>
                <c:pt idx="139">
                  <c:v>07/24/2017</c:v>
                </c:pt>
                <c:pt idx="140">
                  <c:v>07/25/2017</c:v>
                </c:pt>
                <c:pt idx="141">
                  <c:v>07/26/2017</c:v>
                </c:pt>
                <c:pt idx="142">
                  <c:v>07/27/2017</c:v>
                </c:pt>
                <c:pt idx="143">
                  <c:v>07/28/2017</c:v>
                </c:pt>
                <c:pt idx="144">
                  <c:v>07/31/2017</c:v>
                </c:pt>
                <c:pt idx="145">
                  <c:v>08/01/2017</c:v>
                </c:pt>
                <c:pt idx="146">
                  <c:v>08/02/2017</c:v>
                </c:pt>
                <c:pt idx="147">
                  <c:v>08/03/2017</c:v>
                </c:pt>
                <c:pt idx="148">
                  <c:v>08/04/2017</c:v>
                </c:pt>
                <c:pt idx="149">
                  <c:v>08/07/2017</c:v>
                </c:pt>
                <c:pt idx="150">
                  <c:v>08/08/2017</c:v>
                </c:pt>
                <c:pt idx="151">
                  <c:v>08/09/2017</c:v>
                </c:pt>
                <c:pt idx="152">
                  <c:v>08/10/2017</c:v>
                </c:pt>
                <c:pt idx="153">
                  <c:v>08/11/2017</c:v>
                </c:pt>
                <c:pt idx="154">
                  <c:v>08/14/2017</c:v>
                </c:pt>
                <c:pt idx="155">
                  <c:v>08/15/2017</c:v>
                </c:pt>
                <c:pt idx="156">
                  <c:v>08/16/2017</c:v>
                </c:pt>
                <c:pt idx="157">
                  <c:v>08/17/2017</c:v>
                </c:pt>
                <c:pt idx="158">
                  <c:v>08/18/2017</c:v>
                </c:pt>
                <c:pt idx="159">
                  <c:v>08/21/2017</c:v>
                </c:pt>
                <c:pt idx="160">
                  <c:v>08/22/2017</c:v>
                </c:pt>
                <c:pt idx="161">
                  <c:v>08/23/2017</c:v>
                </c:pt>
                <c:pt idx="162">
                  <c:v>08/24/2017</c:v>
                </c:pt>
                <c:pt idx="163">
                  <c:v>08/25/2017</c:v>
                </c:pt>
                <c:pt idx="164">
                  <c:v>08/28/2017</c:v>
                </c:pt>
                <c:pt idx="165">
                  <c:v>08/29/2017</c:v>
                </c:pt>
                <c:pt idx="166">
                  <c:v>08/30/2017</c:v>
                </c:pt>
                <c:pt idx="167">
                  <c:v>08/31/2017</c:v>
                </c:pt>
                <c:pt idx="168">
                  <c:v>09/01/2017</c:v>
                </c:pt>
                <c:pt idx="169">
                  <c:v>09/05/2017</c:v>
                </c:pt>
                <c:pt idx="170">
                  <c:v>09/06/2017</c:v>
                </c:pt>
                <c:pt idx="171">
                  <c:v>09/07/2017</c:v>
                </c:pt>
                <c:pt idx="172">
                  <c:v>09/08/2017</c:v>
                </c:pt>
                <c:pt idx="173">
                  <c:v>09/11/2017</c:v>
                </c:pt>
                <c:pt idx="174">
                  <c:v>09/12/2017</c:v>
                </c:pt>
                <c:pt idx="175">
                  <c:v>09/13/2017</c:v>
                </c:pt>
                <c:pt idx="176">
                  <c:v>09/14/2017</c:v>
                </c:pt>
                <c:pt idx="177">
                  <c:v>09/15/2017</c:v>
                </c:pt>
                <c:pt idx="178">
                  <c:v>09/18/2017</c:v>
                </c:pt>
                <c:pt idx="179">
                  <c:v>09/19/2017</c:v>
                </c:pt>
                <c:pt idx="180">
                  <c:v>09/20/2017</c:v>
                </c:pt>
                <c:pt idx="181">
                  <c:v>09/21/2017</c:v>
                </c:pt>
                <c:pt idx="182">
                  <c:v>09/22/2017</c:v>
                </c:pt>
                <c:pt idx="183">
                  <c:v>09/25/2017</c:v>
                </c:pt>
                <c:pt idx="184">
                  <c:v>09/26/2017</c:v>
                </c:pt>
                <c:pt idx="185">
                  <c:v>09/27/2017</c:v>
                </c:pt>
                <c:pt idx="186">
                  <c:v>09/28/2017</c:v>
                </c:pt>
                <c:pt idx="187">
                  <c:v>09/29/2017</c:v>
                </c:pt>
                <c:pt idx="188">
                  <c:v>10/02/2017</c:v>
                </c:pt>
                <c:pt idx="189">
                  <c:v>10/03/2017</c:v>
                </c:pt>
                <c:pt idx="190">
                  <c:v>10/04/2017</c:v>
                </c:pt>
                <c:pt idx="191">
                  <c:v>10/05/2017</c:v>
                </c:pt>
                <c:pt idx="192">
                  <c:v>10/06/2017</c:v>
                </c:pt>
                <c:pt idx="193">
                  <c:v>10/09/2017</c:v>
                </c:pt>
                <c:pt idx="194">
                  <c:v>10/10/2017</c:v>
                </c:pt>
                <c:pt idx="195">
                  <c:v>10/11/2017</c:v>
                </c:pt>
                <c:pt idx="196">
                  <c:v>10/12/2017</c:v>
                </c:pt>
                <c:pt idx="197">
                  <c:v>10/13/2017</c:v>
                </c:pt>
                <c:pt idx="198">
                  <c:v>10/16/2017</c:v>
                </c:pt>
                <c:pt idx="199">
                  <c:v>10/17/2017</c:v>
                </c:pt>
                <c:pt idx="200">
                  <c:v>10/18/2017</c:v>
                </c:pt>
                <c:pt idx="201">
                  <c:v>10/19/2017</c:v>
                </c:pt>
                <c:pt idx="202">
                  <c:v>10/20/2017</c:v>
                </c:pt>
                <c:pt idx="203">
                  <c:v>10/23/2017</c:v>
                </c:pt>
                <c:pt idx="204">
                  <c:v>10/24/2017</c:v>
                </c:pt>
                <c:pt idx="205">
                  <c:v>10/25/2017</c:v>
                </c:pt>
                <c:pt idx="206">
                  <c:v>10/26/2017</c:v>
                </c:pt>
                <c:pt idx="207">
                  <c:v>10/27/2017</c:v>
                </c:pt>
                <c:pt idx="208">
                  <c:v>10/30/2017</c:v>
                </c:pt>
                <c:pt idx="209">
                  <c:v>10/31/2017</c:v>
                </c:pt>
                <c:pt idx="210">
                  <c:v>11/01/2017</c:v>
                </c:pt>
                <c:pt idx="211">
                  <c:v>11/02/2017</c:v>
                </c:pt>
                <c:pt idx="212">
                  <c:v>11/03/2017</c:v>
                </c:pt>
                <c:pt idx="213">
                  <c:v>11/06/2017</c:v>
                </c:pt>
                <c:pt idx="214">
                  <c:v>11/07/2017</c:v>
                </c:pt>
                <c:pt idx="215">
                  <c:v>11/08/2017</c:v>
                </c:pt>
                <c:pt idx="216">
                  <c:v>11/09/2017</c:v>
                </c:pt>
                <c:pt idx="217">
                  <c:v>11/10/2017</c:v>
                </c:pt>
                <c:pt idx="218">
                  <c:v>11/13/2017</c:v>
                </c:pt>
                <c:pt idx="219">
                  <c:v>11/14/2017</c:v>
                </c:pt>
                <c:pt idx="220">
                  <c:v>11/15/2017</c:v>
                </c:pt>
                <c:pt idx="221">
                  <c:v>11/16/2017</c:v>
                </c:pt>
                <c:pt idx="222">
                  <c:v>11/17/2017</c:v>
                </c:pt>
                <c:pt idx="223">
                  <c:v>11/20/2017</c:v>
                </c:pt>
                <c:pt idx="224">
                  <c:v>11/21/2017</c:v>
                </c:pt>
                <c:pt idx="225">
                  <c:v>11/22/2017</c:v>
                </c:pt>
                <c:pt idx="226">
                  <c:v>11/24/2017</c:v>
                </c:pt>
                <c:pt idx="227">
                  <c:v>11/27/2017</c:v>
                </c:pt>
                <c:pt idx="228">
                  <c:v>11/28/2017</c:v>
                </c:pt>
                <c:pt idx="229">
                  <c:v>11/29/2017</c:v>
                </c:pt>
                <c:pt idx="230">
                  <c:v>11/30/2017</c:v>
                </c:pt>
                <c:pt idx="231">
                  <c:v>12/01/2017</c:v>
                </c:pt>
                <c:pt idx="232">
                  <c:v>12/04/2017</c:v>
                </c:pt>
                <c:pt idx="233">
                  <c:v>12/05/2017</c:v>
                </c:pt>
                <c:pt idx="234">
                  <c:v>12/06/2017</c:v>
                </c:pt>
                <c:pt idx="235">
                  <c:v>12/07/2017</c:v>
                </c:pt>
                <c:pt idx="236">
                  <c:v>12/08/2017</c:v>
                </c:pt>
                <c:pt idx="237">
                  <c:v>12/11/2017</c:v>
                </c:pt>
                <c:pt idx="238">
                  <c:v>12/12/2017</c:v>
                </c:pt>
                <c:pt idx="239">
                  <c:v>12/13/2017</c:v>
                </c:pt>
                <c:pt idx="240">
                  <c:v>12/14/2017</c:v>
                </c:pt>
                <c:pt idx="241">
                  <c:v>12/15/2017</c:v>
                </c:pt>
                <c:pt idx="242">
                  <c:v>12/18/2017</c:v>
                </c:pt>
                <c:pt idx="243">
                  <c:v>12/19/2017</c:v>
                </c:pt>
                <c:pt idx="244">
                  <c:v>12/20/2017</c:v>
                </c:pt>
                <c:pt idx="245">
                  <c:v>12/21/2017</c:v>
                </c:pt>
                <c:pt idx="246">
                  <c:v>12/22/2017</c:v>
                </c:pt>
                <c:pt idx="247">
                  <c:v>12/26/2017</c:v>
                </c:pt>
                <c:pt idx="248">
                  <c:v>12/27/2017</c:v>
                </c:pt>
                <c:pt idx="249">
                  <c:v>12/28/2017</c:v>
                </c:pt>
                <c:pt idx="250">
                  <c:v>12/29/2017</c:v>
                </c:pt>
                <c:pt idx="251">
                  <c:v>01/02/2018</c:v>
                </c:pt>
                <c:pt idx="252">
                  <c:v>01/03/2018</c:v>
                </c:pt>
                <c:pt idx="253">
                  <c:v>01/04/2018</c:v>
                </c:pt>
                <c:pt idx="254">
                  <c:v>01/05/2018</c:v>
                </c:pt>
                <c:pt idx="255">
                  <c:v>01/08/2018</c:v>
                </c:pt>
                <c:pt idx="256">
                  <c:v>01/09/2018</c:v>
                </c:pt>
                <c:pt idx="257">
                  <c:v>01/10/2018</c:v>
                </c:pt>
                <c:pt idx="258">
                  <c:v>01/11/2018</c:v>
                </c:pt>
                <c:pt idx="259">
                  <c:v>01/12/2018</c:v>
                </c:pt>
                <c:pt idx="260">
                  <c:v>01/16/2018</c:v>
                </c:pt>
                <c:pt idx="261">
                  <c:v>01/17/2018</c:v>
                </c:pt>
                <c:pt idx="262">
                  <c:v>01/18/2018</c:v>
                </c:pt>
                <c:pt idx="263">
                  <c:v>01/19/2018</c:v>
                </c:pt>
                <c:pt idx="264">
                  <c:v>01/22/2018</c:v>
                </c:pt>
                <c:pt idx="265">
                  <c:v>01/23/2018</c:v>
                </c:pt>
                <c:pt idx="266">
                  <c:v>01/24/2018</c:v>
                </c:pt>
                <c:pt idx="267">
                  <c:v>01/25/2018</c:v>
                </c:pt>
                <c:pt idx="268">
                  <c:v>01/26/2018</c:v>
                </c:pt>
                <c:pt idx="269">
                  <c:v>01/29/2018</c:v>
                </c:pt>
                <c:pt idx="270">
                  <c:v>01/30/2018</c:v>
                </c:pt>
                <c:pt idx="271">
                  <c:v>01/31/2018</c:v>
                </c:pt>
                <c:pt idx="272">
                  <c:v>02/01/2018</c:v>
                </c:pt>
                <c:pt idx="273">
                  <c:v>02/02/2018</c:v>
                </c:pt>
                <c:pt idx="274">
                  <c:v>02/05/2018</c:v>
                </c:pt>
                <c:pt idx="275">
                  <c:v>02/06/2018</c:v>
                </c:pt>
                <c:pt idx="276">
                  <c:v>02/07/2018</c:v>
                </c:pt>
                <c:pt idx="277">
                  <c:v>02/08/2018</c:v>
                </c:pt>
                <c:pt idx="278">
                  <c:v>02/09/2018</c:v>
                </c:pt>
                <c:pt idx="279">
                  <c:v>02/12/2018</c:v>
                </c:pt>
                <c:pt idx="280">
                  <c:v>02/13/2018</c:v>
                </c:pt>
                <c:pt idx="281">
                  <c:v>02/14/2018</c:v>
                </c:pt>
                <c:pt idx="282">
                  <c:v>02/15/2018</c:v>
                </c:pt>
                <c:pt idx="283">
                  <c:v>02/16/2018</c:v>
                </c:pt>
                <c:pt idx="284">
                  <c:v>02/20/2018</c:v>
                </c:pt>
                <c:pt idx="285">
                  <c:v>02/21/2018</c:v>
                </c:pt>
                <c:pt idx="286">
                  <c:v>02/22/2018</c:v>
                </c:pt>
                <c:pt idx="287">
                  <c:v>02/23/2018</c:v>
                </c:pt>
                <c:pt idx="288">
                  <c:v>02/26/2018</c:v>
                </c:pt>
                <c:pt idx="289">
                  <c:v>02/27/2018</c:v>
                </c:pt>
                <c:pt idx="290">
                  <c:v>02/28/2018</c:v>
                </c:pt>
                <c:pt idx="291">
                  <c:v>03/01/2018</c:v>
                </c:pt>
                <c:pt idx="292">
                  <c:v>03/02/2018</c:v>
                </c:pt>
                <c:pt idx="293">
                  <c:v>03/05/2018</c:v>
                </c:pt>
                <c:pt idx="294">
                  <c:v>03/06/2018</c:v>
                </c:pt>
                <c:pt idx="295">
                  <c:v>03/07/2018</c:v>
                </c:pt>
                <c:pt idx="296">
                  <c:v>03/08/2018</c:v>
                </c:pt>
                <c:pt idx="297">
                  <c:v>03/09/2018</c:v>
                </c:pt>
                <c:pt idx="298">
                  <c:v>03/12/2018</c:v>
                </c:pt>
                <c:pt idx="299">
                  <c:v>03/13/2018</c:v>
                </c:pt>
                <c:pt idx="300">
                  <c:v>03/14/2018</c:v>
                </c:pt>
                <c:pt idx="301">
                  <c:v>03/15/2018</c:v>
                </c:pt>
                <c:pt idx="302">
                  <c:v>03/16/2018</c:v>
                </c:pt>
                <c:pt idx="303">
                  <c:v>03/19/2018</c:v>
                </c:pt>
                <c:pt idx="304">
                  <c:v>03/20/2018</c:v>
                </c:pt>
                <c:pt idx="305">
                  <c:v>03/21/2018</c:v>
                </c:pt>
                <c:pt idx="306">
                  <c:v>03/22/2018</c:v>
                </c:pt>
                <c:pt idx="307">
                  <c:v>03/23/2018</c:v>
                </c:pt>
                <c:pt idx="308">
                  <c:v>03/26/2018</c:v>
                </c:pt>
                <c:pt idx="309">
                  <c:v>03/27/2018</c:v>
                </c:pt>
                <c:pt idx="310">
                  <c:v>03/28/2018</c:v>
                </c:pt>
                <c:pt idx="311">
                  <c:v>03/29/2018</c:v>
                </c:pt>
                <c:pt idx="312">
                  <c:v>04/02/2018</c:v>
                </c:pt>
                <c:pt idx="313">
                  <c:v>04/03/2018</c:v>
                </c:pt>
                <c:pt idx="314">
                  <c:v>04/04/2018</c:v>
                </c:pt>
                <c:pt idx="315">
                  <c:v>04/05/2018</c:v>
                </c:pt>
                <c:pt idx="316">
                  <c:v>04/06/2018</c:v>
                </c:pt>
                <c:pt idx="317">
                  <c:v>04/09/2018</c:v>
                </c:pt>
                <c:pt idx="318">
                  <c:v>04/10/2018</c:v>
                </c:pt>
                <c:pt idx="319">
                  <c:v>04/11/2018</c:v>
                </c:pt>
                <c:pt idx="320">
                  <c:v>04/12/2018</c:v>
                </c:pt>
                <c:pt idx="321">
                  <c:v>04/13/2018</c:v>
                </c:pt>
                <c:pt idx="322">
                  <c:v>04/16/2018</c:v>
                </c:pt>
                <c:pt idx="323">
                  <c:v>04/17/2018</c:v>
                </c:pt>
                <c:pt idx="324">
                  <c:v>04/18/2018</c:v>
                </c:pt>
                <c:pt idx="325">
                  <c:v>04/19/2018</c:v>
                </c:pt>
                <c:pt idx="326">
                  <c:v>04/20/2018</c:v>
                </c:pt>
                <c:pt idx="327">
                  <c:v>04/23/2018</c:v>
                </c:pt>
                <c:pt idx="328">
                  <c:v>04/24/2018</c:v>
                </c:pt>
                <c:pt idx="329">
                  <c:v>04/25/2018</c:v>
                </c:pt>
                <c:pt idx="330">
                  <c:v>04/26/2018</c:v>
                </c:pt>
                <c:pt idx="331">
                  <c:v>04/27/2018</c:v>
                </c:pt>
                <c:pt idx="332">
                  <c:v>04/30/2018</c:v>
                </c:pt>
                <c:pt idx="333">
                  <c:v>05/01/2018</c:v>
                </c:pt>
                <c:pt idx="334">
                  <c:v>05/02/2018</c:v>
                </c:pt>
                <c:pt idx="335">
                  <c:v>05/03/2018</c:v>
                </c:pt>
                <c:pt idx="336">
                  <c:v>05/04/2018</c:v>
                </c:pt>
                <c:pt idx="337">
                  <c:v>05/07/2018</c:v>
                </c:pt>
                <c:pt idx="338">
                  <c:v>05/08/2018</c:v>
                </c:pt>
                <c:pt idx="339">
                  <c:v>05/09/2018</c:v>
                </c:pt>
                <c:pt idx="340">
                  <c:v>05/10/2018</c:v>
                </c:pt>
                <c:pt idx="341">
                  <c:v>05/11/2018</c:v>
                </c:pt>
                <c:pt idx="342">
                  <c:v>05/14/2018</c:v>
                </c:pt>
                <c:pt idx="343">
                  <c:v>05/15/2018</c:v>
                </c:pt>
                <c:pt idx="344">
                  <c:v>05/16/2018</c:v>
                </c:pt>
                <c:pt idx="345">
                  <c:v>05/17/2018</c:v>
                </c:pt>
                <c:pt idx="346">
                  <c:v>05/18/2018</c:v>
                </c:pt>
                <c:pt idx="347">
                  <c:v>05/21/2018</c:v>
                </c:pt>
                <c:pt idx="348">
                  <c:v>05/22/2018</c:v>
                </c:pt>
                <c:pt idx="349">
                  <c:v>05/23/2018</c:v>
                </c:pt>
                <c:pt idx="350">
                  <c:v>05/24/2018</c:v>
                </c:pt>
                <c:pt idx="351">
                  <c:v>05/25/2018</c:v>
                </c:pt>
                <c:pt idx="352">
                  <c:v>05/29/2018</c:v>
                </c:pt>
                <c:pt idx="353">
                  <c:v>05/30/2018</c:v>
                </c:pt>
                <c:pt idx="354">
                  <c:v>05/31/2018</c:v>
                </c:pt>
                <c:pt idx="355">
                  <c:v>06/01/2018</c:v>
                </c:pt>
                <c:pt idx="356">
                  <c:v>06/04/2018</c:v>
                </c:pt>
                <c:pt idx="357">
                  <c:v>06/05/2018</c:v>
                </c:pt>
                <c:pt idx="358">
                  <c:v>06/06/2018</c:v>
                </c:pt>
                <c:pt idx="359">
                  <c:v>06/07/2018</c:v>
                </c:pt>
                <c:pt idx="360">
                  <c:v>06/08/2018</c:v>
                </c:pt>
                <c:pt idx="361">
                  <c:v>06/11/2018</c:v>
                </c:pt>
                <c:pt idx="362">
                  <c:v>06/12/2018</c:v>
                </c:pt>
                <c:pt idx="363">
                  <c:v>06/13/2018</c:v>
                </c:pt>
                <c:pt idx="364">
                  <c:v>06/14/2018</c:v>
                </c:pt>
                <c:pt idx="365">
                  <c:v>06/15/2018</c:v>
                </c:pt>
                <c:pt idx="366">
                  <c:v>06/18/2018</c:v>
                </c:pt>
                <c:pt idx="367">
                  <c:v>06/19/2018</c:v>
                </c:pt>
                <c:pt idx="368">
                  <c:v>06/20/2018</c:v>
                </c:pt>
                <c:pt idx="369">
                  <c:v>06/21/2018</c:v>
                </c:pt>
                <c:pt idx="370">
                  <c:v>06/22/2018</c:v>
                </c:pt>
                <c:pt idx="371">
                  <c:v>06/25/2018</c:v>
                </c:pt>
                <c:pt idx="372">
                  <c:v>06/26/2018</c:v>
                </c:pt>
                <c:pt idx="373">
                  <c:v>06/27/2018</c:v>
                </c:pt>
                <c:pt idx="374">
                  <c:v>06/28/2018</c:v>
                </c:pt>
                <c:pt idx="375">
                  <c:v>06/29/2018</c:v>
                </c:pt>
                <c:pt idx="376">
                  <c:v>07/02/2018</c:v>
                </c:pt>
                <c:pt idx="377">
                  <c:v>07/03/2018</c:v>
                </c:pt>
                <c:pt idx="378">
                  <c:v>07/05/2018</c:v>
                </c:pt>
                <c:pt idx="379">
                  <c:v>07/06/2018</c:v>
                </c:pt>
                <c:pt idx="380">
                  <c:v>07/09/2018</c:v>
                </c:pt>
                <c:pt idx="381">
                  <c:v>07/10/2018</c:v>
                </c:pt>
                <c:pt idx="382">
                  <c:v>07/11/2018</c:v>
                </c:pt>
                <c:pt idx="383">
                  <c:v>07/12/2018</c:v>
                </c:pt>
                <c:pt idx="384">
                  <c:v>07/13/2018</c:v>
                </c:pt>
                <c:pt idx="385">
                  <c:v>07/16/2018</c:v>
                </c:pt>
                <c:pt idx="386">
                  <c:v>07/17/2018</c:v>
                </c:pt>
                <c:pt idx="387">
                  <c:v>07/18/2018</c:v>
                </c:pt>
                <c:pt idx="388">
                  <c:v>07/19/2018</c:v>
                </c:pt>
                <c:pt idx="389">
                  <c:v>07/20/2018</c:v>
                </c:pt>
                <c:pt idx="390">
                  <c:v>07/23/2018</c:v>
                </c:pt>
                <c:pt idx="391">
                  <c:v>07/24/2018</c:v>
                </c:pt>
                <c:pt idx="392">
                  <c:v>07/25/2018</c:v>
                </c:pt>
                <c:pt idx="393">
                  <c:v>07/26/2018</c:v>
                </c:pt>
                <c:pt idx="394">
                  <c:v>07/27/2018</c:v>
                </c:pt>
                <c:pt idx="395">
                  <c:v>07/30/2018</c:v>
                </c:pt>
                <c:pt idx="396">
                  <c:v>07/31/2018</c:v>
                </c:pt>
                <c:pt idx="397">
                  <c:v>08/01/2018</c:v>
                </c:pt>
                <c:pt idx="398">
                  <c:v>08/02/2018</c:v>
                </c:pt>
                <c:pt idx="399">
                  <c:v>08/03/2018</c:v>
                </c:pt>
                <c:pt idx="400">
                  <c:v>08/06/2018</c:v>
                </c:pt>
                <c:pt idx="401">
                  <c:v>08/07/2018</c:v>
                </c:pt>
                <c:pt idx="402">
                  <c:v>08/08/2018</c:v>
                </c:pt>
                <c:pt idx="403">
                  <c:v>08/09/2018</c:v>
                </c:pt>
                <c:pt idx="404">
                  <c:v>08/10/2018</c:v>
                </c:pt>
                <c:pt idx="405">
                  <c:v>08/13/2018</c:v>
                </c:pt>
                <c:pt idx="406">
                  <c:v>08/14/2018</c:v>
                </c:pt>
                <c:pt idx="407">
                  <c:v>08/15/2018</c:v>
                </c:pt>
                <c:pt idx="408">
                  <c:v>08/16/2018</c:v>
                </c:pt>
                <c:pt idx="409">
                  <c:v>08/17/2018</c:v>
                </c:pt>
                <c:pt idx="410">
                  <c:v>08/20/2018</c:v>
                </c:pt>
                <c:pt idx="411">
                  <c:v>08/21/2018</c:v>
                </c:pt>
                <c:pt idx="412">
                  <c:v>08/22/2018</c:v>
                </c:pt>
                <c:pt idx="413">
                  <c:v>08/23/2018</c:v>
                </c:pt>
                <c:pt idx="414">
                  <c:v>08/24/2018</c:v>
                </c:pt>
                <c:pt idx="415">
                  <c:v>08/27/2018</c:v>
                </c:pt>
                <c:pt idx="416">
                  <c:v>08/28/2018</c:v>
                </c:pt>
                <c:pt idx="417">
                  <c:v>08/29/2018</c:v>
                </c:pt>
                <c:pt idx="418">
                  <c:v>08/30/2018</c:v>
                </c:pt>
                <c:pt idx="419">
                  <c:v>08/31/2018</c:v>
                </c:pt>
                <c:pt idx="420">
                  <c:v>09/04/2018</c:v>
                </c:pt>
                <c:pt idx="421">
                  <c:v>09/05/2018</c:v>
                </c:pt>
                <c:pt idx="422">
                  <c:v>09/06/2018</c:v>
                </c:pt>
                <c:pt idx="423">
                  <c:v>09/07/2018</c:v>
                </c:pt>
                <c:pt idx="424">
                  <c:v>09/10/2018</c:v>
                </c:pt>
                <c:pt idx="425">
                  <c:v>09/11/2018</c:v>
                </c:pt>
                <c:pt idx="426">
                  <c:v>09/12/2018</c:v>
                </c:pt>
                <c:pt idx="427">
                  <c:v>09/13/2018</c:v>
                </c:pt>
                <c:pt idx="428">
                  <c:v>09/14/2018</c:v>
                </c:pt>
                <c:pt idx="429">
                  <c:v>09/17/2018</c:v>
                </c:pt>
                <c:pt idx="430">
                  <c:v>09/18/2018</c:v>
                </c:pt>
                <c:pt idx="431">
                  <c:v>09/19/2018</c:v>
                </c:pt>
                <c:pt idx="432">
                  <c:v>09/20/2018</c:v>
                </c:pt>
                <c:pt idx="433">
                  <c:v>09/21/2018</c:v>
                </c:pt>
                <c:pt idx="434">
                  <c:v>09/24/2018</c:v>
                </c:pt>
                <c:pt idx="435">
                  <c:v>09/25/2018</c:v>
                </c:pt>
                <c:pt idx="436">
                  <c:v>09/26/2018</c:v>
                </c:pt>
                <c:pt idx="437">
                  <c:v>09/27/2018</c:v>
                </c:pt>
                <c:pt idx="438">
                  <c:v>09/28/2018</c:v>
                </c:pt>
                <c:pt idx="439">
                  <c:v>10/01/2018</c:v>
                </c:pt>
                <c:pt idx="440">
                  <c:v>10/02/2018</c:v>
                </c:pt>
                <c:pt idx="441">
                  <c:v>10/03/2018</c:v>
                </c:pt>
                <c:pt idx="442">
                  <c:v>10/04/2018</c:v>
                </c:pt>
                <c:pt idx="443">
                  <c:v>10/05/2018</c:v>
                </c:pt>
                <c:pt idx="444">
                  <c:v>10/08/2018</c:v>
                </c:pt>
                <c:pt idx="445">
                  <c:v>10/09/2018</c:v>
                </c:pt>
                <c:pt idx="446">
                  <c:v>10/10/2018</c:v>
                </c:pt>
                <c:pt idx="447">
                  <c:v>10/11/2018</c:v>
                </c:pt>
                <c:pt idx="448">
                  <c:v>10/12/2018</c:v>
                </c:pt>
                <c:pt idx="449">
                  <c:v>10/15/2018</c:v>
                </c:pt>
                <c:pt idx="450">
                  <c:v>10/16/2018</c:v>
                </c:pt>
                <c:pt idx="451">
                  <c:v>10/17/2018</c:v>
                </c:pt>
                <c:pt idx="452">
                  <c:v>10/18/2018</c:v>
                </c:pt>
                <c:pt idx="453">
                  <c:v>10/19/2018</c:v>
                </c:pt>
                <c:pt idx="454">
                  <c:v>10/22/2018</c:v>
                </c:pt>
                <c:pt idx="455">
                  <c:v>10/23/2018</c:v>
                </c:pt>
                <c:pt idx="456">
                  <c:v>10/24/2018</c:v>
                </c:pt>
                <c:pt idx="457">
                  <c:v>10/25/2018</c:v>
                </c:pt>
                <c:pt idx="458">
                  <c:v>10/26/2018</c:v>
                </c:pt>
                <c:pt idx="459">
                  <c:v>10/29/2018</c:v>
                </c:pt>
                <c:pt idx="460">
                  <c:v>10/30/2018</c:v>
                </c:pt>
                <c:pt idx="461">
                  <c:v>10/31/2018</c:v>
                </c:pt>
                <c:pt idx="462">
                  <c:v>11/01/2018</c:v>
                </c:pt>
                <c:pt idx="463">
                  <c:v>11/02/2018</c:v>
                </c:pt>
                <c:pt idx="464">
                  <c:v>11/05/2018</c:v>
                </c:pt>
                <c:pt idx="465">
                  <c:v>11/06/2018</c:v>
                </c:pt>
                <c:pt idx="466">
                  <c:v>11/07/2018</c:v>
                </c:pt>
                <c:pt idx="467">
                  <c:v>11/08/2018</c:v>
                </c:pt>
                <c:pt idx="468">
                  <c:v>11/09/2018</c:v>
                </c:pt>
                <c:pt idx="469">
                  <c:v>11/12/2018</c:v>
                </c:pt>
                <c:pt idx="470">
                  <c:v>11/13/2018</c:v>
                </c:pt>
                <c:pt idx="471">
                  <c:v>11/14/2018</c:v>
                </c:pt>
                <c:pt idx="472">
                  <c:v>11/15/2018</c:v>
                </c:pt>
                <c:pt idx="473">
                  <c:v>11/16/2018</c:v>
                </c:pt>
                <c:pt idx="474">
                  <c:v>11/19/2018</c:v>
                </c:pt>
                <c:pt idx="475">
                  <c:v>11/20/2018</c:v>
                </c:pt>
                <c:pt idx="476">
                  <c:v>11/21/2018</c:v>
                </c:pt>
                <c:pt idx="477">
                  <c:v>11/23/2018</c:v>
                </c:pt>
                <c:pt idx="478">
                  <c:v>11/26/2018</c:v>
                </c:pt>
                <c:pt idx="479">
                  <c:v>11/27/2018</c:v>
                </c:pt>
                <c:pt idx="480">
                  <c:v>11/28/2018</c:v>
                </c:pt>
                <c:pt idx="481">
                  <c:v>11/29/2018</c:v>
                </c:pt>
                <c:pt idx="482">
                  <c:v>11/30/2018</c:v>
                </c:pt>
                <c:pt idx="483">
                  <c:v>12/03/2018</c:v>
                </c:pt>
                <c:pt idx="484">
                  <c:v>12/04/2018</c:v>
                </c:pt>
                <c:pt idx="485">
                  <c:v>12/05/2018</c:v>
                </c:pt>
                <c:pt idx="486">
                  <c:v>12/06/2018</c:v>
                </c:pt>
                <c:pt idx="487">
                  <c:v>12/07/2018</c:v>
                </c:pt>
                <c:pt idx="488">
                  <c:v>12/10/2018</c:v>
                </c:pt>
                <c:pt idx="489">
                  <c:v>12/11/2018</c:v>
                </c:pt>
                <c:pt idx="490">
                  <c:v>12/12/2018</c:v>
                </c:pt>
                <c:pt idx="491">
                  <c:v>12/13/2018</c:v>
                </c:pt>
                <c:pt idx="492">
                  <c:v>12/14/2018</c:v>
                </c:pt>
                <c:pt idx="493">
                  <c:v>12/17/2018</c:v>
                </c:pt>
                <c:pt idx="494">
                  <c:v>12/18/2018</c:v>
                </c:pt>
                <c:pt idx="495">
                  <c:v>12/19/2018</c:v>
                </c:pt>
                <c:pt idx="496">
                  <c:v>12/20/2018</c:v>
                </c:pt>
                <c:pt idx="497">
                  <c:v>12/21/2018</c:v>
                </c:pt>
                <c:pt idx="498">
                  <c:v>12/24/2018</c:v>
                </c:pt>
                <c:pt idx="499">
                  <c:v>12/26/2018</c:v>
                </c:pt>
                <c:pt idx="500">
                  <c:v>12/27/2018</c:v>
                </c:pt>
                <c:pt idx="501">
                  <c:v>12/28/2018</c:v>
                </c:pt>
                <c:pt idx="502">
                  <c:v>12/31/2018</c:v>
                </c:pt>
                <c:pt idx="503">
                  <c:v>01/02/2019</c:v>
                </c:pt>
                <c:pt idx="504">
                  <c:v>01/03/2019</c:v>
                </c:pt>
                <c:pt idx="505">
                  <c:v>01/04/2019</c:v>
                </c:pt>
                <c:pt idx="506">
                  <c:v>01/07/2019</c:v>
                </c:pt>
                <c:pt idx="507">
                  <c:v>01/08/2019</c:v>
                </c:pt>
              </c:strCache>
            </c:strRef>
          </c:cat>
          <c:val>
            <c:numRef>
              <c:f>'ESB ~ Daily, 0 Days Adj'!$H$3:$H$510</c:f>
              <c:numCache>
                <c:formatCode>General</c:formatCode>
                <c:ptCount val="508"/>
                <c:pt idx="0">
                  <c:v>20.51</c:v>
                </c:pt>
                <c:pt idx="1">
                  <c:v>20.89</c:v>
                </c:pt>
                <c:pt idx="2">
                  <c:v>20.78</c:v>
                </c:pt>
                <c:pt idx="3">
                  <c:v>20.75</c:v>
                </c:pt>
                <c:pt idx="4">
                  <c:v>20.420000000000002</c:v>
                </c:pt>
                <c:pt idx="5">
                  <c:v>20.48</c:v>
                </c:pt>
                <c:pt idx="6">
                  <c:v>20.56</c:v>
                </c:pt>
                <c:pt idx="7">
                  <c:v>20.76</c:v>
                </c:pt>
                <c:pt idx="8">
                  <c:v>20.52</c:v>
                </c:pt>
                <c:pt idx="9">
                  <c:v>20.73</c:v>
                </c:pt>
                <c:pt idx="10">
                  <c:v>20.98</c:v>
                </c:pt>
                <c:pt idx="11">
                  <c:v>20.18</c:v>
                </c:pt>
                <c:pt idx="12">
                  <c:v>20.18</c:v>
                </c:pt>
                <c:pt idx="13">
                  <c:v>20.64</c:v>
                </c:pt>
                <c:pt idx="14">
                  <c:v>20.58</c:v>
                </c:pt>
                <c:pt idx="15">
                  <c:v>20.34</c:v>
                </c:pt>
                <c:pt idx="16">
                  <c:v>20.36</c:v>
                </c:pt>
                <c:pt idx="17">
                  <c:v>20.329999999999998</c:v>
                </c:pt>
                <c:pt idx="18">
                  <c:v>20.309999999999999</c:v>
                </c:pt>
                <c:pt idx="19">
                  <c:v>20.45</c:v>
                </c:pt>
                <c:pt idx="20">
                  <c:v>20.84</c:v>
                </c:pt>
                <c:pt idx="21">
                  <c:v>20.55</c:v>
                </c:pt>
                <c:pt idx="22">
                  <c:v>21.11</c:v>
                </c:pt>
                <c:pt idx="23">
                  <c:v>21.18</c:v>
                </c:pt>
                <c:pt idx="24">
                  <c:v>20.72</c:v>
                </c:pt>
                <c:pt idx="25">
                  <c:v>20.76</c:v>
                </c:pt>
                <c:pt idx="26">
                  <c:v>20.65</c:v>
                </c:pt>
                <c:pt idx="27">
                  <c:v>20.420000000000002</c:v>
                </c:pt>
                <c:pt idx="28">
                  <c:v>20</c:v>
                </c:pt>
                <c:pt idx="29">
                  <c:v>20.47</c:v>
                </c:pt>
                <c:pt idx="30">
                  <c:v>20.48</c:v>
                </c:pt>
                <c:pt idx="31">
                  <c:v>20.36</c:v>
                </c:pt>
                <c:pt idx="32">
                  <c:v>20.3</c:v>
                </c:pt>
                <c:pt idx="33">
                  <c:v>20.8</c:v>
                </c:pt>
                <c:pt idx="34">
                  <c:v>20.71</c:v>
                </c:pt>
                <c:pt idx="35">
                  <c:v>20.16</c:v>
                </c:pt>
                <c:pt idx="36">
                  <c:v>19.8</c:v>
                </c:pt>
                <c:pt idx="37">
                  <c:v>19.09</c:v>
                </c:pt>
                <c:pt idx="38">
                  <c:v>19.309999999999999</c:v>
                </c:pt>
                <c:pt idx="39">
                  <c:v>19.48</c:v>
                </c:pt>
                <c:pt idx="40">
                  <c:v>19.66</c:v>
                </c:pt>
                <c:pt idx="41">
                  <c:v>19.52</c:v>
                </c:pt>
                <c:pt idx="42">
                  <c:v>19.149999999999999</c:v>
                </c:pt>
                <c:pt idx="43">
                  <c:v>18.399999999999999</c:v>
                </c:pt>
                <c:pt idx="44">
                  <c:v>18.399999999999999</c:v>
                </c:pt>
                <c:pt idx="45">
                  <c:v>18</c:v>
                </c:pt>
                <c:pt idx="46">
                  <c:v>18.22</c:v>
                </c:pt>
                <c:pt idx="47">
                  <c:v>18.18</c:v>
                </c:pt>
                <c:pt idx="48">
                  <c:v>18.16</c:v>
                </c:pt>
                <c:pt idx="49">
                  <c:v>18.23</c:v>
                </c:pt>
                <c:pt idx="50">
                  <c:v>18.25</c:v>
                </c:pt>
                <c:pt idx="51">
                  <c:v>18.170000000000002</c:v>
                </c:pt>
                <c:pt idx="52">
                  <c:v>17.7</c:v>
                </c:pt>
                <c:pt idx="53">
                  <c:v>17.29</c:v>
                </c:pt>
                <c:pt idx="54">
                  <c:v>17.3</c:v>
                </c:pt>
                <c:pt idx="55">
                  <c:v>17.600000000000001</c:v>
                </c:pt>
                <c:pt idx="56">
                  <c:v>17.71</c:v>
                </c:pt>
                <c:pt idx="57">
                  <c:v>17.7</c:v>
                </c:pt>
                <c:pt idx="58">
                  <c:v>17.559999999999999</c:v>
                </c:pt>
                <c:pt idx="59">
                  <c:v>17.12</c:v>
                </c:pt>
                <c:pt idx="60">
                  <c:v>16.809999999999999</c:v>
                </c:pt>
                <c:pt idx="61">
                  <c:v>16.760000000000002</c:v>
                </c:pt>
                <c:pt idx="62">
                  <c:v>16.54</c:v>
                </c:pt>
                <c:pt idx="63">
                  <c:v>16.16</c:v>
                </c:pt>
                <c:pt idx="64">
                  <c:v>16.100000000000001</c:v>
                </c:pt>
                <c:pt idx="65">
                  <c:v>16.45</c:v>
                </c:pt>
                <c:pt idx="66">
                  <c:v>16.77</c:v>
                </c:pt>
                <c:pt idx="67">
                  <c:v>16.63</c:v>
                </c:pt>
                <c:pt idx="68">
                  <c:v>16.72</c:v>
                </c:pt>
                <c:pt idx="69">
                  <c:v>16.7</c:v>
                </c:pt>
                <c:pt idx="70">
                  <c:v>16.600000000000001</c:v>
                </c:pt>
                <c:pt idx="71">
                  <c:v>16.47</c:v>
                </c:pt>
                <c:pt idx="72">
                  <c:v>16.7</c:v>
                </c:pt>
                <c:pt idx="73">
                  <c:v>16.420000000000002</c:v>
                </c:pt>
                <c:pt idx="74">
                  <c:v>16.329999999999998</c:v>
                </c:pt>
                <c:pt idx="75">
                  <c:v>16.41</c:v>
                </c:pt>
                <c:pt idx="76">
                  <c:v>16.239999999999998</c:v>
                </c:pt>
                <c:pt idx="77">
                  <c:v>16.18</c:v>
                </c:pt>
                <c:pt idx="78">
                  <c:v>15.38</c:v>
                </c:pt>
                <c:pt idx="79">
                  <c:v>15.18</c:v>
                </c:pt>
                <c:pt idx="80">
                  <c:v>16.04</c:v>
                </c:pt>
                <c:pt idx="81">
                  <c:v>16.18</c:v>
                </c:pt>
                <c:pt idx="82">
                  <c:v>15.88</c:v>
                </c:pt>
                <c:pt idx="83">
                  <c:v>15.77</c:v>
                </c:pt>
                <c:pt idx="84">
                  <c:v>15.37</c:v>
                </c:pt>
                <c:pt idx="85">
                  <c:v>15.31</c:v>
                </c:pt>
                <c:pt idx="86">
                  <c:v>15.38</c:v>
                </c:pt>
                <c:pt idx="87">
                  <c:v>15.44</c:v>
                </c:pt>
                <c:pt idx="88">
                  <c:v>15.84</c:v>
                </c:pt>
                <c:pt idx="89">
                  <c:v>15.63</c:v>
                </c:pt>
                <c:pt idx="90">
                  <c:v>15.51</c:v>
                </c:pt>
                <c:pt idx="91">
                  <c:v>15.61</c:v>
                </c:pt>
                <c:pt idx="92">
                  <c:v>15.88</c:v>
                </c:pt>
                <c:pt idx="93">
                  <c:v>16.3</c:v>
                </c:pt>
                <c:pt idx="94">
                  <c:v>16.03</c:v>
                </c:pt>
                <c:pt idx="95">
                  <c:v>16.38</c:v>
                </c:pt>
                <c:pt idx="96">
                  <c:v>16.510000000000002</c:v>
                </c:pt>
                <c:pt idx="97">
                  <c:v>15.87</c:v>
                </c:pt>
                <c:pt idx="98">
                  <c:v>15.67</c:v>
                </c:pt>
                <c:pt idx="99">
                  <c:v>15.66</c:v>
                </c:pt>
                <c:pt idx="100">
                  <c:v>15.05</c:v>
                </c:pt>
                <c:pt idx="101">
                  <c:v>15.02</c:v>
                </c:pt>
                <c:pt idx="102">
                  <c:v>14.87</c:v>
                </c:pt>
                <c:pt idx="103">
                  <c:v>14.23</c:v>
                </c:pt>
                <c:pt idx="104">
                  <c:v>13.74</c:v>
                </c:pt>
                <c:pt idx="105">
                  <c:v>13.89</c:v>
                </c:pt>
                <c:pt idx="106">
                  <c:v>13.98</c:v>
                </c:pt>
                <c:pt idx="107">
                  <c:v>14.14</c:v>
                </c:pt>
                <c:pt idx="108">
                  <c:v>14.34</c:v>
                </c:pt>
                <c:pt idx="109">
                  <c:v>14.27</c:v>
                </c:pt>
                <c:pt idx="110">
                  <c:v>14.02</c:v>
                </c:pt>
                <c:pt idx="111">
                  <c:v>13.79</c:v>
                </c:pt>
                <c:pt idx="112">
                  <c:v>13.62</c:v>
                </c:pt>
                <c:pt idx="113">
                  <c:v>13.47</c:v>
                </c:pt>
                <c:pt idx="114">
                  <c:v>13.44</c:v>
                </c:pt>
                <c:pt idx="115">
                  <c:v>13.46</c:v>
                </c:pt>
                <c:pt idx="116">
                  <c:v>13.61</c:v>
                </c:pt>
                <c:pt idx="117">
                  <c:v>13.06</c:v>
                </c:pt>
                <c:pt idx="118">
                  <c:v>12.84</c:v>
                </c:pt>
                <c:pt idx="119">
                  <c:v>12.97</c:v>
                </c:pt>
                <c:pt idx="120">
                  <c:v>12.61</c:v>
                </c:pt>
                <c:pt idx="121">
                  <c:v>12.65</c:v>
                </c:pt>
                <c:pt idx="122">
                  <c:v>12.55</c:v>
                </c:pt>
                <c:pt idx="123">
                  <c:v>13.3</c:v>
                </c:pt>
                <c:pt idx="124">
                  <c:v>13.68</c:v>
                </c:pt>
                <c:pt idx="125">
                  <c:v>13.92</c:v>
                </c:pt>
                <c:pt idx="126">
                  <c:v>13.72</c:v>
                </c:pt>
                <c:pt idx="127">
                  <c:v>13.92</c:v>
                </c:pt>
                <c:pt idx="128">
                  <c:v>14.15</c:v>
                </c:pt>
                <c:pt idx="129">
                  <c:v>13.56</c:v>
                </c:pt>
                <c:pt idx="130">
                  <c:v>13.44</c:v>
                </c:pt>
                <c:pt idx="131">
                  <c:v>13.49</c:v>
                </c:pt>
                <c:pt idx="132">
                  <c:v>14.14</c:v>
                </c:pt>
                <c:pt idx="133">
                  <c:v>14.3</c:v>
                </c:pt>
                <c:pt idx="134">
                  <c:v>14.09</c:v>
                </c:pt>
                <c:pt idx="135">
                  <c:v>14.1</c:v>
                </c:pt>
                <c:pt idx="136">
                  <c:v>14.5</c:v>
                </c:pt>
                <c:pt idx="137">
                  <c:v>14.41</c:v>
                </c:pt>
                <c:pt idx="138">
                  <c:v>14.4</c:v>
                </c:pt>
                <c:pt idx="139">
                  <c:v>14.4</c:v>
                </c:pt>
                <c:pt idx="140">
                  <c:v>13.9</c:v>
                </c:pt>
                <c:pt idx="141">
                  <c:v>14.23</c:v>
                </c:pt>
                <c:pt idx="142">
                  <c:v>14.43</c:v>
                </c:pt>
                <c:pt idx="143">
                  <c:v>14.37</c:v>
                </c:pt>
                <c:pt idx="144">
                  <c:v>14.91</c:v>
                </c:pt>
                <c:pt idx="145">
                  <c:v>14.88</c:v>
                </c:pt>
                <c:pt idx="146">
                  <c:v>14.79</c:v>
                </c:pt>
                <c:pt idx="147">
                  <c:v>14.31</c:v>
                </c:pt>
                <c:pt idx="148">
                  <c:v>14.14</c:v>
                </c:pt>
                <c:pt idx="149">
                  <c:v>13.87</c:v>
                </c:pt>
                <c:pt idx="150">
                  <c:v>13.78</c:v>
                </c:pt>
                <c:pt idx="151">
                  <c:v>13.64</c:v>
                </c:pt>
                <c:pt idx="152">
                  <c:v>13.24</c:v>
                </c:pt>
                <c:pt idx="153">
                  <c:v>13.2</c:v>
                </c:pt>
                <c:pt idx="154">
                  <c:v>13.5</c:v>
                </c:pt>
                <c:pt idx="155">
                  <c:v>13.13</c:v>
                </c:pt>
                <c:pt idx="156">
                  <c:v>12.94</c:v>
                </c:pt>
                <c:pt idx="157">
                  <c:v>13.29</c:v>
                </c:pt>
                <c:pt idx="158">
                  <c:v>13.41</c:v>
                </c:pt>
                <c:pt idx="159">
                  <c:v>13.52</c:v>
                </c:pt>
                <c:pt idx="160">
                  <c:v>13.51</c:v>
                </c:pt>
                <c:pt idx="161">
                  <c:v>13.67</c:v>
                </c:pt>
                <c:pt idx="162">
                  <c:v>14.02</c:v>
                </c:pt>
                <c:pt idx="163">
                  <c:v>14.03</c:v>
                </c:pt>
                <c:pt idx="164">
                  <c:v>14.31</c:v>
                </c:pt>
                <c:pt idx="165">
                  <c:v>13.82</c:v>
                </c:pt>
                <c:pt idx="166">
                  <c:v>13.91</c:v>
                </c:pt>
                <c:pt idx="167">
                  <c:v>14.4</c:v>
                </c:pt>
                <c:pt idx="168">
                  <c:v>13.75</c:v>
                </c:pt>
                <c:pt idx="169">
                  <c:v>14.03</c:v>
                </c:pt>
                <c:pt idx="170">
                  <c:v>14.29</c:v>
                </c:pt>
                <c:pt idx="171">
                  <c:v>14.03</c:v>
                </c:pt>
                <c:pt idx="172">
                  <c:v>14.09</c:v>
                </c:pt>
                <c:pt idx="173">
                  <c:v>14.29</c:v>
                </c:pt>
                <c:pt idx="174">
                  <c:v>14.02</c:v>
                </c:pt>
                <c:pt idx="175">
                  <c:v>14.33</c:v>
                </c:pt>
                <c:pt idx="176">
                  <c:v>14.27</c:v>
                </c:pt>
                <c:pt idx="177">
                  <c:v>14.55</c:v>
                </c:pt>
                <c:pt idx="178">
                  <c:v>14.31</c:v>
                </c:pt>
                <c:pt idx="179">
                  <c:v>13.76</c:v>
                </c:pt>
                <c:pt idx="180">
                  <c:v>14.07</c:v>
                </c:pt>
                <c:pt idx="181">
                  <c:v>14.05</c:v>
                </c:pt>
                <c:pt idx="182">
                  <c:v>13.98</c:v>
                </c:pt>
                <c:pt idx="183">
                  <c:v>13.74</c:v>
                </c:pt>
                <c:pt idx="184">
                  <c:v>13.21</c:v>
                </c:pt>
                <c:pt idx="185">
                  <c:v>13.08</c:v>
                </c:pt>
                <c:pt idx="186">
                  <c:v>13.23</c:v>
                </c:pt>
                <c:pt idx="187">
                  <c:v>13.54</c:v>
                </c:pt>
                <c:pt idx="188">
                  <c:v>14.31</c:v>
                </c:pt>
                <c:pt idx="189">
                  <c:v>14.04</c:v>
                </c:pt>
                <c:pt idx="190">
                  <c:v>14.25</c:v>
                </c:pt>
                <c:pt idx="191">
                  <c:v>14.39</c:v>
                </c:pt>
                <c:pt idx="192">
                  <c:v>13.98</c:v>
                </c:pt>
                <c:pt idx="193">
                  <c:v>14</c:v>
                </c:pt>
                <c:pt idx="194">
                  <c:v>14.17</c:v>
                </c:pt>
                <c:pt idx="195">
                  <c:v>14.3</c:v>
                </c:pt>
                <c:pt idx="196">
                  <c:v>14.28</c:v>
                </c:pt>
                <c:pt idx="197">
                  <c:v>14.41</c:v>
                </c:pt>
                <c:pt idx="198">
                  <c:v>14.18</c:v>
                </c:pt>
                <c:pt idx="199">
                  <c:v>14.03</c:v>
                </c:pt>
                <c:pt idx="200">
                  <c:v>14.08</c:v>
                </c:pt>
                <c:pt idx="201">
                  <c:v>14.13</c:v>
                </c:pt>
                <c:pt idx="202">
                  <c:v>14</c:v>
                </c:pt>
                <c:pt idx="203">
                  <c:v>13.88</c:v>
                </c:pt>
                <c:pt idx="204">
                  <c:v>14.28</c:v>
                </c:pt>
                <c:pt idx="205">
                  <c:v>14.18</c:v>
                </c:pt>
                <c:pt idx="206">
                  <c:v>14.11</c:v>
                </c:pt>
                <c:pt idx="207">
                  <c:v>14.63</c:v>
                </c:pt>
                <c:pt idx="208">
                  <c:v>14.73</c:v>
                </c:pt>
                <c:pt idx="209">
                  <c:v>14.74</c:v>
                </c:pt>
                <c:pt idx="210">
                  <c:v>14.61</c:v>
                </c:pt>
                <c:pt idx="211">
                  <c:v>14.23</c:v>
                </c:pt>
                <c:pt idx="212">
                  <c:v>14.38</c:v>
                </c:pt>
                <c:pt idx="213">
                  <c:v>14.56</c:v>
                </c:pt>
                <c:pt idx="214">
                  <c:v>14.72</c:v>
                </c:pt>
                <c:pt idx="215">
                  <c:v>14.84</c:v>
                </c:pt>
                <c:pt idx="216">
                  <c:v>14.88</c:v>
                </c:pt>
                <c:pt idx="217">
                  <c:v>14.96</c:v>
                </c:pt>
                <c:pt idx="218">
                  <c:v>15.13</c:v>
                </c:pt>
                <c:pt idx="219">
                  <c:v>15.1</c:v>
                </c:pt>
                <c:pt idx="220">
                  <c:v>15.09</c:v>
                </c:pt>
                <c:pt idx="221">
                  <c:v>15.26</c:v>
                </c:pt>
                <c:pt idx="222">
                  <c:v>15.37</c:v>
                </c:pt>
                <c:pt idx="223">
                  <c:v>14.98</c:v>
                </c:pt>
                <c:pt idx="224">
                  <c:v>14.88</c:v>
                </c:pt>
                <c:pt idx="225">
                  <c:v>15.28</c:v>
                </c:pt>
                <c:pt idx="226">
                  <c:v>15.45</c:v>
                </c:pt>
                <c:pt idx="227">
                  <c:v>15.39</c:v>
                </c:pt>
                <c:pt idx="228">
                  <c:v>15.04</c:v>
                </c:pt>
                <c:pt idx="229">
                  <c:v>15.07</c:v>
                </c:pt>
                <c:pt idx="230">
                  <c:v>15.08</c:v>
                </c:pt>
                <c:pt idx="231">
                  <c:v>14.98</c:v>
                </c:pt>
                <c:pt idx="232">
                  <c:v>15.06</c:v>
                </c:pt>
                <c:pt idx="233">
                  <c:v>14.9</c:v>
                </c:pt>
                <c:pt idx="234">
                  <c:v>14.45</c:v>
                </c:pt>
                <c:pt idx="235">
                  <c:v>14.31</c:v>
                </c:pt>
                <c:pt idx="236">
                  <c:v>14.05</c:v>
                </c:pt>
                <c:pt idx="237">
                  <c:v>13.95</c:v>
                </c:pt>
                <c:pt idx="238">
                  <c:v>13.77</c:v>
                </c:pt>
                <c:pt idx="239">
                  <c:v>13.85</c:v>
                </c:pt>
                <c:pt idx="240">
                  <c:v>13.77</c:v>
                </c:pt>
                <c:pt idx="241">
                  <c:v>13.66</c:v>
                </c:pt>
                <c:pt idx="242">
                  <c:v>13.76</c:v>
                </c:pt>
                <c:pt idx="243">
                  <c:v>14.41</c:v>
                </c:pt>
                <c:pt idx="244">
                  <c:v>14.57</c:v>
                </c:pt>
                <c:pt idx="245">
                  <c:v>14.77</c:v>
                </c:pt>
                <c:pt idx="246">
                  <c:v>14.6</c:v>
                </c:pt>
                <c:pt idx="247">
                  <c:v>14.7</c:v>
                </c:pt>
                <c:pt idx="248">
                  <c:v>14.93</c:v>
                </c:pt>
                <c:pt idx="249">
                  <c:v>15</c:v>
                </c:pt>
                <c:pt idx="250">
                  <c:v>15.16</c:v>
                </c:pt>
                <c:pt idx="251">
                  <c:v>15.85</c:v>
                </c:pt>
                <c:pt idx="252">
                  <c:v>15.92</c:v>
                </c:pt>
                <c:pt idx="253">
                  <c:v>15.95</c:v>
                </c:pt>
                <c:pt idx="254">
                  <c:v>15.89</c:v>
                </c:pt>
                <c:pt idx="255">
                  <c:v>15.71</c:v>
                </c:pt>
                <c:pt idx="256">
                  <c:v>15.7</c:v>
                </c:pt>
                <c:pt idx="257">
                  <c:v>15.68</c:v>
                </c:pt>
                <c:pt idx="258">
                  <c:v>15.34</c:v>
                </c:pt>
                <c:pt idx="259">
                  <c:v>15.31</c:v>
                </c:pt>
                <c:pt idx="260">
                  <c:v>14.91</c:v>
                </c:pt>
                <c:pt idx="261">
                  <c:v>14.68</c:v>
                </c:pt>
                <c:pt idx="262">
                  <c:v>14.47</c:v>
                </c:pt>
                <c:pt idx="263">
                  <c:v>14.65</c:v>
                </c:pt>
                <c:pt idx="264">
                  <c:v>14.64</c:v>
                </c:pt>
                <c:pt idx="265">
                  <c:v>14.72</c:v>
                </c:pt>
                <c:pt idx="266">
                  <c:v>14.67</c:v>
                </c:pt>
                <c:pt idx="267">
                  <c:v>14.81</c:v>
                </c:pt>
                <c:pt idx="268">
                  <c:v>14.93</c:v>
                </c:pt>
                <c:pt idx="269">
                  <c:v>15.14</c:v>
                </c:pt>
                <c:pt idx="270">
                  <c:v>15.18</c:v>
                </c:pt>
                <c:pt idx="271">
                  <c:v>14.87</c:v>
                </c:pt>
                <c:pt idx="272">
                  <c:v>14.96</c:v>
                </c:pt>
                <c:pt idx="273">
                  <c:v>15</c:v>
                </c:pt>
                <c:pt idx="274">
                  <c:v>15.08</c:v>
                </c:pt>
                <c:pt idx="275">
                  <c:v>15.19</c:v>
                </c:pt>
                <c:pt idx="276">
                  <c:v>15.26</c:v>
                </c:pt>
                <c:pt idx="277">
                  <c:v>14.95</c:v>
                </c:pt>
                <c:pt idx="278">
                  <c:v>14.87</c:v>
                </c:pt>
                <c:pt idx="279">
                  <c:v>14.93</c:v>
                </c:pt>
                <c:pt idx="280">
                  <c:v>14.72</c:v>
                </c:pt>
                <c:pt idx="281">
                  <c:v>14.56</c:v>
                </c:pt>
                <c:pt idx="282">
                  <c:v>14.72</c:v>
                </c:pt>
                <c:pt idx="283">
                  <c:v>14.52</c:v>
                </c:pt>
                <c:pt idx="284">
                  <c:v>14.59</c:v>
                </c:pt>
                <c:pt idx="285">
                  <c:v>14.63</c:v>
                </c:pt>
                <c:pt idx="286">
                  <c:v>14.76</c:v>
                </c:pt>
                <c:pt idx="287">
                  <c:v>14.67</c:v>
                </c:pt>
                <c:pt idx="288">
                  <c:v>14.63</c:v>
                </c:pt>
                <c:pt idx="289">
                  <c:v>14.17</c:v>
                </c:pt>
                <c:pt idx="290">
                  <c:v>14.56</c:v>
                </c:pt>
                <c:pt idx="291">
                  <c:v>14.83</c:v>
                </c:pt>
                <c:pt idx="292">
                  <c:v>14.69</c:v>
                </c:pt>
                <c:pt idx="293">
                  <c:v>14.85</c:v>
                </c:pt>
                <c:pt idx="294">
                  <c:v>14.78</c:v>
                </c:pt>
                <c:pt idx="295">
                  <c:v>14.16</c:v>
                </c:pt>
                <c:pt idx="296">
                  <c:v>14.28</c:v>
                </c:pt>
                <c:pt idx="297">
                  <c:v>14.26</c:v>
                </c:pt>
                <c:pt idx="298">
                  <c:v>14.33</c:v>
                </c:pt>
                <c:pt idx="299">
                  <c:v>14.21</c:v>
                </c:pt>
                <c:pt idx="300">
                  <c:v>14.23</c:v>
                </c:pt>
                <c:pt idx="301">
                  <c:v>14.25</c:v>
                </c:pt>
                <c:pt idx="302">
                  <c:v>14.17</c:v>
                </c:pt>
                <c:pt idx="303">
                  <c:v>14.37</c:v>
                </c:pt>
                <c:pt idx="304">
                  <c:v>14.14</c:v>
                </c:pt>
                <c:pt idx="305">
                  <c:v>14.25</c:v>
                </c:pt>
                <c:pt idx="306">
                  <c:v>14.3</c:v>
                </c:pt>
                <c:pt idx="307">
                  <c:v>14.13</c:v>
                </c:pt>
                <c:pt idx="308">
                  <c:v>14.05</c:v>
                </c:pt>
                <c:pt idx="309">
                  <c:v>14.21</c:v>
                </c:pt>
                <c:pt idx="310">
                  <c:v>14.07</c:v>
                </c:pt>
                <c:pt idx="311">
                  <c:v>14.13</c:v>
                </c:pt>
                <c:pt idx="312">
                  <c:v>14.19</c:v>
                </c:pt>
                <c:pt idx="313">
                  <c:v>14.13</c:v>
                </c:pt>
                <c:pt idx="314">
                  <c:v>14.03</c:v>
                </c:pt>
                <c:pt idx="315">
                  <c:v>14.02</c:v>
                </c:pt>
                <c:pt idx="316">
                  <c:v>13.85</c:v>
                </c:pt>
                <c:pt idx="317">
                  <c:v>13.92</c:v>
                </c:pt>
                <c:pt idx="318">
                  <c:v>13.7</c:v>
                </c:pt>
                <c:pt idx="319">
                  <c:v>13.58</c:v>
                </c:pt>
                <c:pt idx="320">
                  <c:v>13.58</c:v>
                </c:pt>
                <c:pt idx="321">
                  <c:v>13.62</c:v>
                </c:pt>
                <c:pt idx="322">
                  <c:v>13.57</c:v>
                </c:pt>
                <c:pt idx="323">
                  <c:v>13.27</c:v>
                </c:pt>
                <c:pt idx="324">
                  <c:v>13.35</c:v>
                </c:pt>
                <c:pt idx="325">
                  <c:v>13.38</c:v>
                </c:pt>
                <c:pt idx="326">
                  <c:v>13.29</c:v>
                </c:pt>
                <c:pt idx="327">
                  <c:v>12.86</c:v>
                </c:pt>
                <c:pt idx="328">
                  <c:v>12.78</c:v>
                </c:pt>
                <c:pt idx="329">
                  <c:v>12.55</c:v>
                </c:pt>
                <c:pt idx="330">
                  <c:v>12.83</c:v>
                </c:pt>
                <c:pt idx="331">
                  <c:v>12.89</c:v>
                </c:pt>
                <c:pt idx="332">
                  <c:v>13.04</c:v>
                </c:pt>
                <c:pt idx="333">
                  <c:v>13.08</c:v>
                </c:pt>
                <c:pt idx="334">
                  <c:v>13.11</c:v>
                </c:pt>
                <c:pt idx="335">
                  <c:v>13.05</c:v>
                </c:pt>
                <c:pt idx="336">
                  <c:v>12.9</c:v>
                </c:pt>
                <c:pt idx="337">
                  <c:v>12.78</c:v>
                </c:pt>
                <c:pt idx="338">
                  <c:v>12.98</c:v>
                </c:pt>
                <c:pt idx="339">
                  <c:v>12.76</c:v>
                </c:pt>
                <c:pt idx="340">
                  <c:v>12.76</c:v>
                </c:pt>
                <c:pt idx="341">
                  <c:v>12.65</c:v>
                </c:pt>
                <c:pt idx="342">
                  <c:v>12.64</c:v>
                </c:pt>
                <c:pt idx="343">
                  <c:v>12.73</c:v>
                </c:pt>
                <c:pt idx="344">
                  <c:v>12.79</c:v>
                </c:pt>
                <c:pt idx="345">
                  <c:v>12.77</c:v>
                </c:pt>
                <c:pt idx="346">
                  <c:v>12.85</c:v>
                </c:pt>
                <c:pt idx="347">
                  <c:v>13.11</c:v>
                </c:pt>
                <c:pt idx="348">
                  <c:v>13.37</c:v>
                </c:pt>
                <c:pt idx="349">
                  <c:v>13.58</c:v>
                </c:pt>
                <c:pt idx="350">
                  <c:v>13.55</c:v>
                </c:pt>
                <c:pt idx="351">
                  <c:v>13.6</c:v>
                </c:pt>
                <c:pt idx="352">
                  <c:v>13.5</c:v>
                </c:pt>
                <c:pt idx="353">
                  <c:v>13.6</c:v>
                </c:pt>
                <c:pt idx="354">
                  <c:v>13.8</c:v>
                </c:pt>
                <c:pt idx="355">
                  <c:v>13.59</c:v>
                </c:pt>
                <c:pt idx="356">
                  <c:v>13.11</c:v>
                </c:pt>
                <c:pt idx="357">
                  <c:v>13.17</c:v>
                </c:pt>
                <c:pt idx="358">
                  <c:v>13.25</c:v>
                </c:pt>
                <c:pt idx="359">
                  <c:v>12.79</c:v>
                </c:pt>
                <c:pt idx="360">
                  <c:v>13.19</c:v>
                </c:pt>
                <c:pt idx="361">
                  <c:v>13.33</c:v>
                </c:pt>
                <c:pt idx="362">
                  <c:v>13.34</c:v>
                </c:pt>
                <c:pt idx="363">
                  <c:v>13.36</c:v>
                </c:pt>
                <c:pt idx="364">
                  <c:v>13.22</c:v>
                </c:pt>
                <c:pt idx="365">
                  <c:v>13.06</c:v>
                </c:pt>
                <c:pt idx="366">
                  <c:v>12.97</c:v>
                </c:pt>
                <c:pt idx="367">
                  <c:v>12.83</c:v>
                </c:pt>
                <c:pt idx="368">
                  <c:v>12.84</c:v>
                </c:pt>
                <c:pt idx="369">
                  <c:v>12.81</c:v>
                </c:pt>
                <c:pt idx="370">
                  <c:v>12.98</c:v>
                </c:pt>
                <c:pt idx="371">
                  <c:v>12.95</c:v>
                </c:pt>
                <c:pt idx="372">
                  <c:v>13.11</c:v>
                </c:pt>
                <c:pt idx="373">
                  <c:v>12.71</c:v>
                </c:pt>
                <c:pt idx="374">
                  <c:v>12.92</c:v>
                </c:pt>
                <c:pt idx="375">
                  <c:v>12.95</c:v>
                </c:pt>
                <c:pt idx="376">
                  <c:v>12.33</c:v>
                </c:pt>
                <c:pt idx="377">
                  <c:v>12.12</c:v>
                </c:pt>
                <c:pt idx="378">
                  <c:v>12.14</c:v>
                </c:pt>
                <c:pt idx="379">
                  <c:v>12.19</c:v>
                </c:pt>
                <c:pt idx="380">
                  <c:v>12.12</c:v>
                </c:pt>
                <c:pt idx="381">
                  <c:v>12.13</c:v>
                </c:pt>
                <c:pt idx="382">
                  <c:v>12.03</c:v>
                </c:pt>
                <c:pt idx="383">
                  <c:v>11.84</c:v>
                </c:pt>
                <c:pt idx="384">
                  <c:v>11.68</c:v>
                </c:pt>
                <c:pt idx="385">
                  <c:v>11.83</c:v>
                </c:pt>
                <c:pt idx="386">
                  <c:v>11.83</c:v>
                </c:pt>
                <c:pt idx="387">
                  <c:v>11.77</c:v>
                </c:pt>
                <c:pt idx="388">
                  <c:v>11.67</c:v>
                </c:pt>
                <c:pt idx="389">
                  <c:v>11.84</c:v>
                </c:pt>
                <c:pt idx="390">
                  <c:v>11.84</c:v>
                </c:pt>
                <c:pt idx="391">
                  <c:v>11.96</c:v>
                </c:pt>
                <c:pt idx="392">
                  <c:v>11.99</c:v>
                </c:pt>
                <c:pt idx="393">
                  <c:v>11.9</c:v>
                </c:pt>
                <c:pt idx="394">
                  <c:v>11.78</c:v>
                </c:pt>
                <c:pt idx="395">
                  <c:v>11.74</c:v>
                </c:pt>
                <c:pt idx="396">
                  <c:v>11.48</c:v>
                </c:pt>
                <c:pt idx="397">
                  <c:v>11.29</c:v>
                </c:pt>
                <c:pt idx="398">
                  <c:v>11.39</c:v>
                </c:pt>
                <c:pt idx="399">
                  <c:v>11.66</c:v>
                </c:pt>
                <c:pt idx="400">
                  <c:v>11.77</c:v>
                </c:pt>
                <c:pt idx="401">
                  <c:v>11.78</c:v>
                </c:pt>
                <c:pt idx="402">
                  <c:v>11.69</c:v>
                </c:pt>
                <c:pt idx="403">
                  <c:v>11.79</c:v>
                </c:pt>
                <c:pt idx="404">
                  <c:v>11.5</c:v>
                </c:pt>
                <c:pt idx="405">
                  <c:v>11.34</c:v>
                </c:pt>
                <c:pt idx="406">
                  <c:v>11.28</c:v>
                </c:pt>
                <c:pt idx="407">
                  <c:v>11.13</c:v>
                </c:pt>
                <c:pt idx="408">
                  <c:v>11.14</c:v>
                </c:pt>
                <c:pt idx="409">
                  <c:v>11.05</c:v>
                </c:pt>
                <c:pt idx="410">
                  <c:v>10.96</c:v>
                </c:pt>
                <c:pt idx="411">
                  <c:v>11.05</c:v>
                </c:pt>
                <c:pt idx="412">
                  <c:v>11.07</c:v>
                </c:pt>
                <c:pt idx="413">
                  <c:v>11</c:v>
                </c:pt>
                <c:pt idx="414">
                  <c:v>11.05</c:v>
                </c:pt>
                <c:pt idx="415">
                  <c:v>11.22</c:v>
                </c:pt>
                <c:pt idx="416">
                  <c:v>11.11</c:v>
                </c:pt>
                <c:pt idx="417">
                  <c:v>11.12</c:v>
                </c:pt>
                <c:pt idx="418">
                  <c:v>11.34</c:v>
                </c:pt>
                <c:pt idx="419">
                  <c:v>11.42</c:v>
                </c:pt>
                <c:pt idx="420">
                  <c:v>11.46</c:v>
                </c:pt>
                <c:pt idx="421">
                  <c:v>11.69</c:v>
                </c:pt>
                <c:pt idx="422">
                  <c:v>11.56</c:v>
                </c:pt>
                <c:pt idx="423">
                  <c:v>11.78</c:v>
                </c:pt>
                <c:pt idx="424">
                  <c:v>12.03</c:v>
                </c:pt>
                <c:pt idx="425">
                  <c:v>12</c:v>
                </c:pt>
                <c:pt idx="426">
                  <c:v>12.33</c:v>
                </c:pt>
                <c:pt idx="427">
                  <c:v>12.45</c:v>
                </c:pt>
                <c:pt idx="428">
                  <c:v>12.02</c:v>
                </c:pt>
                <c:pt idx="429">
                  <c:v>11.58</c:v>
                </c:pt>
                <c:pt idx="430">
                  <c:v>11.5</c:v>
                </c:pt>
                <c:pt idx="431">
                  <c:v>11.64</c:v>
                </c:pt>
                <c:pt idx="432">
                  <c:v>11.62</c:v>
                </c:pt>
                <c:pt idx="433">
                  <c:v>11.68</c:v>
                </c:pt>
                <c:pt idx="434">
                  <c:v>11.23</c:v>
                </c:pt>
                <c:pt idx="435">
                  <c:v>11.15</c:v>
                </c:pt>
                <c:pt idx="436">
                  <c:v>10.91</c:v>
                </c:pt>
                <c:pt idx="437">
                  <c:v>10.91</c:v>
                </c:pt>
                <c:pt idx="438">
                  <c:v>11.2</c:v>
                </c:pt>
                <c:pt idx="439">
                  <c:v>11.61</c:v>
                </c:pt>
                <c:pt idx="440">
                  <c:v>12.07</c:v>
                </c:pt>
                <c:pt idx="441">
                  <c:v>12.23</c:v>
                </c:pt>
                <c:pt idx="442">
                  <c:v>12.33</c:v>
                </c:pt>
                <c:pt idx="443">
                  <c:v>12.63</c:v>
                </c:pt>
                <c:pt idx="444">
                  <c:v>12.94</c:v>
                </c:pt>
                <c:pt idx="445">
                  <c:v>12.97</c:v>
                </c:pt>
                <c:pt idx="446">
                  <c:v>12.85</c:v>
                </c:pt>
                <c:pt idx="447">
                  <c:v>12.92</c:v>
                </c:pt>
                <c:pt idx="448">
                  <c:v>13.07</c:v>
                </c:pt>
                <c:pt idx="449">
                  <c:v>13.43</c:v>
                </c:pt>
                <c:pt idx="450">
                  <c:v>13.25</c:v>
                </c:pt>
                <c:pt idx="451">
                  <c:v>13.73</c:v>
                </c:pt>
                <c:pt idx="452">
                  <c:v>13.87</c:v>
                </c:pt>
                <c:pt idx="453">
                  <c:v>13.89</c:v>
                </c:pt>
                <c:pt idx="454">
                  <c:v>13.82</c:v>
                </c:pt>
                <c:pt idx="455">
                  <c:v>13.81</c:v>
                </c:pt>
                <c:pt idx="456">
                  <c:v>14.01</c:v>
                </c:pt>
                <c:pt idx="457">
                  <c:v>13.97</c:v>
                </c:pt>
                <c:pt idx="458">
                  <c:v>13.84</c:v>
                </c:pt>
                <c:pt idx="459">
                  <c:v>13.5</c:v>
                </c:pt>
                <c:pt idx="460">
                  <c:v>13.32</c:v>
                </c:pt>
                <c:pt idx="461">
                  <c:v>13.19</c:v>
                </c:pt>
                <c:pt idx="462">
                  <c:v>13.19</c:v>
                </c:pt>
                <c:pt idx="463">
                  <c:v>13.44</c:v>
                </c:pt>
                <c:pt idx="464">
                  <c:v>13.15</c:v>
                </c:pt>
                <c:pt idx="465">
                  <c:v>12.96</c:v>
                </c:pt>
                <c:pt idx="466">
                  <c:v>13.01</c:v>
                </c:pt>
                <c:pt idx="467">
                  <c:v>12.84</c:v>
                </c:pt>
                <c:pt idx="468">
                  <c:v>12.73</c:v>
                </c:pt>
                <c:pt idx="469">
                  <c:v>12.94</c:v>
                </c:pt>
                <c:pt idx="470">
                  <c:v>12.61</c:v>
                </c:pt>
                <c:pt idx="471">
                  <c:v>12.65</c:v>
                </c:pt>
                <c:pt idx="472">
                  <c:v>12.65</c:v>
                </c:pt>
                <c:pt idx="473">
                  <c:v>12.69</c:v>
                </c:pt>
                <c:pt idx="474">
                  <c:v>12.8</c:v>
                </c:pt>
                <c:pt idx="475">
                  <c:v>12.46</c:v>
                </c:pt>
                <c:pt idx="476">
                  <c:v>12.68</c:v>
                </c:pt>
                <c:pt idx="477">
                  <c:v>12.47</c:v>
                </c:pt>
                <c:pt idx="478">
                  <c:v>12.48</c:v>
                </c:pt>
                <c:pt idx="479">
                  <c:v>12.34</c:v>
                </c:pt>
                <c:pt idx="480">
                  <c:v>12.84</c:v>
                </c:pt>
                <c:pt idx="481">
                  <c:v>12.87</c:v>
                </c:pt>
                <c:pt idx="482">
                  <c:v>12.84</c:v>
                </c:pt>
                <c:pt idx="483">
                  <c:v>12.91</c:v>
                </c:pt>
                <c:pt idx="484">
                  <c:v>12.75</c:v>
                </c:pt>
                <c:pt idx="485">
                  <c:v>12.72</c:v>
                </c:pt>
                <c:pt idx="486">
                  <c:v>12.64</c:v>
                </c:pt>
                <c:pt idx="487">
                  <c:v>12.87</c:v>
                </c:pt>
                <c:pt idx="488">
                  <c:v>12.72</c:v>
                </c:pt>
                <c:pt idx="489">
                  <c:v>12.83</c:v>
                </c:pt>
                <c:pt idx="490">
                  <c:v>12.74</c:v>
                </c:pt>
                <c:pt idx="491">
                  <c:v>12.75</c:v>
                </c:pt>
                <c:pt idx="492">
                  <c:v>12.65</c:v>
                </c:pt>
                <c:pt idx="493">
                  <c:v>12.49</c:v>
                </c:pt>
                <c:pt idx="494">
                  <c:v>12.3</c:v>
                </c:pt>
                <c:pt idx="495">
                  <c:v>12.47</c:v>
                </c:pt>
                <c:pt idx="496">
                  <c:v>12.43</c:v>
                </c:pt>
                <c:pt idx="497">
                  <c:v>12.34</c:v>
                </c:pt>
                <c:pt idx="498">
                  <c:v>12.4</c:v>
                </c:pt>
                <c:pt idx="499">
                  <c:v>12.39</c:v>
                </c:pt>
                <c:pt idx="500">
                  <c:v>12.25</c:v>
                </c:pt>
                <c:pt idx="501">
                  <c:v>12.39</c:v>
                </c:pt>
                <c:pt idx="502">
                  <c:v>12.03</c:v>
                </c:pt>
                <c:pt idx="503">
                  <c:v>11.93</c:v>
                </c:pt>
                <c:pt idx="504">
                  <c:v>11.69</c:v>
                </c:pt>
                <c:pt idx="505">
                  <c:v>11.93</c:v>
                </c:pt>
                <c:pt idx="506">
                  <c:v>12.65</c:v>
                </c:pt>
                <c:pt idx="507">
                  <c:v>12.76</c:v>
                </c:pt>
              </c:numCache>
            </c:numRef>
          </c:val>
          <c:smooth val="0"/>
          <c:extLst>
            <c:ext xmlns:c16="http://schemas.microsoft.com/office/drawing/2014/chart" uri="{C3380CC4-5D6E-409C-BE32-E72D297353CC}">
              <c16:uniqueId val="{00000000-5995-45F5-9340-44A03B4DCBF2}"/>
            </c:ext>
          </c:extLst>
        </c:ser>
        <c:dLbls>
          <c:showLegendKey val="0"/>
          <c:showVal val="0"/>
          <c:showCatName val="0"/>
          <c:showSerName val="0"/>
          <c:showPercent val="0"/>
          <c:showBubbleSize val="0"/>
        </c:dLbls>
        <c:marker val="1"/>
        <c:smooth val="0"/>
        <c:axId val="387887672"/>
        <c:axId val="387697104"/>
      </c:lineChart>
      <c:lineChart>
        <c:grouping val="standard"/>
        <c:varyColors val="0"/>
        <c:ser>
          <c:idx val="1"/>
          <c:order val="1"/>
          <c:tx>
            <c:strRef>
              <c:f>'ESB ~ Daily, 0 Days Adj'!$I$2</c:f>
              <c:strCache>
                <c:ptCount val="1"/>
                <c:pt idx="0">
                  <c:v>Crude</c:v>
                </c:pt>
              </c:strCache>
            </c:strRef>
          </c:tx>
          <c:spPr>
            <a:ln w="25400" cap="rnd">
              <a:solidFill>
                <a:schemeClr val="accent2"/>
              </a:solidFill>
              <a:round/>
            </a:ln>
            <a:effectLst/>
          </c:spPr>
          <c:marker>
            <c:symbol val="none"/>
          </c:marker>
          <c:cat>
            <c:strRef>
              <c:f>'ESB ~ Daily, 0 Days Adj'!$G$3:$G$510</c:f>
              <c:strCache>
                <c:ptCount val="508"/>
                <c:pt idx="0">
                  <c:v>01/03/2017</c:v>
                </c:pt>
                <c:pt idx="1">
                  <c:v>01/04/2017</c:v>
                </c:pt>
                <c:pt idx="2">
                  <c:v>01/05/2017</c:v>
                </c:pt>
                <c:pt idx="3">
                  <c:v>01/06/2017</c:v>
                </c:pt>
                <c:pt idx="4">
                  <c:v>01/09/2017</c:v>
                </c:pt>
                <c:pt idx="5">
                  <c:v>01/10/2017</c:v>
                </c:pt>
                <c:pt idx="6">
                  <c:v>01/11/2017</c:v>
                </c:pt>
                <c:pt idx="7">
                  <c:v>01/12/2017</c:v>
                </c:pt>
                <c:pt idx="8">
                  <c:v>01/13/2017</c:v>
                </c:pt>
                <c:pt idx="9">
                  <c:v>01/17/2017</c:v>
                </c:pt>
                <c:pt idx="10">
                  <c:v>01/18/2017</c:v>
                </c:pt>
                <c:pt idx="11">
                  <c:v>01/19/2017</c:v>
                </c:pt>
                <c:pt idx="12">
                  <c:v>01/20/2017</c:v>
                </c:pt>
                <c:pt idx="13">
                  <c:v>01/23/2017</c:v>
                </c:pt>
                <c:pt idx="14">
                  <c:v>01/24/2017</c:v>
                </c:pt>
                <c:pt idx="15">
                  <c:v>01/25/2017</c:v>
                </c:pt>
                <c:pt idx="16">
                  <c:v>01/26/2017</c:v>
                </c:pt>
                <c:pt idx="17">
                  <c:v>01/27/2017</c:v>
                </c:pt>
                <c:pt idx="18">
                  <c:v>01/30/2017</c:v>
                </c:pt>
                <c:pt idx="19">
                  <c:v>01/31/2017</c:v>
                </c:pt>
                <c:pt idx="20">
                  <c:v>02/01/2017</c:v>
                </c:pt>
                <c:pt idx="21">
                  <c:v>02/02/2017</c:v>
                </c:pt>
                <c:pt idx="22">
                  <c:v>02/03/2017</c:v>
                </c:pt>
                <c:pt idx="23">
                  <c:v>02/06/2017</c:v>
                </c:pt>
                <c:pt idx="24">
                  <c:v>02/07/2017</c:v>
                </c:pt>
                <c:pt idx="25">
                  <c:v>02/08/2017</c:v>
                </c:pt>
                <c:pt idx="26">
                  <c:v>02/09/2017</c:v>
                </c:pt>
                <c:pt idx="27">
                  <c:v>02/10/2017</c:v>
                </c:pt>
                <c:pt idx="28">
                  <c:v>02/13/2017</c:v>
                </c:pt>
                <c:pt idx="29">
                  <c:v>02/14/2017</c:v>
                </c:pt>
                <c:pt idx="30">
                  <c:v>02/15/2017</c:v>
                </c:pt>
                <c:pt idx="31">
                  <c:v>02/16/2017</c:v>
                </c:pt>
                <c:pt idx="32">
                  <c:v>02/17/2017</c:v>
                </c:pt>
                <c:pt idx="33">
                  <c:v>02/21/2017</c:v>
                </c:pt>
                <c:pt idx="34">
                  <c:v>02/22/2017</c:v>
                </c:pt>
                <c:pt idx="35">
                  <c:v>02/23/2017</c:v>
                </c:pt>
                <c:pt idx="36">
                  <c:v>02/24/2017</c:v>
                </c:pt>
                <c:pt idx="37">
                  <c:v>02/27/2017</c:v>
                </c:pt>
                <c:pt idx="38">
                  <c:v>02/28/2017</c:v>
                </c:pt>
                <c:pt idx="39">
                  <c:v>03/01/2017</c:v>
                </c:pt>
                <c:pt idx="40">
                  <c:v>03/02/2017</c:v>
                </c:pt>
                <c:pt idx="41">
                  <c:v>03/03/2017</c:v>
                </c:pt>
                <c:pt idx="42">
                  <c:v>03/06/2017</c:v>
                </c:pt>
                <c:pt idx="43">
                  <c:v>03/07/2017</c:v>
                </c:pt>
                <c:pt idx="44">
                  <c:v>03/08/2017</c:v>
                </c:pt>
                <c:pt idx="45">
                  <c:v>03/09/2017</c:v>
                </c:pt>
                <c:pt idx="46">
                  <c:v>03/10/2017</c:v>
                </c:pt>
                <c:pt idx="47">
                  <c:v>03/13/2017</c:v>
                </c:pt>
                <c:pt idx="48">
                  <c:v>03/14/2017</c:v>
                </c:pt>
                <c:pt idx="49">
                  <c:v>03/15/2017</c:v>
                </c:pt>
                <c:pt idx="50">
                  <c:v>03/16/2017</c:v>
                </c:pt>
                <c:pt idx="51">
                  <c:v>03/17/2017</c:v>
                </c:pt>
                <c:pt idx="52">
                  <c:v>03/20/2017</c:v>
                </c:pt>
                <c:pt idx="53">
                  <c:v>03/21/2017</c:v>
                </c:pt>
                <c:pt idx="54">
                  <c:v>03/22/2017</c:v>
                </c:pt>
                <c:pt idx="55">
                  <c:v>03/23/2017</c:v>
                </c:pt>
                <c:pt idx="56">
                  <c:v>03/24/2017</c:v>
                </c:pt>
                <c:pt idx="57">
                  <c:v>03/27/2017</c:v>
                </c:pt>
                <c:pt idx="58">
                  <c:v>03/28/2017</c:v>
                </c:pt>
                <c:pt idx="59">
                  <c:v>03/29/2017</c:v>
                </c:pt>
                <c:pt idx="60">
                  <c:v>03/30/2017</c:v>
                </c:pt>
                <c:pt idx="61">
                  <c:v>03/31/2017</c:v>
                </c:pt>
                <c:pt idx="62">
                  <c:v>04/03/2017</c:v>
                </c:pt>
                <c:pt idx="63">
                  <c:v>04/04/2017</c:v>
                </c:pt>
                <c:pt idx="64">
                  <c:v>04/05/2017</c:v>
                </c:pt>
                <c:pt idx="65">
                  <c:v>04/06/2017</c:v>
                </c:pt>
                <c:pt idx="66">
                  <c:v>04/07/2017</c:v>
                </c:pt>
                <c:pt idx="67">
                  <c:v>04/10/2017</c:v>
                </c:pt>
                <c:pt idx="68">
                  <c:v>04/11/2017</c:v>
                </c:pt>
                <c:pt idx="69">
                  <c:v>04/12/2017</c:v>
                </c:pt>
                <c:pt idx="70">
                  <c:v>04/13/2017</c:v>
                </c:pt>
                <c:pt idx="71">
                  <c:v>04/17/2017</c:v>
                </c:pt>
                <c:pt idx="72">
                  <c:v>04/18/2017</c:v>
                </c:pt>
                <c:pt idx="73">
                  <c:v>04/19/2017</c:v>
                </c:pt>
                <c:pt idx="74">
                  <c:v>04/20/2017</c:v>
                </c:pt>
                <c:pt idx="75">
                  <c:v>04/21/2017</c:v>
                </c:pt>
                <c:pt idx="76">
                  <c:v>04/24/2017</c:v>
                </c:pt>
                <c:pt idx="77">
                  <c:v>04/25/2017</c:v>
                </c:pt>
                <c:pt idx="78">
                  <c:v>04/26/2017</c:v>
                </c:pt>
                <c:pt idx="79">
                  <c:v>04/27/2017</c:v>
                </c:pt>
                <c:pt idx="80">
                  <c:v>04/28/2017</c:v>
                </c:pt>
                <c:pt idx="81">
                  <c:v>05/01/2017</c:v>
                </c:pt>
                <c:pt idx="82">
                  <c:v>05/02/2017</c:v>
                </c:pt>
                <c:pt idx="83">
                  <c:v>05/03/2017</c:v>
                </c:pt>
                <c:pt idx="84">
                  <c:v>05/04/2017</c:v>
                </c:pt>
                <c:pt idx="85">
                  <c:v>05/05/2017</c:v>
                </c:pt>
                <c:pt idx="86">
                  <c:v>05/08/2017</c:v>
                </c:pt>
                <c:pt idx="87">
                  <c:v>05/09/2017</c:v>
                </c:pt>
                <c:pt idx="88">
                  <c:v>05/10/2017</c:v>
                </c:pt>
                <c:pt idx="89">
                  <c:v>05/11/2017</c:v>
                </c:pt>
                <c:pt idx="90">
                  <c:v>05/12/2017</c:v>
                </c:pt>
                <c:pt idx="91">
                  <c:v>05/15/2017</c:v>
                </c:pt>
                <c:pt idx="92">
                  <c:v>05/16/2017</c:v>
                </c:pt>
                <c:pt idx="93">
                  <c:v>05/17/2017</c:v>
                </c:pt>
                <c:pt idx="94">
                  <c:v>05/18/2017</c:v>
                </c:pt>
                <c:pt idx="95">
                  <c:v>05/19/2017</c:v>
                </c:pt>
                <c:pt idx="96">
                  <c:v>05/22/2017</c:v>
                </c:pt>
                <c:pt idx="97">
                  <c:v>05/23/2017</c:v>
                </c:pt>
                <c:pt idx="98">
                  <c:v>05/24/2017</c:v>
                </c:pt>
                <c:pt idx="99">
                  <c:v>05/25/2017</c:v>
                </c:pt>
                <c:pt idx="100">
                  <c:v>05/26/2017</c:v>
                </c:pt>
                <c:pt idx="101">
                  <c:v>05/30/2017</c:v>
                </c:pt>
                <c:pt idx="102">
                  <c:v>05/31/2017</c:v>
                </c:pt>
                <c:pt idx="103">
                  <c:v>06/01/2017</c:v>
                </c:pt>
                <c:pt idx="104">
                  <c:v>06/02/2017</c:v>
                </c:pt>
                <c:pt idx="105">
                  <c:v>06/05/2017</c:v>
                </c:pt>
                <c:pt idx="106">
                  <c:v>06/06/2017</c:v>
                </c:pt>
                <c:pt idx="107">
                  <c:v>06/07/2017</c:v>
                </c:pt>
                <c:pt idx="108">
                  <c:v>06/08/2017</c:v>
                </c:pt>
                <c:pt idx="109">
                  <c:v>06/09/2017</c:v>
                </c:pt>
                <c:pt idx="110">
                  <c:v>06/12/2017</c:v>
                </c:pt>
                <c:pt idx="111">
                  <c:v>06/13/2017</c:v>
                </c:pt>
                <c:pt idx="112">
                  <c:v>06/14/2017</c:v>
                </c:pt>
                <c:pt idx="113">
                  <c:v>06/15/2017</c:v>
                </c:pt>
                <c:pt idx="114">
                  <c:v>06/16/2017</c:v>
                </c:pt>
                <c:pt idx="115">
                  <c:v>06/19/2017</c:v>
                </c:pt>
                <c:pt idx="116">
                  <c:v>06/20/2017</c:v>
                </c:pt>
                <c:pt idx="117">
                  <c:v>06/21/2017</c:v>
                </c:pt>
                <c:pt idx="118">
                  <c:v>06/22/2017</c:v>
                </c:pt>
                <c:pt idx="119">
                  <c:v>06/23/2017</c:v>
                </c:pt>
                <c:pt idx="120">
                  <c:v>06/26/2017</c:v>
                </c:pt>
                <c:pt idx="121">
                  <c:v>06/27/2017</c:v>
                </c:pt>
                <c:pt idx="122">
                  <c:v>06/28/2017</c:v>
                </c:pt>
                <c:pt idx="123">
                  <c:v>06/29/2017</c:v>
                </c:pt>
                <c:pt idx="124">
                  <c:v>06/30/2017</c:v>
                </c:pt>
                <c:pt idx="125">
                  <c:v>07/03/2017</c:v>
                </c:pt>
                <c:pt idx="126">
                  <c:v>07/05/2017</c:v>
                </c:pt>
                <c:pt idx="127">
                  <c:v>07/06/2017</c:v>
                </c:pt>
                <c:pt idx="128">
                  <c:v>07/07/2017</c:v>
                </c:pt>
                <c:pt idx="129">
                  <c:v>07/10/2017</c:v>
                </c:pt>
                <c:pt idx="130">
                  <c:v>07/11/2017</c:v>
                </c:pt>
                <c:pt idx="131">
                  <c:v>07/12/2017</c:v>
                </c:pt>
                <c:pt idx="132">
                  <c:v>07/13/2017</c:v>
                </c:pt>
                <c:pt idx="133">
                  <c:v>07/14/2017</c:v>
                </c:pt>
                <c:pt idx="134">
                  <c:v>07/17/2017</c:v>
                </c:pt>
                <c:pt idx="135">
                  <c:v>07/18/2017</c:v>
                </c:pt>
                <c:pt idx="136">
                  <c:v>07/19/2017</c:v>
                </c:pt>
                <c:pt idx="137">
                  <c:v>07/20/2017</c:v>
                </c:pt>
                <c:pt idx="138">
                  <c:v>07/21/2017</c:v>
                </c:pt>
                <c:pt idx="139">
                  <c:v>07/24/2017</c:v>
                </c:pt>
                <c:pt idx="140">
                  <c:v>07/25/2017</c:v>
                </c:pt>
                <c:pt idx="141">
                  <c:v>07/26/2017</c:v>
                </c:pt>
                <c:pt idx="142">
                  <c:v>07/27/2017</c:v>
                </c:pt>
                <c:pt idx="143">
                  <c:v>07/28/2017</c:v>
                </c:pt>
                <c:pt idx="144">
                  <c:v>07/31/2017</c:v>
                </c:pt>
                <c:pt idx="145">
                  <c:v>08/01/2017</c:v>
                </c:pt>
                <c:pt idx="146">
                  <c:v>08/02/2017</c:v>
                </c:pt>
                <c:pt idx="147">
                  <c:v>08/03/2017</c:v>
                </c:pt>
                <c:pt idx="148">
                  <c:v>08/04/2017</c:v>
                </c:pt>
                <c:pt idx="149">
                  <c:v>08/07/2017</c:v>
                </c:pt>
                <c:pt idx="150">
                  <c:v>08/08/2017</c:v>
                </c:pt>
                <c:pt idx="151">
                  <c:v>08/09/2017</c:v>
                </c:pt>
                <c:pt idx="152">
                  <c:v>08/10/2017</c:v>
                </c:pt>
                <c:pt idx="153">
                  <c:v>08/11/2017</c:v>
                </c:pt>
                <c:pt idx="154">
                  <c:v>08/14/2017</c:v>
                </c:pt>
                <c:pt idx="155">
                  <c:v>08/15/2017</c:v>
                </c:pt>
                <c:pt idx="156">
                  <c:v>08/16/2017</c:v>
                </c:pt>
                <c:pt idx="157">
                  <c:v>08/17/2017</c:v>
                </c:pt>
                <c:pt idx="158">
                  <c:v>08/18/2017</c:v>
                </c:pt>
                <c:pt idx="159">
                  <c:v>08/21/2017</c:v>
                </c:pt>
                <c:pt idx="160">
                  <c:v>08/22/2017</c:v>
                </c:pt>
                <c:pt idx="161">
                  <c:v>08/23/2017</c:v>
                </c:pt>
                <c:pt idx="162">
                  <c:v>08/24/2017</c:v>
                </c:pt>
                <c:pt idx="163">
                  <c:v>08/25/2017</c:v>
                </c:pt>
                <c:pt idx="164">
                  <c:v>08/28/2017</c:v>
                </c:pt>
                <c:pt idx="165">
                  <c:v>08/29/2017</c:v>
                </c:pt>
                <c:pt idx="166">
                  <c:v>08/30/2017</c:v>
                </c:pt>
                <c:pt idx="167">
                  <c:v>08/31/2017</c:v>
                </c:pt>
                <c:pt idx="168">
                  <c:v>09/01/2017</c:v>
                </c:pt>
                <c:pt idx="169">
                  <c:v>09/05/2017</c:v>
                </c:pt>
                <c:pt idx="170">
                  <c:v>09/06/2017</c:v>
                </c:pt>
                <c:pt idx="171">
                  <c:v>09/07/2017</c:v>
                </c:pt>
                <c:pt idx="172">
                  <c:v>09/08/2017</c:v>
                </c:pt>
                <c:pt idx="173">
                  <c:v>09/11/2017</c:v>
                </c:pt>
                <c:pt idx="174">
                  <c:v>09/12/2017</c:v>
                </c:pt>
                <c:pt idx="175">
                  <c:v>09/13/2017</c:v>
                </c:pt>
                <c:pt idx="176">
                  <c:v>09/14/2017</c:v>
                </c:pt>
                <c:pt idx="177">
                  <c:v>09/15/2017</c:v>
                </c:pt>
                <c:pt idx="178">
                  <c:v>09/18/2017</c:v>
                </c:pt>
                <c:pt idx="179">
                  <c:v>09/19/2017</c:v>
                </c:pt>
                <c:pt idx="180">
                  <c:v>09/20/2017</c:v>
                </c:pt>
                <c:pt idx="181">
                  <c:v>09/21/2017</c:v>
                </c:pt>
                <c:pt idx="182">
                  <c:v>09/22/2017</c:v>
                </c:pt>
                <c:pt idx="183">
                  <c:v>09/25/2017</c:v>
                </c:pt>
                <c:pt idx="184">
                  <c:v>09/26/2017</c:v>
                </c:pt>
                <c:pt idx="185">
                  <c:v>09/27/2017</c:v>
                </c:pt>
                <c:pt idx="186">
                  <c:v>09/28/2017</c:v>
                </c:pt>
                <c:pt idx="187">
                  <c:v>09/29/2017</c:v>
                </c:pt>
                <c:pt idx="188">
                  <c:v>10/02/2017</c:v>
                </c:pt>
                <c:pt idx="189">
                  <c:v>10/03/2017</c:v>
                </c:pt>
                <c:pt idx="190">
                  <c:v>10/04/2017</c:v>
                </c:pt>
                <c:pt idx="191">
                  <c:v>10/05/2017</c:v>
                </c:pt>
                <c:pt idx="192">
                  <c:v>10/06/2017</c:v>
                </c:pt>
                <c:pt idx="193">
                  <c:v>10/09/2017</c:v>
                </c:pt>
                <c:pt idx="194">
                  <c:v>10/10/2017</c:v>
                </c:pt>
                <c:pt idx="195">
                  <c:v>10/11/2017</c:v>
                </c:pt>
                <c:pt idx="196">
                  <c:v>10/12/2017</c:v>
                </c:pt>
                <c:pt idx="197">
                  <c:v>10/13/2017</c:v>
                </c:pt>
                <c:pt idx="198">
                  <c:v>10/16/2017</c:v>
                </c:pt>
                <c:pt idx="199">
                  <c:v>10/17/2017</c:v>
                </c:pt>
                <c:pt idx="200">
                  <c:v>10/18/2017</c:v>
                </c:pt>
                <c:pt idx="201">
                  <c:v>10/19/2017</c:v>
                </c:pt>
                <c:pt idx="202">
                  <c:v>10/20/2017</c:v>
                </c:pt>
                <c:pt idx="203">
                  <c:v>10/23/2017</c:v>
                </c:pt>
                <c:pt idx="204">
                  <c:v>10/24/2017</c:v>
                </c:pt>
                <c:pt idx="205">
                  <c:v>10/25/2017</c:v>
                </c:pt>
                <c:pt idx="206">
                  <c:v>10/26/2017</c:v>
                </c:pt>
                <c:pt idx="207">
                  <c:v>10/27/2017</c:v>
                </c:pt>
                <c:pt idx="208">
                  <c:v>10/30/2017</c:v>
                </c:pt>
                <c:pt idx="209">
                  <c:v>10/31/2017</c:v>
                </c:pt>
                <c:pt idx="210">
                  <c:v>11/01/2017</c:v>
                </c:pt>
                <c:pt idx="211">
                  <c:v>11/02/2017</c:v>
                </c:pt>
                <c:pt idx="212">
                  <c:v>11/03/2017</c:v>
                </c:pt>
                <c:pt idx="213">
                  <c:v>11/06/2017</c:v>
                </c:pt>
                <c:pt idx="214">
                  <c:v>11/07/2017</c:v>
                </c:pt>
                <c:pt idx="215">
                  <c:v>11/08/2017</c:v>
                </c:pt>
                <c:pt idx="216">
                  <c:v>11/09/2017</c:v>
                </c:pt>
                <c:pt idx="217">
                  <c:v>11/10/2017</c:v>
                </c:pt>
                <c:pt idx="218">
                  <c:v>11/13/2017</c:v>
                </c:pt>
                <c:pt idx="219">
                  <c:v>11/14/2017</c:v>
                </c:pt>
                <c:pt idx="220">
                  <c:v>11/15/2017</c:v>
                </c:pt>
                <c:pt idx="221">
                  <c:v>11/16/2017</c:v>
                </c:pt>
                <c:pt idx="222">
                  <c:v>11/17/2017</c:v>
                </c:pt>
                <c:pt idx="223">
                  <c:v>11/20/2017</c:v>
                </c:pt>
                <c:pt idx="224">
                  <c:v>11/21/2017</c:v>
                </c:pt>
                <c:pt idx="225">
                  <c:v>11/22/2017</c:v>
                </c:pt>
                <c:pt idx="226">
                  <c:v>11/24/2017</c:v>
                </c:pt>
                <c:pt idx="227">
                  <c:v>11/27/2017</c:v>
                </c:pt>
                <c:pt idx="228">
                  <c:v>11/28/2017</c:v>
                </c:pt>
                <c:pt idx="229">
                  <c:v>11/29/2017</c:v>
                </c:pt>
                <c:pt idx="230">
                  <c:v>11/30/2017</c:v>
                </c:pt>
                <c:pt idx="231">
                  <c:v>12/01/2017</c:v>
                </c:pt>
                <c:pt idx="232">
                  <c:v>12/04/2017</c:v>
                </c:pt>
                <c:pt idx="233">
                  <c:v>12/05/2017</c:v>
                </c:pt>
                <c:pt idx="234">
                  <c:v>12/06/2017</c:v>
                </c:pt>
                <c:pt idx="235">
                  <c:v>12/07/2017</c:v>
                </c:pt>
                <c:pt idx="236">
                  <c:v>12/08/2017</c:v>
                </c:pt>
                <c:pt idx="237">
                  <c:v>12/11/2017</c:v>
                </c:pt>
                <c:pt idx="238">
                  <c:v>12/12/2017</c:v>
                </c:pt>
                <c:pt idx="239">
                  <c:v>12/13/2017</c:v>
                </c:pt>
                <c:pt idx="240">
                  <c:v>12/14/2017</c:v>
                </c:pt>
                <c:pt idx="241">
                  <c:v>12/15/2017</c:v>
                </c:pt>
                <c:pt idx="242">
                  <c:v>12/18/2017</c:v>
                </c:pt>
                <c:pt idx="243">
                  <c:v>12/19/2017</c:v>
                </c:pt>
                <c:pt idx="244">
                  <c:v>12/20/2017</c:v>
                </c:pt>
                <c:pt idx="245">
                  <c:v>12/21/2017</c:v>
                </c:pt>
                <c:pt idx="246">
                  <c:v>12/22/2017</c:v>
                </c:pt>
                <c:pt idx="247">
                  <c:v>12/26/2017</c:v>
                </c:pt>
                <c:pt idx="248">
                  <c:v>12/27/2017</c:v>
                </c:pt>
                <c:pt idx="249">
                  <c:v>12/28/2017</c:v>
                </c:pt>
                <c:pt idx="250">
                  <c:v>12/29/2017</c:v>
                </c:pt>
                <c:pt idx="251">
                  <c:v>01/02/2018</c:v>
                </c:pt>
                <c:pt idx="252">
                  <c:v>01/03/2018</c:v>
                </c:pt>
                <c:pt idx="253">
                  <c:v>01/04/2018</c:v>
                </c:pt>
                <c:pt idx="254">
                  <c:v>01/05/2018</c:v>
                </c:pt>
                <c:pt idx="255">
                  <c:v>01/08/2018</c:v>
                </c:pt>
                <c:pt idx="256">
                  <c:v>01/09/2018</c:v>
                </c:pt>
                <c:pt idx="257">
                  <c:v>01/10/2018</c:v>
                </c:pt>
                <c:pt idx="258">
                  <c:v>01/11/2018</c:v>
                </c:pt>
                <c:pt idx="259">
                  <c:v>01/12/2018</c:v>
                </c:pt>
                <c:pt idx="260">
                  <c:v>01/16/2018</c:v>
                </c:pt>
                <c:pt idx="261">
                  <c:v>01/17/2018</c:v>
                </c:pt>
                <c:pt idx="262">
                  <c:v>01/18/2018</c:v>
                </c:pt>
                <c:pt idx="263">
                  <c:v>01/19/2018</c:v>
                </c:pt>
                <c:pt idx="264">
                  <c:v>01/22/2018</c:v>
                </c:pt>
                <c:pt idx="265">
                  <c:v>01/23/2018</c:v>
                </c:pt>
                <c:pt idx="266">
                  <c:v>01/24/2018</c:v>
                </c:pt>
                <c:pt idx="267">
                  <c:v>01/25/2018</c:v>
                </c:pt>
                <c:pt idx="268">
                  <c:v>01/26/2018</c:v>
                </c:pt>
                <c:pt idx="269">
                  <c:v>01/29/2018</c:v>
                </c:pt>
                <c:pt idx="270">
                  <c:v>01/30/2018</c:v>
                </c:pt>
                <c:pt idx="271">
                  <c:v>01/31/2018</c:v>
                </c:pt>
                <c:pt idx="272">
                  <c:v>02/01/2018</c:v>
                </c:pt>
                <c:pt idx="273">
                  <c:v>02/02/2018</c:v>
                </c:pt>
                <c:pt idx="274">
                  <c:v>02/05/2018</c:v>
                </c:pt>
                <c:pt idx="275">
                  <c:v>02/06/2018</c:v>
                </c:pt>
                <c:pt idx="276">
                  <c:v>02/07/2018</c:v>
                </c:pt>
                <c:pt idx="277">
                  <c:v>02/08/2018</c:v>
                </c:pt>
                <c:pt idx="278">
                  <c:v>02/09/2018</c:v>
                </c:pt>
                <c:pt idx="279">
                  <c:v>02/12/2018</c:v>
                </c:pt>
                <c:pt idx="280">
                  <c:v>02/13/2018</c:v>
                </c:pt>
                <c:pt idx="281">
                  <c:v>02/14/2018</c:v>
                </c:pt>
                <c:pt idx="282">
                  <c:v>02/15/2018</c:v>
                </c:pt>
                <c:pt idx="283">
                  <c:v>02/16/2018</c:v>
                </c:pt>
                <c:pt idx="284">
                  <c:v>02/20/2018</c:v>
                </c:pt>
                <c:pt idx="285">
                  <c:v>02/21/2018</c:v>
                </c:pt>
                <c:pt idx="286">
                  <c:v>02/22/2018</c:v>
                </c:pt>
                <c:pt idx="287">
                  <c:v>02/23/2018</c:v>
                </c:pt>
                <c:pt idx="288">
                  <c:v>02/26/2018</c:v>
                </c:pt>
                <c:pt idx="289">
                  <c:v>02/27/2018</c:v>
                </c:pt>
                <c:pt idx="290">
                  <c:v>02/28/2018</c:v>
                </c:pt>
                <c:pt idx="291">
                  <c:v>03/01/2018</c:v>
                </c:pt>
                <c:pt idx="292">
                  <c:v>03/02/2018</c:v>
                </c:pt>
                <c:pt idx="293">
                  <c:v>03/05/2018</c:v>
                </c:pt>
                <c:pt idx="294">
                  <c:v>03/06/2018</c:v>
                </c:pt>
                <c:pt idx="295">
                  <c:v>03/07/2018</c:v>
                </c:pt>
                <c:pt idx="296">
                  <c:v>03/08/2018</c:v>
                </c:pt>
                <c:pt idx="297">
                  <c:v>03/09/2018</c:v>
                </c:pt>
                <c:pt idx="298">
                  <c:v>03/12/2018</c:v>
                </c:pt>
                <c:pt idx="299">
                  <c:v>03/13/2018</c:v>
                </c:pt>
                <c:pt idx="300">
                  <c:v>03/14/2018</c:v>
                </c:pt>
                <c:pt idx="301">
                  <c:v>03/15/2018</c:v>
                </c:pt>
                <c:pt idx="302">
                  <c:v>03/16/2018</c:v>
                </c:pt>
                <c:pt idx="303">
                  <c:v>03/19/2018</c:v>
                </c:pt>
                <c:pt idx="304">
                  <c:v>03/20/2018</c:v>
                </c:pt>
                <c:pt idx="305">
                  <c:v>03/21/2018</c:v>
                </c:pt>
                <c:pt idx="306">
                  <c:v>03/22/2018</c:v>
                </c:pt>
                <c:pt idx="307">
                  <c:v>03/23/2018</c:v>
                </c:pt>
                <c:pt idx="308">
                  <c:v>03/26/2018</c:v>
                </c:pt>
                <c:pt idx="309">
                  <c:v>03/27/2018</c:v>
                </c:pt>
                <c:pt idx="310">
                  <c:v>03/28/2018</c:v>
                </c:pt>
                <c:pt idx="311">
                  <c:v>03/29/2018</c:v>
                </c:pt>
                <c:pt idx="312">
                  <c:v>04/02/2018</c:v>
                </c:pt>
                <c:pt idx="313">
                  <c:v>04/03/2018</c:v>
                </c:pt>
                <c:pt idx="314">
                  <c:v>04/04/2018</c:v>
                </c:pt>
                <c:pt idx="315">
                  <c:v>04/05/2018</c:v>
                </c:pt>
                <c:pt idx="316">
                  <c:v>04/06/2018</c:v>
                </c:pt>
                <c:pt idx="317">
                  <c:v>04/09/2018</c:v>
                </c:pt>
                <c:pt idx="318">
                  <c:v>04/10/2018</c:v>
                </c:pt>
                <c:pt idx="319">
                  <c:v>04/11/2018</c:v>
                </c:pt>
                <c:pt idx="320">
                  <c:v>04/12/2018</c:v>
                </c:pt>
                <c:pt idx="321">
                  <c:v>04/13/2018</c:v>
                </c:pt>
                <c:pt idx="322">
                  <c:v>04/16/2018</c:v>
                </c:pt>
                <c:pt idx="323">
                  <c:v>04/17/2018</c:v>
                </c:pt>
                <c:pt idx="324">
                  <c:v>04/18/2018</c:v>
                </c:pt>
                <c:pt idx="325">
                  <c:v>04/19/2018</c:v>
                </c:pt>
                <c:pt idx="326">
                  <c:v>04/20/2018</c:v>
                </c:pt>
                <c:pt idx="327">
                  <c:v>04/23/2018</c:v>
                </c:pt>
                <c:pt idx="328">
                  <c:v>04/24/2018</c:v>
                </c:pt>
                <c:pt idx="329">
                  <c:v>04/25/2018</c:v>
                </c:pt>
                <c:pt idx="330">
                  <c:v>04/26/2018</c:v>
                </c:pt>
                <c:pt idx="331">
                  <c:v>04/27/2018</c:v>
                </c:pt>
                <c:pt idx="332">
                  <c:v>04/30/2018</c:v>
                </c:pt>
                <c:pt idx="333">
                  <c:v>05/01/2018</c:v>
                </c:pt>
                <c:pt idx="334">
                  <c:v>05/02/2018</c:v>
                </c:pt>
                <c:pt idx="335">
                  <c:v>05/03/2018</c:v>
                </c:pt>
                <c:pt idx="336">
                  <c:v>05/04/2018</c:v>
                </c:pt>
                <c:pt idx="337">
                  <c:v>05/07/2018</c:v>
                </c:pt>
                <c:pt idx="338">
                  <c:v>05/08/2018</c:v>
                </c:pt>
                <c:pt idx="339">
                  <c:v>05/09/2018</c:v>
                </c:pt>
                <c:pt idx="340">
                  <c:v>05/10/2018</c:v>
                </c:pt>
                <c:pt idx="341">
                  <c:v>05/11/2018</c:v>
                </c:pt>
                <c:pt idx="342">
                  <c:v>05/14/2018</c:v>
                </c:pt>
                <c:pt idx="343">
                  <c:v>05/15/2018</c:v>
                </c:pt>
                <c:pt idx="344">
                  <c:v>05/16/2018</c:v>
                </c:pt>
                <c:pt idx="345">
                  <c:v>05/17/2018</c:v>
                </c:pt>
                <c:pt idx="346">
                  <c:v>05/18/2018</c:v>
                </c:pt>
                <c:pt idx="347">
                  <c:v>05/21/2018</c:v>
                </c:pt>
                <c:pt idx="348">
                  <c:v>05/22/2018</c:v>
                </c:pt>
                <c:pt idx="349">
                  <c:v>05/23/2018</c:v>
                </c:pt>
                <c:pt idx="350">
                  <c:v>05/24/2018</c:v>
                </c:pt>
                <c:pt idx="351">
                  <c:v>05/25/2018</c:v>
                </c:pt>
                <c:pt idx="352">
                  <c:v>05/29/2018</c:v>
                </c:pt>
                <c:pt idx="353">
                  <c:v>05/30/2018</c:v>
                </c:pt>
                <c:pt idx="354">
                  <c:v>05/31/2018</c:v>
                </c:pt>
                <c:pt idx="355">
                  <c:v>06/01/2018</c:v>
                </c:pt>
                <c:pt idx="356">
                  <c:v>06/04/2018</c:v>
                </c:pt>
                <c:pt idx="357">
                  <c:v>06/05/2018</c:v>
                </c:pt>
                <c:pt idx="358">
                  <c:v>06/06/2018</c:v>
                </c:pt>
                <c:pt idx="359">
                  <c:v>06/07/2018</c:v>
                </c:pt>
                <c:pt idx="360">
                  <c:v>06/08/2018</c:v>
                </c:pt>
                <c:pt idx="361">
                  <c:v>06/11/2018</c:v>
                </c:pt>
                <c:pt idx="362">
                  <c:v>06/12/2018</c:v>
                </c:pt>
                <c:pt idx="363">
                  <c:v>06/13/2018</c:v>
                </c:pt>
                <c:pt idx="364">
                  <c:v>06/14/2018</c:v>
                </c:pt>
                <c:pt idx="365">
                  <c:v>06/15/2018</c:v>
                </c:pt>
                <c:pt idx="366">
                  <c:v>06/18/2018</c:v>
                </c:pt>
                <c:pt idx="367">
                  <c:v>06/19/2018</c:v>
                </c:pt>
                <c:pt idx="368">
                  <c:v>06/20/2018</c:v>
                </c:pt>
                <c:pt idx="369">
                  <c:v>06/21/2018</c:v>
                </c:pt>
                <c:pt idx="370">
                  <c:v>06/22/2018</c:v>
                </c:pt>
                <c:pt idx="371">
                  <c:v>06/25/2018</c:v>
                </c:pt>
                <c:pt idx="372">
                  <c:v>06/26/2018</c:v>
                </c:pt>
                <c:pt idx="373">
                  <c:v>06/27/2018</c:v>
                </c:pt>
                <c:pt idx="374">
                  <c:v>06/28/2018</c:v>
                </c:pt>
                <c:pt idx="375">
                  <c:v>06/29/2018</c:v>
                </c:pt>
                <c:pt idx="376">
                  <c:v>07/02/2018</c:v>
                </c:pt>
                <c:pt idx="377">
                  <c:v>07/03/2018</c:v>
                </c:pt>
                <c:pt idx="378">
                  <c:v>07/05/2018</c:v>
                </c:pt>
                <c:pt idx="379">
                  <c:v>07/06/2018</c:v>
                </c:pt>
                <c:pt idx="380">
                  <c:v>07/09/2018</c:v>
                </c:pt>
                <c:pt idx="381">
                  <c:v>07/10/2018</c:v>
                </c:pt>
                <c:pt idx="382">
                  <c:v>07/11/2018</c:v>
                </c:pt>
                <c:pt idx="383">
                  <c:v>07/12/2018</c:v>
                </c:pt>
                <c:pt idx="384">
                  <c:v>07/13/2018</c:v>
                </c:pt>
                <c:pt idx="385">
                  <c:v>07/16/2018</c:v>
                </c:pt>
                <c:pt idx="386">
                  <c:v>07/17/2018</c:v>
                </c:pt>
                <c:pt idx="387">
                  <c:v>07/18/2018</c:v>
                </c:pt>
                <c:pt idx="388">
                  <c:v>07/19/2018</c:v>
                </c:pt>
                <c:pt idx="389">
                  <c:v>07/20/2018</c:v>
                </c:pt>
                <c:pt idx="390">
                  <c:v>07/23/2018</c:v>
                </c:pt>
                <c:pt idx="391">
                  <c:v>07/24/2018</c:v>
                </c:pt>
                <c:pt idx="392">
                  <c:v>07/25/2018</c:v>
                </c:pt>
                <c:pt idx="393">
                  <c:v>07/26/2018</c:v>
                </c:pt>
                <c:pt idx="394">
                  <c:v>07/27/2018</c:v>
                </c:pt>
                <c:pt idx="395">
                  <c:v>07/30/2018</c:v>
                </c:pt>
                <c:pt idx="396">
                  <c:v>07/31/2018</c:v>
                </c:pt>
                <c:pt idx="397">
                  <c:v>08/01/2018</c:v>
                </c:pt>
                <c:pt idx="398">
                  <c:v>08/02/2018</c:v>
                </c:pt>
                <c:pt idx="399">
                  <c:v>08/03/2018</c:v>
                </c:pt>
                <c:pt idx="400">
                  <c:v>08/06/2018</c:v>
                </c:pt>
                <c:pt idx="401">
                  <c:v>08/07/2018</c:v>
                </c:pt>
                <c:pt idx="402">
                  <c:v>08/08/2018</c:v>
                </c:pt>
                <c:pt idx="403">
                  <c:v>08/09/2018</c:v>
                </c:pt>
                <c:pt idx="404">
                  <c:v>08/10/2018</c:v>
                </c:pt>
                <c:pt idx="405">
                  <c:v>08/13/2018</c:v>
                </c:pt>
                <c:pt idx="406">
                  <c:v>08/14/2018</c:v>
                </c:pt>
                <c:pt idx="407">
                  <c:v>08/15/2018</c:v>
                </c:pt>
                <c:pt idx="408">
                  <c:v>08/16/2018</c:v>
                </c:pt>
                <c:pt idx="409">
                  <c:v>08/17/2018</c:v>
                </c:pt>
                <c:pt idx="410">
                  <c:v>08/20/2018</c:v>
                </c:pt>
                <c:pt idx="411">
                  <c:v>08/21/2018</c:v>
                </c:pt>
                <c:pt idx="412">
                  <c:v>08/22/2018</c:v>
                </c:pt>
                <c:pt idx="413">
                  <c:v>08/23/2018</c:v>
                </c:pt>
                <c:pt idx="414">
                  <c:v>08/24/2018</c:v>
                </c:pt>
                <c:pt idx="415">
                  <c:v>08/27/2018</c:v>
                </c:pt>
                <c:pt idx="416">
                  <c:v>08/28/2018</c:v>
                </c:pt>
                <c:pt idx="417">
                  <c:v>08/29/2018</c:v>
                </c:pt>
                <c:pt idx="418">
                  <c:v>08/30/2018</c:v>
                </c:pt>
                <c:pt idx="419">
                  <c:v>08/31/2018</c:v>
                </c:pt>
                <c:pt idx="420">
                  <c:v>09/04/2018</c:v>
                </c:pt>
                <c:pt idx="421">
                  <c:v>09/05/2018</c:v>
                </c:pt>
                <c:pt idx="422">
                  <c:v>09/06/2018</c:v>
                </c:pt>
                <c:pt idx="423">
                  <c:v>09/07/2018</c:v>
                </c:pt>
                <c:pt idx="424">
                  <c:v>09/10/2018</c:v>
                </c:pt>
                <c:pt idx="425">
                  <c:v>09/11/2018</c:v>
                </c:pt>
                <c:pt idx="426">
                  <c:v>09/12/2018</c:v>
                </c:pt>
                <c:pt idx="427">
                  <c:v>09/13/2018</c:v>
                </c:pt>
                <c:pt idx="428">
                  <c:v>09/14/2018</c:v>
                </c:pt>
                <c:pt idx="429">
                  <c:v>09/17/2018</c:v>
                </c:pt>
                <c:pt idx="430">
                  <c:v>09/18/2018</c:v>
                </c:pt>
                <c:pt idx="431">
                  <c:v>09/19/2018</c:v>
                </c:pt>
                <c:pt idx="432">
                  <c:v>09/20/2018</c:v>
                </c:pt>
                <c:pt idx="433">
                  <c:v>09/21/2018</c:v>
                </c:pt>
                <c:pt idx="434">
                  <c:v>09/24/2018</c:v>
                </c:pt>
                <c:pt idx="435">
                  <c:v>09/25/2018</c:v>
                </c:pt>
                <c:pt idx="436">
                  <c:v>09/26/2018</c:v>
                </c:pt>
                <c:pt idx="437">
                  <c:v>09/27/2018</c:v>
                </c:pt>
                <c:pt idx="438">
                  <c:v>09/28/2018</c:v>
                </c:pt>
                <c:pt idx="439">
                  <c:v>10/01/2018</c:v>
                </c:pt>
                <c:pt idx="440">
                  <c:v>10/02/2018</c:v>
                </c:pt>
                <c:pt idx="441">
                  <c:v>10/03/2018</c:v>
                </c:pt>
                <c:pt idx="442">
                  <c:v>10/04/2018</c:v>
                </c:pt>
                <c:pt idx="443">
                  <c:v>10/05/2018</c:v>
                </c:pt>
                <c:pt idx="444">
                  <c:v>10/08/2018</c:v>
                </c:pt>
                <c:pt idx="445">
                  <c:v>10/09/2018</c:v>
                </c:pt>
                <c:pt idx="446">
                  <c:v>10/10/2018</c:v>
                </c:pt>
                <c:pt idx="447">
                  <c:v>10/11/2018</c:v>
                </c:pt>
                <c:pt idx="448">
                  <c:v>10/12/2018</c:v>
                </c:pt>
                <c:pt idx="449">
                  <c:v>10/15/2018</c:v>
                </c:pt>
                <c:pt idx="450">
                  <c:v>10/16/2018</c:v>
                </c:pt>
                <c:pt idx="451">
                  <c:v>10/17/2018</c:v>
                </c:pt>
                <c:pt idx="452">
                  <c:v>10/18/2018</c:v>
                </c:pt>
                <c:pt idx="453">
                  <c:v>10/19/2018</c:v>
                </c:pt>
                <c:pt idx="454">
                  <c:v>10/22/2018</c:v>
                </c:pt>
                <c:pt idx="455">
                  <c:v>10/23/2018</c:v>
                </c:pt>
                <c:pt idx="456">
                  <c:v>10/24/2018</c:v>
                </c:pt>
                <c:pt idx="457">
                  <c:v>10/25/2018</c:v>
                </c:pt>
                <c:pt idx="458">
                  <c:v>10/26/2018</c:v>
                </c:pt>
                <c:pt idx="459">
                  <c:v>10/29/2018</c:v>
                </c:pt>
                <c:pt idx="460">
                  <c:v>10/30/2018</c:v>
                </c:pt>
                <c:pt idx="461">
                  <c:v>10/31/2018</c:v>
                </c:pt>
                <c:pt idx="462">
                  <c:v>11/01/2018</c:v>
                </c:pt>
                <c:pt idx="463">
                  <c:v>11/02/2018</c:v>
                </c:pt>
                <c:pt idx="464">
                  <c:v>11/05/2018</c:v>
                </c:pt>
                <c:pt idx="465">
                  <c:v>11/06/2018</c:v>
                </c:pt>
                <c:pt idx="466">
                  <c:v>11/07/2018</c:v>
                </c:pt>
                <c:pt idx="467">
                  <c:v>11/08/2018</c:v>
                </c:pt>
                <c:pt idx="468">
                  <c:v>11/09/2018</c:v>
                </c:pt>
                <c:pt idx="469">
                  <c:v>11/12/2018</c:v>
                </c:pt>
                <c:pt idx="470">
                  <c:v>11/13/2018</c:v>
                </c:pt>
                <c:pt idx="471">
                  <c:v>11/14/2018</c:v>
                </c:pt>
                <c:pt idx="472">
                  <c:v>11/15/2018</c:v>
                </c:pt>
                <c:pt idx="473">
                  <c:v>11/16/2018</c:v>
                </c:pt>
                <c:pt idx="474">
                  <c:v>11/19/2018</c:v>
                </c:pt>
                <c:pt idx="475">
                  <c:v>11/20/2018</c:v>
                </c:pt>
                <c:pt idx="476">
                  <c:v>11/21/2018</c:v>
                </c:pt>
                <c:pt idx="477">
                  <c:v>11/23/2018</c:v>
                </c:pt>
                <c:pt idx="478">
                  <c:v>11/26/2018</c:v>
                </c:pt>
                <c:pt idx="479">
                  <c:v>11/27/2018</c:v>
                </c:pt>
                <c:pt idx="480">
                  <c:v>11/28/2018</c:v>
                </c:pt>
                <c:pt idx="481">
                  <c:v>11/29/2018</c:v>
                </c:pt>
                <c:pt idx="482">
                  <c:v>11/30/2018</c:v>
                </c:pt>
                <c:pt idx="483">
                  <c:v>12/03/2018</c:v>
                </c:pt>
                <c:pt idx="484">
                  <c:v>12/04/2018</c:v>
                </c:pt>
                <c:pt idx="485">
                  <c:v>12/05/2018</c:v>
                </c:pt>
                <c:pt idx="486">
                  <c:v>12/06/2018</c:v>
                </c:pt>
                <c:pt idx="487">
                  <c:v>12/07/2018</c:v>
                </c:pt>
                <c:pt idx="488">
                  <c:v>12/10/2018</c:v>
                </c:pt>
                <c:pt idx="489">
                  <c:v>12/11/2018</c:v>
                </c:pt>
                <c:pt idx="490">
                  <c:v>12/12/2018</c:v>
                </c:pt>
                <c:pt idx="491">
                  <c:v>12/13/2018</c:v>
                </c:pt>
                <c:pt idx="492">
                  <c:v>12/14/2018</c:v>
                </c:pt>
                <c:pt idx="493">
                  <c:v>12/17/2018</c:v>
                </c:pt>
                <c:pt idx="494">
                  <c:v>12/18/2018</c:v>
                </c:pt>
                <c:pt idx="495">
                  <c:v>12/19/2018</c:v>
                </c:pt>
                <c:pt idx="496">
                  <c:v>12/20/2018</c:v>
                </c:pt>
                <c:pt idx="497">
                  <c:v>12/21/2018</c:v>
                </c:pt>
                <c:pt idx="498">
                  <c:v>12/24/2018</c:v>
                </c:pt>
                <c:pt idx="499">
                  <c:v>12/26/2018</c:v>
                </c:pt>
                <c:pt idx="500">
                  <c:v>12/27/2018</c:v>
                </c:pt>
                <c:pt idx="501">
                  <c:v>12/28/2018</c:v>
                </c:pt>
                <c:pt idx="502">
                  <c:v>12/31/2018</c:v>
                </c:pt>
                <c:pt idx="503">
                  <c:v>01/02/2019</c:v>
                </c:pt>
                <c:pt idx="504">
                  <c:v>01/03/2019</c:v>
                </c:pt>
                <c:pt idx="505">
                  <c:v>01/04/2019</c:v>
                </c:pt>
                <c:pt idx="506">
                  <c:v>01/07/2019</c:v>
                </c:pt>
                <c:pt idx="507">
                  <c:v>01/08/2019</c:v>
                </c:pt>
              </c:strCache>
            </c:strRef>
          </c:cat>
          <c:val>
            <c:numRef>
              <c:f>'ESB ~ Daily, 0 Days Adj'!$I$3:$I$510</c:f>
              <c:numCache>
                <c:formatCode>General</c:formatCode>
                <c:ptCount val="508"/>
                <c:pt idx="0">
                  <c:v>55.37</c:v>
                </c:pt>
                <c:pt idx="1">
                  <c:v>56.48</c:v>
                </c:pt>
                <c:pt idx="2">
                  <c:v>56.95</c:v>
                </c:pt>
                <c:pt idx="3">
                  <c:v>57.15</c:v>
                </c:pt>
                <c:pt idx="4">
                  <c:v>55.98</c:v>
                </c:pt>
                <c:pt idx="5">
                  <c:v>55.41</c:v>
                </c:pt>
                <c:pt idx="6">
                  <c:v>56.4</c:v>
                </c:pt>
                <c:pt idx="7">
                  <c:v>56.91</c:v>
                </c:pt>
                <c:pt idx="8">
                  <c:v>56.22</c:v>
                </c:pt>
                <c:pt idx="9">
                  <c:v>55.85</c:v>
                </c:pt>
                <c:pt idx="10">
                  <c:v>54.89</c:v>
                </c:pt>
                <c:pt idx="11">
                  <c:v>55.04</c:v>
                </c:pt>
                <c:pt idx="12">
                  <c:v>55.99</c:v>
                </c:pt>
                <c:pt idx="13">
                  <c:v>55.66</c:v>
                </c:pt>
                <c:pt idx="14">
                  <c:v>55.81</c:v>
                </c:pt>
                <c:pt idx="15">
                  <c:v>55.43</c:v>
                </c:pt>
                <c:pt idx="16">
                  <c:v>56.1</c:v>
                </c:pt>
                <c:pt idx="17">
                  <c:v>55.38</c:v>
                </c:pt>
                <c:pt idx="18">
                  <c:v>55.24</c:v>
                </c:pt>
                <c:pt idx="19">
                  <c:v>55.33</c:v>
                </c:pt>
                <c:pt idx="20">
                  <c:v>55.97</c:v>
                </c:pt>
                <c:pt idx="21">
                  <c:v>55.76</c:v>
                </c:pt>
                <c:pt idx="22">
                  <c:v>56.18</c:v>
                </c:pt>
                <c:pt idx="23">
                  <c:v>55.67</c:v>
                </c:pt>
                <c:pt idx="24">
                  <c:v>54.85</c:v>
                </c:pt>
                <c:pt idx="25">
                  <c:v>54.89</c:v>
                </c:pt>
                <c:pt idx="26">
                  <c:v>55.23</c:v>
                </c:pt>
                <c:pt idx="27">
                  <c:v>55.73</c:v>
                </c:pt>
                <c:pt idx="28">
                  <c:v>55</c:v>
                </c:pt>
                <c:pt idx="29">
                  <c:v>55.04</c:v>
                </c:pt>
                <c:pt idx="30">
                  <c:v>54.64</c:v>
                </c:pt>
                <c:pt idx="31">
                  <c:v>54.4</c:v>
                </c:pt>
                <c:pt idx="32">
                  <c:v>54.27</c:v>
                </c:pt>
                <c:pt idx="33">
                  <c:v>54.01</c:v>
                </c:pt>
                <c:pt idx="34">
                  <c:v>53.58</c:v>
                </c:pt>
                <c:pt idx="35">
                  <c:v>54.05</c:v>
                </c:pt>
                <c:pt idx="36">
                  <c:v>53.78</c:v>
                </c:pt>
                <c:pt idx="37">
                  <c:v>54.08</c:v>
                </c:pt>
                <c:pt idx="38">
                  <c:v>54.56</c:v>
                </c:pt>
                <c:pt idx="39">
                  <c:v>54.41</c:v>
                </c:pt>
                <c:pt idx="40">
                  <c:v>53.79</c:v>
                </c:pt>
                <c:pt idx="41">
                  <c:v>54.23</c:v>
                </c:pt>
                <c:pt idx="42">
                  <c:v>54.33</c:v>
                </c:pt>
                <c:pt idx="43">
                  <c:v>54.2</c:v>
                </c:pt>
                <c:pt idx="44">
                  <c:v>52</c:v>
                </c:pt>
                <c:pt idx="45">
                  <c:v>51.19</c:v>
                </c:pt>
                <c:pt idx="46">
                  <c:v>50.33</c:v>
                </c:pt>
                <c:pt idx="47">
                  <c:v>50.51</c:v>
                </c:pt>
                <c:pt idx="48">
                  <c:v>50.02</c:v>
                </c:pt>
                <c:pt idx="49">
                  <c:v>50.35</c:v>
                </c:pt>
                <c:pt idx="50">
                  <c:v>50.03</c:v>
                </c:pt>
                <c:pt idx="51">
                  <c:v>50</c:v>
                </c:pt>
                <c:pt idx="52">
                  <c:v>49.93</c:v>
                </c:pt>
                <c:pt idx="53">
                  <c:v>49.77</c:v>
                </c:pt>
                <c:pt idx="54">
                  <c:v>49.93</c:v>
                </c:pt>
                <c:pt idx="55">
                  <c:v>49.69</c:v>
                </c:pt>
                <c:pt idx="56">
                  <c:v>49.86</c:v>
                </c:pt>
                <c:pt idx="57">
                  <c:v>49.89</c:v>
                </c:pt>
                <c:pt idx="58">
                  <c:v>49.96</c:v>
                </c:pt>
                <c:pt idx="59">
                  <c:v>50.49</c:v>
                </c:pt>
                <c:pt idx="60">
                  <c:v>51.15</c:v>
                </c:pt>
                <c:pt idx="61">
                  <c:v>51.47</c:v>
                </c:pt>
                <c:pt idx="62">
                  <c:v>51.63</c:v>
                </c:pt>
                <c:pt idx="63">
                  <c:v>52.18</c:v>
                </c:pt>
                <c:pt idx="64">
                  <c:v>52.23</c:v>
                </c:pt>
                <c:pt idx="65">
                  <c:v>52.56</c:v>
                </c:pt>
                <c:pt idx="66">
                  <c:v>52.84</c:v>
                </c:pt>
                <c:pt idx="67">
                  <c:v>53.51</c:v>
                </c:pt>
                <c:pt idx="68">
                  <c:v>53.85</c:v>
                </c:pt>
                <c:pt idx="69">
                  <c:v>53.95</c:v>
                </c:pt>
                <c:pt idx="70">
                  <c:v>54.01</c:v>
                </c:pt>
                <c:pt idx="71">
                  <c:v>53.71</c:v>
                </c:pt>
                <c:pt idx="72">
                  <c:v>53.47</c:v>
                </c:pt>
                <c:pt idx="73">
                  <c:v>51.86</c:v>
                </c:pt>
                <c:pt idx="74">
                  <c:v>51.81</c:v>
                </c:pt>
                <c:pt idx="75">
                  <c:v>51.28</c:v>
                </c:pt>
                <c:pt idx="76">
                  <c:v>50.87</c:v>
                </c:pt>
                <c:pt idx="77">
                  <c:v>50.81</c:v>
                </c:pt>
                <c:pt idx="78">
                  <c:v>50.75</c:v>
                </c:pt>
                <c:pt idx="79">
                  <c:v>50.08</c:v>
                </c:pt>
                <c:pt idx="80">
                  <c:v>50.27</c:v>
                </c:pt>
                <c:pt idx="81">
                  <c:v>49.97</c:v>
                </c:pt>
                <c:pt idx="82">
                  <c:v>48.94</c:v>
                </c:pt>
                <c:pt idx="83">
                  <c:v>49.2</c:v>
                </c:pt>
                <c:pt idx="84">
                  <c:v>47.62</c:v>
                </c:pt>
                <c:pt idx="85">
                  <c:v>48.56</c:v>
                </c:pt>
                <c:pt idx="86">
                  <c:v>48.9</c:v>
                </c:pt>
                <c:pt idx="87">
                  <c:v>48.45</c:v>
                </c:pt>
                <c:pt idx="88">
                  <c:v>49.45</c:v>
                </c:pt>
                <c:pt idx="89">
                  <c:v>49.73</c:v>
                </c:pt>
                <c:pt idx="90">
                  <c:v>49.39</c:v>
                </c:pt>
                <c:pt idx="91">
                  <c:v>49.74</c:v>
                </c:pt>
                <c:pt idx="92">
                  <c:v>49.91</c:v>
                </c:pt>
                <c:pt idx="93">
                  <c:v>50.15</c:v>
                </c:pt>
                <c:pt idx="94">
                  <c:v>50.21</c:v>
                </c:pt>
                <c:pt idx="95">
                  <c:v>50.94</c:v>
                </c:pt>
                <c:pt idx="96">
                  <c:v>51.31</c:v>
                </c:pt>
                <c:pt idx="97">
                  <c:v>51.36</c:v>
                </c:pt>
                <c:pt idx="98">
                  <c:v>51.05</c:v>
                </c:pt>
                <c:pt idx="99">
                  <c:v>49.29</c:v>
                </c:pt>
                <c:pt idx="100">
                  <c:v>50.03</c:v>
                </c:pt>
                <c:pt idx="101">
                  <c:v>50.1</c:v>
                </c:pt>
                <c:pt idx="102">
                  <c:v>48.87</c:v>
                </c:pt>
                <c:pt idx="103">
                  <c:v>48.91</c:v>
                </c:pt>
                <c:pt idx="104">
                  <c:v>48.41</c:v>
                </c:pt>
                <c:pt idx="105">
                  <c:v>48.36</c:v>
                </c:pt>
                <c:pt idx="106">
                  <c:v>48.59</c:v>
                </c:pt>
                <c:pt idx="107">
                  <c:v>47.36</c:v>
                </c:pt>
                <c:pt idx="108">
                  <c:v>47.92</c:v>
                </c:pt>
                <c:pt idx="109">
                  <c:v>48</c:v>
                </c:pt>
                <c:pt idx="110">
                  <c:v>48.11</c:v>
                </c:pt>
                <c:pt idx="111">
                  <c:v>48.35</c:v>
                </c:pt>
                <c:pt idx="112">
                  <c:v>47.32</c:v>
                </c:pt>
                <c:pt idx="113">
                  <c:v>47.56</c:v>
                </c:pt>
                <c:pt idx="114">
                  <c:v>47.81</c:v>
                </c:pt>
                <c:pt idx="115">
                  <c:v>47.45</c:v>
                </c:pt>
                <c:pt idx="116">
                  <c:v>46.89</c:v>
                </c:pt>
                <c:pt idx="117">
                  <c:v>46.15</c:v>
                </c:pt>
                <c:pt idx="118">
                  <c:v>46.26</c:v>
                </c:pt>
                <c:pt idx="119">
                  <c:v>46.35</c:v>
                </c:pt>
                <c:pt idx="120">
                  <c:v>46.55</c:v>
                </c:pt>
                <c:pt idx="121">
                  <c:v>47.31</c:v>
                </c:pt>
                <c:pt idx="122">
                  <c:v>47.79</c:v>
                </c:pt>
                <c:pt idx="123">
                  <c:v>48.07</c:v>
                </c:pt>
                <c:pt idx="124">
                  <c:v>48.99</c:v>
                </c:pt>
                <c:pt idx="125">
                  <c:v>49.92</c:v>
                </c:pt>
                <c:pt idx="126">
                  <c:v>48.45</c:v>
                </c:pt>
                <c:pt idx="127">
                  <c:v>48.58</c:v>
                </c:pt>
                <c:pt idx="128">
                  <c:v>47.43</c:v>
                </c:pt>
                <c:pt idx="129">
                  <c:v>47.85</c:v>
                </c:pt>
                <c:pt idx="130">
                  <c:v>48.3</c:v>
                </c:pt>
                <c:pt idx="131">
                  <c:v>48.23</c:v>
                </c:pt>
                <c:pt idx="132">
                  <c:v>48.6</c:v>
                </c:pt>
                <c:pt idx="133">
                  <c:v>49.07</c:v>
                </c:pt>
                <c:pt idx="134">
                  <c:v>48.77</c:v>
                </c:pt>
                <c:pt idx="135">
                  <c:v>48.85</c:v>
                </c:pt>
                <c:pt idx="136">
                  <c:v>49.37</c:v>
                </c:pt>
                <c:pt idx="137">
                  <c:v>48.97</c:v>
                </c:pt>
                <c:pt idx="138">
                  <c:v>48.04</c:v>
                </c:pt>
                <c:pt idx="139">
                  <c:v>48.49</c:v>
                </c:pt>
                <c:pt idx="140">
                  <c:v>49.51</c:v>
                </c:pt>
                <c:pt idx="141">
                  <c:v>49.85</c:v>
                </c:pt>
                <c:pt idx="142">
                  <c:v>49.91</c:v>
                </c:pt>
                <c:pt idx="143">
                  <c:v>50.05</c:v>
                </c:pt>
                <c:pt idx="144">
                  <c:v>50.55</c:v>
                </c:pt>
                <c:pt idx="145">
                  <c:v>49.97</c:v>
                </c:pt>
                <c:pt idx="146">
                  <c:v>50.21</c:v>
                </c:pt>
                <c:pt idx="147">
                  <c:v>49.79</c:v>
                </c:pt>
                <c:pt idx="148">
                  <c:v>50.24</c:v>
                </c:pt>
                <c:pt idx="149">
                  <c:v>50.2</c:v>
                </c:pt>
                <c:pt idx="150">
                  <c:v>49.94</c:v>
                </c:pt>
                <c:pt idx="151">
                  <c:v>50.17</c:v>
                </c:pt>
                <c:pt idx="152">
                  <c:v>49.19</c:v>
                </c:pt>
                <c:pt idx="153">
                  <c:v>49.33</c:v>
                </c:pt>
                <c:pt idx="154">
                  <c:v>48.47</c:v>
                </c:pt>
                <c:pt idx="155">
                  <c:v>48.45</c:v>
                </c:pt>
                <c:pt idx="156">
                  <c:v>47.97</c:v>
                </c:pt>
                <c:pt idx="157">
                  <c:v>48.12</c:v>
                </c:pt>
                <c:pt idx="158">
                  <c:v>49.38</c:v>
                </c:pt>
                <c:pt idx="159">
                  <c:v>48.29</c:v>
                </c:pt>
                <c:pt idx="160">
                  <c:v>48.96</c:v>
                </c:pt>
                <c:pt idx="161">
                  <c:v>49.51</c:v>
                </c:pt>
                <c:pt idx="162">
                  <c:v>48.89</c:v>
                </c:pt>
                <c:pt idx="163">
                  <c:v>49.22</c:v>
                </c:pt>
                <c:pt idx="164">
                  <c:v>48.54</c:v>
                </c:pt>
                <c:pt idx="165">
                  <c:v>48.98</c:v>
                </c:pt>
                <c:pt idx="166">
                  <c:v>48.47</c:v>
                </c:pt>
                <c:pt idx="167">
                  <c:v>50.14</c:v>
                </c:pt>
                <c:pt idx="168">
                  <c:v>50.26</c:v>
                </c:pt>
                <c:pt idx="169">
                  <c:v>50.68</c:v>
                </c:pt>
                <c:pt idx="170">
                  <c:v>50.91</c:v>
                </c:pt>
                <c:pt idx="171">
                  <c:v>50.95</c:v>
                </c:pt>
                <c:pt idx="172">
                  <c:v>50.05</c:v>
                </c:pt>
                <c:pt idx="173">
                  <c:v>50.35</c:v>
                </c:pt>
                <c:pt idx="174">
                  <c:v>50.38</c:v>
                </c:pt>
                <c:pt idx="175">
                  <c:v>50.82</c:v>
                </c:pt>
                <c:pt idx="176">
                  <c:v>51.19</c:v>
                </c:pt>
                <c:pt idx="177">
                  <c:v>51.4</c:v>
                </c:pt>
                <c:pt idx="178">
                  <c:v>51.05</c:v>
                </c:pt>
                <c:pt idx="179">
                  <c:v>50.79</c:v>
                </c:pt>
                <c:pt idx="180">
                  <c:v>51.2</c:v>
                </c:pt>
                <c:pt idx="181">
                  <c:v>51.24</c:v>
                </c:pt>
                <c:pt idx="182">
                  <c:v>51.3</c:v>
                </c:pt>
                <c:pt idx="183">
                  <c:v>51.89</c:v>
                </c:pt>
                <c:pt idx="184">
                  <c:v>51.76</c:v>
                </c:pt>
                <c:pt idx="185">
                  <c:v>51.83</c:v>
                </c:pt>
                <c:pt idx="186">
                  <c:v>51.34</c:v>
                </c:pt>
                <c:pt idx="187">
                  <c:v>51.33</c:v>
                </c:pt>
                <c:pt idx="188">
                  <c:v>50.57</c:v>
                </c:pt>
                <c:pt idx="189">
                  <c:v>50.5</c:v>
                </c:pt>
                <c:pt idx="190">
                  <c:v>50.48</c:v>
                </c:pt>
                <c:pt idx="191">
                  <c:v>51.21</c:v>
                </c:pt>
                <c:pt idx="192">
                  <c:v>50.09</c:v>
                </c:pt>
                <c:pt idx="193">
                  <c:v>50.36</c:v>
                </c:pt>
                <c:pt idx="194">
                  <c:v>51.12</c:v>
                </c:pt>
                <c:pt idx="195">
                  <c:v>51.44</c:v>
                </c:pt>
                <c:pt idx="196">
                  <c:v>51.04</c:v>
                </c:pt>
                <c:pt idx="197">
                  <c:v>51.53</c:v>
                </c:pt>
                <c:pt idx="198">
                  <c:v>51.65</c:v>
                </c:pt>
                <c:pt idx="199">
                  <c:v>51.36</c:v>
                </c:pt>
                <c:pt idx="200">
                  <c:v>51.57</c:v>
                </c:pt>
                <c:pt idx="201">
                  <c:v>51.05</c:v>
                </c:pt>
                <c:pt idx="202">
                  <c:v>51.25</c:v>
                </c:pt>
                <c:pt idx="203">
                  <c:v>51.14</c:v>
                </c:pt>
                <c:pt idx="204">
                  <c:v>51.68</c:v>
                </c:pt>
                <c:pt idx="205">
                  <c:v>51.62</c:v>
                </c:pt>
                <c:pt idx="206">
                  <c:v>51.83</c:v>
                </c:pt>
                <c:pt idx="207">
                  <c:v>52.47</c:v>
                </c:pt>
                <c:pt idx="208">
                  <c:v>52.59</c:v>
                </c:pt>
                <c:pt idx="209">
                  <c:v>52.53</c:v>
                </c:pt>
                <c:pt idx="210">
                  <c:v>52.23</c:v>
                </c:pt>
                <c:pt idx="211">
                  <c:v>52.44</c:v>
                </c:pt>
                <c:pt idx="212">
                  <c:v>53.17</c:v>
                </c:pt>
                <c:pt idx="213">
                  <c:v>54.29</c:v>
                </c:pt>
                <c:pt idx="214">
                  <c:v>54.4</c:v>
                </c:pt>
                <c:pt idx="215">
                  <c:v>54.52</c:v>
                </c:pt>
                <c:pt idx="216">
                  <c:v>54.76</c:v>
                </c:pt>
                <c:pt idx="217">
                  <c:v>54.83</c:v>
                </c:pt>
                <c:pt idx="218">
                  <c:v>55</c:v>
                </c:pt>
                <c:pt idx="219">
                  <c:v>53.97</c:v>
                </c:pt>
                <c:pt idx="220">
                  <c:v>53.69</c:v>
                </c:pt>
                <c:pt idx="221">
                  <c:v>53.47</c:v>
                </c:pt>
                <c:pt idx="222">
                  <c:v>54.17</c:v>
                </c:pt>
                <c:pt idx="223">
                  <c:v>53.88</c:v>
                </c:pt>
                <c:pt idx="224">
                  <c:v>53.95</c:v>
                </c:pt>
                <c:pt idx="225">
                  <c:v>54.51</c:v>
                </c:pt>
                <c:pt idx="226">
                  <c:v>55.03</c:v>
                </c:pt>
                <c:pt idx="227">
                  <c:v>55</c:v>
                </c:pt>
                <c:pt idx="228">
                  <c:v>54.96</c:v>
                </c:pt>
                <c:pt idx="229">
                  <c:v>54.45</c:v>
                </c:pt>
                <c:pt idx="230">
                  <c:v>54.45</c:v>
                </c:pt>
                <c:pt idx="231">
                  <c:v>54.97</c:v>
                </c:pt>
                <c:pt idx="232">
                  <c:v>54.5</c:v>
                </c:pt>
                <c:pt idx="233">
                  <c:v>54.88</c:v>
                </c:pt>
                <c:pt idx="234">
                  <c:v>53.96</c:v>
                </c:pt>
                <c:pt idx="235">
                  <c:v>54.55</c:v>
                </c:pt>
                <c:pt idx="236">
                  <c:v>55.05</c:v>
                </c:pt>
                <c:pt idx="237">
                  <c:v>55.33</c:v>
                </c:pt>
                <c:pt idx="238">
                  <c:v>54.54</c:v>
                </c:pt>
                <c:pt idx="239">
                  <c:v>53.78</c:v>
                </c:pt>
                <c:pt idx="240">
                  <c:v>54.36</c:v>
                </c:pt>
                <c:pt idx="241">
                  <c:v>54.47</c:v>
                </c:pt>
                <c:pt idx="242">
                  <c:v>54.88</c:v>
                </c:pt>
                <c:pt idx="243">
                  <c:v>55.28</c:v>
                </c:pt>
                <c:pt idx="244">
                  <c:v>55.55</c:v>
                </c:pt>
                <c:pt idx="245">
                  <c:v>55.78</c:v>
                </c:pt>
                <c:pt idx="246">
                  <c:v>56.12</c:v>
                </c:pt>
                <c:pt idx="247">
                  <c:v>57.04</c:v>
                </c:pt>
                <c:pt idx="248">
                  <c:v>56.96</c:v>
                </c:pt>
                <c:pt idx="249">
                  <c:v>57.05</c:v>
                </c:pt>
                <c:pt idx="250">
                  <c:v>57.4</c:v>
                </c:pt>
                <c:pt idx="251">
                  <c:v>57.49</c:v>
                </c:pt>
                <c:pt idx="252">
                  <c:v>58.08</c:v>
                </c:pt>
                <c:pt idx="253">
                  <c:v>58.22</c:v>
                </c:pt>
                <c:pt idx="254">
                  <c:v>58.27</c:v>
                </c:pt>
                <c:pt idx="255">
                  <c:v>58.67</c:v>
                </c:pt>
                <c:pt idx="256">
                  <c:v>59.36</c:v>
                </c:pt>
                <c:pt idx="257">
                  <c:v>59.53</c:v>
                </c:pt>
                <c:pt idx="258">
                  <c:v>59.68</c:v>
                </c:pt>
                <c:pt idx="259">
                  <c:v>60.06</c:v>
                </c:pt>
                <c:pt idx="260">
                  <c:v>59.81</c:v>
                </c:pt>
                <c:pt idx="261">
                  <c:v>60.03</c:v>
                </c:pt>
                <c:pt idx="262">
                  <c:v>60.07</c:v>
                </c:pt>
                <c:pt idx="263">
                  <c:v>59.67</c:v>
                </c:pt>
                <c:pt idx="264">
                  <c:v>59.9</c:v>
                </c:pt>
                <c:pt idx="265">
                  <c:v>60.48</c:v>
                </c:pt>
                <c:pt idx="266">
                  <c:v>60.71</c:v>
                </c:pt>
                <c:pt idx="267">
                  <c:v>60.88</c:v>
                </c:pt>
                <c:pt idx="268">
                  <c:v>61.15</c:v>
                </c:pt>
                <c:pt idx="269">
                  <c:v>60.67</c:v>
                </c:pt>
                <c:pt idx="270">
                  <c:v>59.89</c:v>
                </c:pt>
                <c:pt idx="271">
                  <c:v>60.08</c:v>
                </c:pt>
                <c:pt idx="272">
                  <c:v>60.63</c:v>
                </c:pt>
                <c:pt idx="273">
                  <c:v>59.73</c:v>
                </c:pt>
                <c:pt idx="274">
                  <c:v>59.08</c:v>
                </c:pt>
                <c:pt idx="275">
                  <c:v>58.45</c:v>
                </c:pt>
                <c:pt idx="276">
                  <c:v>57.23</c:v>
                </c:pt>
                <c:pt idx="277">
                  <c:v>56.84</c:v>
                </c:pt>
                <c:pt idx="278">
                  <c:v>55.06</c:v>
                </c:pt>
                <c:pt idx="279">
                  <c:v>55.12</c:v>
                </c:pt>
                <c:pt idx="280">
                  <c:v>55.37</c:v>
                </c:pt>
                <c:pt idx="281">
                  <c:v>56.47</c:v>
                </c:pt>
                <c:pt idx="282">
                  <c:v>56.46</c:v>
                </c:pt>
                <c:pt idx="283">
                  <c:v>56.92</c:v>
                </c:pt>
                <c:pt idx="284">
                  <c:v>57.59</c:v>
                </c:pt>
                <c:pt idx="285">
                  <c:v>57.7</c:v>
                </c:pt>
                <c:pt idx="286">
                  <c:v>58.42</c:v>
                </c:pt>
                <c:pt idx="287">
                  <c:v>59.26</c:v>
                </c:pt>
                <c:pt idx="288">
                  <c:v>59.62</c:v>
                </c:pt>
                <c:pt idx="289">
                  <c:v>58.94</c:v>
                </c:pt>
                <c:pt idx="290">
                  <c:v>57.34</c:v>
                </c:pt>
                <c:pt idx="291">
                  <c:v>56.85</c:v>
                </c:pt>
                <c:pt idx="292">
                  <c:v>57.29</c:v>
                </c:pt>
                <c:pt idx="293">
                  <c:v>58.34</c:v>
                </c:pt>
                <c:pt idx="294">
                  <c:v>58.42</c:v>
                </c:pt>
                <c:pt idx="295">
                  <c:v>57.33</c:v>
                </c:pt>
                <c:pt idx="296">
                  <c:v>56.91</c:v>
                </c:pt>
                <c:pt idx="297">
                  <c:v>58.33</c:v>
                </c:pt>
                <c:pt idx="298">
                  <c:v>58.13</c:v>
                </c:pt>
                <c:pt idx="299">
                  <c:v>57.87</c:v>
                </c:pt>
                <c:pt idx="300">
                  <c:v>58.11</c:v>
                </c:pt>
                <c:pt idx="301">
                  <c:v>58.17</c:v>
                </c:pt>
                <c:pt idx="302">
                  <c:v>58.88</c:v>
                </c:pt>
                <c:pt idx="303">
                  <c:v>58.53</c:v>
                </c:pt>
                <c:pt idx="304">
                  <c:v>59.43</c:v>
                </c:pt>
                <c:pt idx="305">
                  <c:v>60.77</c:v>
                </c:pt>
                <c:pt idx="306">
                  <c:v>60.39</c:v>
                </c:pt>
                <c:pt idx="307">
                  <c:v>61.46</c:v>
                </c:pt>
                <c:pt idx="308">
                  <c:v>61.24</c:v>
                </c:pt>
                <c:pt idx="309">
                  <c:v>61.31</c:v>
                </c:pt>
                <c:pt idx="310">
                  <c:v>60.65</c:v>
                </c:pt>
                <c:pt idx="311">
                  <c:v>60.94</c:v>
                </c:pt>
                <c:pt idx="312">
                  <c:v>59.45</c:v>
                </c:pt>
                <c:pt idx="313">
                  <c:v>60.03</c:v>
                </c:pt>
                <c:pt idx="314">
                  <c:v>60.04</c:v>
                </c:pt>
                <c:pt idx="315">
                  <c:v>60.48</c:v>
                </c:pt>
                <c:pt idx="316">
                  <c:v>59.38</c:v>
                </c:pt>
                <c:pt idx="317">
                  <c:v>60.46</c:v>
                </c:pt>
                <c:pt idx="318">
                  <c:v>61.56</c:v>
                </c:pt>
                <c:pt idx="319">
                  <c:v>62.66</c:v>
                </c:pt>
                <c:pt idx="320">
                  <c:v>62.62</c:v>
                </c:pt>
                <c:pt idx="321">
                  <c:v>63</c:v>
                </c:pt>
                <c:pt idx="322">
                  <c:v>62.36</c:v>
                </c:pt>
                <c:pt idx="323">
                  <c:v>62.66</c:v>
                </c:pt>
                <c:pt idx="324">
                  <c:v>63.84</c:v>
                </c:pt>
                <c:pt idx="325">
                  <c:v>63.95</c:v>
                </c:pt>
                <c:pt idx="326">
                  <c:v>64.12</c:v>
                </c:pt>
                <c:pt idx="327">
                  <c:v>64.52</c:v>
                </c:pt>
                <c:pt idx="328">
                  <c:v>63.84</c:v>
                </c:pt>
                <c:pt idx="329">
                  <c:v>64.19</c:v>
                </c:pt>
                <c:pt idx="330">
                  <c:v>64.400000000000006</c:v>
                </c:pt>
                <c:pt idx="331">
                  <c:v>64.260000000000005</c:v>
                </c:pt>
                <c:pt idx="332">
                  <c:v>64.8</c:v>
                </c:pt>
                <c:pt idx="333">
                  <c:v>63.67</c:v>
                </c:pt>
                <c:pt idx="334">
                  <c:v>64.06</c:v>
                </c:pt>
                <c:pt idx="335">
                  <c:v>64.489999999999995</c:v>
                </c:pt>
                <c:pt idx="336">
                  <c:v>65.87</c:v>
                </c:pt>
                <c:pt idx="337">
                  <c:v>67.010000000000005</c:v>
                </c:pt>
                <c:pt idx="338">
                  <c:v>65.59</c:v>
                </c:pt>
                <c:pt idx="339">
                  <c:v>67.569999999999993</c:v>
                </c:pt>
                <c:pt idx="340">
                  <c:v>68.12</c:v>
                </c:pt>
                <c:pt idx="341">
                  <c:v>67.819999999999993</c:v>
                </c:pt>
                <c:pt idx="342">
                  <c:v>68.19</c:v>
                </c:pt>
                <c:pt idx="343">
                  <c:v>68.290000000000006</c:v>
                </c:pt>
                <c:pt idx="344">
                  <c:v>68.510000000000005</c:v>
                </c:pt>
                <c:pt idx="345">
                  <c:v>68.38</c:v>
                </c:pt>
                <c:pt idx="346">
                  <c:v>68.11</c:v>
                </c:pt>
                <c:pt idx="347">
                  <c:v>68.900000000000006</c:v>
                </c:pt>
                <c:pt idx="348">
                  <c:v>68.98</c:v>
                </c:pt>
                <c:pt idx="349">
                  <c:v>68.86</c:v>
                </c:pt>
                <c:pt idx="350">
                  <c:v>67.849999999999994</c:v>
                </c:pt>
                <c:pt idx="351">
                  <c:v>65.58</c:v>
                </c:pt>
                <c:pt idx="352">
                  <c:v>64.5</c:v>
                </c:pt>
                <c:pt idx="353">
                  <c:v>65.680000000000007</c:v>
                </c:pt>
                <c:pt idx="354">
                  <c:v>64.89</c:v>
                </c:pt>
                <c:pt idx="355">
                  <c:v>64.239999999999995</c:v>
                </c:pt>
                <c:pt idx="356">
                  <c:v>63.42</c:v>
                </c:pt>
                <c:pt idx="357">
                  <c:v>63.91</c:v>
                </c:pt>
                <c:pt idx="358">
                  <c:v>63.47</c:v>
                </c:pt>
                <c:pt idx="359">
                  <c:v>64.44</c:v>
                </c:pt>
                <c:pt idx="360">
                  <c:v>64.25</c:v>
                </c:pt>
                <c:pt idx="361">
                  <c:v>64.489999999999995</c:v>
                </c:pt>
                <c:pt idx="362">
                  <c:v>64.680000000000007</c:v>
                </c:pt>
                <c:pt idx="363">
                  <c:v>65.09</c:v>
                </c:pt>
                <c:pt idx="364">
                  <c:v>64.790000000000006</c:v>
                </c:pt>
                <c:pt idx="365">
                  <c:v>63</c:v>
                </c:pt>
                <c:pt idx="366">
                  <c:v>63.71</c:v>
                </c:pt>
                <c:pt idx="367">
                  <c:v>63.21</c:v>
                </c:pt>
                <c:pt idx="368">
                  <c:v>63.57</c:v>
                </c:pt>
                <c:pt idx="369">
                  <c:v>62.82</c:v>
                </c:pt>
                <c:pt idx="370">
                  <c:v>65.099999999999994</c:v>
                </c:pt>
                <c:pt idx="371">
                  <c:v>64.72</c:v>
                </c:pt>
                <c:pt idx="372">
                  <c:v>66.290000000000006</c:v>
                </c:pt>
                <c:pt idx="373">
                  <c:v>67.459999999999994</c:v>
                </c:pt>
                <c:pt idx="374">
                  <c:v>67.5</c:v>
                </c:pt>
                <c:pt idx="375">
                  <c:v>68.17</c:v>
                </c:pt>
                <c:pt idx="376">
                  <c:v>66.61</c:v>
                </c:pt>
                <c:pt idx="377">
                  <c:v>66.37</c:v>
                </c:pt>
                <c:pt idx="378">
                  <c:v>66.78</c:v>
                </c:pt>
                <c:pt idx="379">
                  <c:v>67.14</c:v>
                </c:pt>
                <c:pt idx="380">
                  <c:v>67.8</c:v>
                </c:pt>
                <c:pt idx="381">
                  <c:v>68.23</c:v>
                </c:pt>
                <c:pt idx="382">
                  <c:v>64.67</c:v>
                </c:pt>
                <c:pt idx="383">
                  <c:v>65.95</c:v>
                </c:pt>
                <c:pt idx="384">
                  <c:v>66.62</c:v>
                </c:pt>
                <c:pt idx="385">
                  <c:v>63.9</c:v>
                </c:pt>
                <c:pt idx="386">
                  <c:v>64.12</c:v>
                </c:pt>
                <c:pt idx="387">
                  <c:v>64.760000000000005</c:v>
                </c:pt>
                <c:pt idx="388">
                  <c:v>64.84</c:v>
                </c:pt>
                <c:pt idx="389">
                  <c:v>65.17</c:v>
                </c:pt>
                <c:pt idx="390">
                  <c:v>65.55</c:v>
                </c:pt>
                <c:pt idx="391">
                  <c:v>65.849999999999994</c:v>
                </c:pt>
                <c:pt idx="392">
                  <c:v>66.61</c:v>
                </c:pt>
                <c:pt idx="393">
                  <c:v>67.02</c:v>
                </c:pt>
                <c:pt idx="394">
                  <c:v>66.37</c:v>
                </c:pt>
                <c:pt idx="395">
                  <c:v>67.38</c:v>
                </c:pt>
                <c:pt idx="396">
                  <c:v>66.31</c:v>
                </c:pt>
                <c:pt idx="397">
                  <c:v>65.040000000000006</c:v>
                </c:pt>
                <c:pt idx="398">
                  <c:v>66.010000000000005</c:v>
                </c:pt>
                <c:pt idx="399">
                  <c:v>65.87</c:v>
                </c:pt>
                <c:pt idx="400">
                  <c:v>66.37</c:v>
                </c:pt>
                <c:pt idx="401">
                  <c:v>66.959999999999994</c:v>
                </c:pt>
                <c:pt idx="402">
                  <c:v>64.97</c:v>
                </c:pt>
                <c:pt idx="403">
                  <c:v>64.959999999999994</c:v>
                </c:pt>
                <c:pt idx="404">
                  <c:v>65.64</c:v>
                </c:pt>
                <c:pt idx="405">
                  <c:v>65.31</c:v>
                </c:pt>
                <c:pt idx="406">
                  <c:v>65.16</c:v>
                </c:pt>
                <c:pt idx="407">
                  <c:v>63.54</c:v>
                </c:pt>
                <c:pt idx="408">
                  <c:v>63.93</c:v>
                </c:pt>
                <c:pt idx="409">
                  <c:v>64.150000000000006</c:v>
                </c:pt>
                <c:pt idx="410">
                  <c:v>64.27</c:v>
                </c:pt>
                <c:pt idx="411">
                  <c:v>64.64</c:v>
                </c:pt>
                <c:pt idx="412">
                  <c:v>66.63</c:v>
                </c:pt>
                <c:pt idx="413">
                  <c:v>66.680000000000007</c:v>
                </c:pt>
                <c:pt idx="414">
                  <c:v>67.47</c:v>
                </c:pt>
                <c:pt idx="415">
                  <c:v>67.69</c:v>
                </c:pt>
                <c:pt idx="416">
                  <c:v>67.400000000000006</c:v>
                </c:pt>
                <c:pt idx="417">
                  <c:v>68.290000000000006</c:v>
                </c:pt>
                <c:pt idx="418">
                  <c:v>68.84</c:v>
                </c:pt>
                <c:pt idx="419">
                  <c:v>68.459999999999994</c:v>
                </c:pt>
                <c:pt idx="420">
                  <c:v>68.739999999999995</c:v>
                </c:pt>
                <c:pt idx="421">
                  <c:v>67.67</c:v>
                </c:pt>
                <c:pt idx="422">
                  <c:v>66.81</c:v>
                </c:pt>
                <c:pt idx="423">
                  <c:v>66.959999999999994</c:v>
                </c:pt>
                <c:pt idx="424">
                  <c:v>67</c:v>
                </c:pt>
                <c:pt idx="425">
                  <c:v>68.5</c:v>
                </c:pt>
                <c:pt idx="426">
                  <c:v>69.650000000000006</c:v>
                </c:pt>
                <c:pt idx="427">
                  <c:v>68.09</c:v>
                </c:pt>
                <c:pt idx="428">
                  <c:v>68.38</c:v>
                </c:pt>
                <c:pt idx="429">
                  <c:v>68.319999999999993</c:v>
                </c:pt>
                <c:pt idx="430">
                  <c:v>69.12</c:v>
                </c:pt>
                <c:pt idx="431">
                  <c:v>70.02</c:v>
                </c:pt>
                <c:pt idx="432">
                  <c:v>69.66</c:v>
                </c:pt>
                <c:pt idx="433">
                  <c:v>69.790000000000006</c:v>
                </c:pt>
                <c:pt idx="434">
                  <c:v>71.260000000000005</c:v>
                </c:pt>
                <c:pt idx="435">
                  <c:v>71.69</c:v>
                </c:pt>
                <c:pt idx="436">
                  <c:v>71.06</c:v>
                </c:pt>
                <c:pt idx="437">
                  <c:v>71.63</c:v>
                </c:pt>
                <c:pt idx="438">
                  <c:v>72.7</c:v>
                </c:pt>
                <c:pt idx="439">
                  <c:v>74.83</c:v>
                </c:pt>
                <c:pt idx="440">
                  <c:v>74.760000000000005</c:v>
                </c:pt>
                <c:pt idx="441">
                  <c:v>75.959999999999994</c:v>
                </c:pt>
                <c:pt idx="442">
                  <c:v>74.03</c:v>
                </c:pt>
                <c:pt idx="443">
                  <c:v>74.05</c:v>
                </c:pt>
                <c:pt idx="444">
                  <c:v>73.900000000000006</c:v>
                </c:pt>
                <c:pt idx="445">
                  <c:v>74.510000000000005</c:v>
                </c:pt>
                <c:pt idx="446">
                  <c:v>72.819999999999993</c:v>
                </c:pt>
                <c:pt idx="447">
                  <c:v>70.599999999999994</c:v>
                </c:pt>
                <c:pt idx="448">
                  <c:v>70.989999999999995</c:v>
                </c:pt>
                <c:pt idx="449">
                  <c:v>71.45</c:v>
                </c:pt>
                <c:pt idx="450">
                  <c:v>71.64</c:v>
                </c:pt>
                <c:pt idx="451">
                  <c:v>69.73</c:v>
                </c:pt>
                <c:pt idx="452">
                  <c:v>68.760000000000005</c:v>
                </c:pt>
                <c:pt idx="453">
                  <c:v>69.39</c:v>
                </c:pt>
                <c:pt idx="454">
                  <c:v>69.569999999999993</c:v>
                </c:pt>
                <c:pt idx="455">
                  <c:v>66.760000000000005</c:v>
                </c:pt>
                <c:pt idx="456">
                  <c:v>67.06</c:v>
                </c:pt>
                <c:pt idx="457">
                  <c:v>67.510000000000005</c:v>
                </c:pt>
                <c:pt idx="458">
                  <c:v>67.84</c:v>
                </c:pt>
                <c:pt idx="459">
                  <c:v>67.34</c:v>
                </c:pt>
                <c:pt idx="460">
                  <c:v>66.42</c:v>
                </c:pt>
                <c:pt idx="461">
                  <c:v>65.58</c:v>
                </c:pt>
                <c:pt idx="462">
                  <c:v>63.92</c:v>
                </c:pt>
                <c:pt idx="463">
                  <c:v>63.41</c:v>
                </c:pt>
                <c:pt idx="464">
                  <c:v>63.31</c:v>
                </c:pt>
                <c:pt idx="465">
                  <c:v>62.46</c:v>
                </c:pt>
                <c:pt idx="466">
                  <c:v>62</c:v>
                </c:pt>
                <c:pt idx="467">
                  <c:v>61.07</c:v>
                </c:pt>
                <c:pt idx="468">
                  <c:v>60.56</c:v>
                </c:pt>
                <c:pt idx="469">
                  <c:v>60.28</c:v>
                </c:pt>
                <c:pt idx="470">
                  <c:v>56.05</c:v>
                </c:pt>
                <c:pt idx="471">
                  <c:v>56.67</c:v>
                </c:pt>
                <c:pt idx="472">
                  <c:v>56.9</c:v>
                </c:pt>
                <c:pt idx="473">
                  <c:v>56.88</c:v>
                </c:pt>
                <c:pt idx="474">
                  <c:v>57.32</c:v>
                </c:pt>
                <c:pt idx="475">
                  <c:v>53.57</c:v>
                </c:pt>
                <c:pt idx="476">
                  <c:v>54.8</c:v>
                </c:pt>
                <c:pt idx="477">
                  <c:v>50.59</c:v>
                </c:pt>
                <c:pt idx="478">
                  <c:v>51.8</c:v>
                </c:pt>
                <c:pt idx="479">
                  <c:v>51.73</c:v>
                </c:pt>
                <c:pt idx="480">
                  <c:v>50.49</c:v>
                </c:pt>
                <c:pt idx="481">
                  <c:v>51.62</c:v>
                </c:pt>
                <c:pt idx="482">
                  <c:v>51.09</c:v>
                </c:pt>
                <c:pt idx="483">
                  <c:v>53.14</c:v>
                </c:pt>
                <c:pt idx="484">
                  <c:v>53.46</c:v>
                </c:pt>
                <c:pt idx="485">
                  <c:v>53.12</c:v>
                </c:pt>
                <c:pt idx="486">
                  <c:v>51.7</c:v>
                </c:pt>
                <c:pt idx="487">
                  <c:v>52.81</c:v>
                </c:pt>
                <c:pt idx="488">
                  <c:v>51.2</c:v>
                </c:pt>
                <c:pt idx="489">
                  <c:v>51.84</c:v>
                </c:pt>
                <c:pt idx="490">
                  <c:v>51.36</c:v>
                </c:pt>
                <c:pt idx="491">
                  <c:v>52.83</c:v>
                </c:pt>
                <c:pt idx="492">
                  <c:v>51.47</c:v>
                </c:pt>
                <c:pt idx="493">
                  <c:v>50.2</c:v>
                </c:pt>
                <c:pt idx="494">
                  <c:v>46.6</c:v>
                </c:pt>
                <c:pt idx="495">
                  <c:v>48.17</c:v>
                </c:pt>
                <c:pt idx="496">
                  <c:v>45.88</c:v>
                </c:pt>
                <c:pt idx="497">
                  <c:v>45.59</c:v>
                </c:pt>
                <c:pt idx="498">
                  <c:v>42.53</c:v>
                </c:pt>
                <c:pt idx="499">
                  <c:v>46.22</c:v>
                </c:pt>
                <c:pt idx="500">
                  <c:v>44.61</c:v>
                </c:pt>
                <c:pt idx="501">
                  <c:v>45.33</c:v>
                </c:pt>
                <c:pt idx="502">
                  <c:v>45.41</c:v>
                </c:pt>
                <c:pt idx="503">
                  <c:v>46.54</c:v>
                </c:pt>
                <c:pt idx="504">
                  <c:v>47.09</c:v>
                </c:pt>
                <c:pt idx="505">
                  <c:v>47.96</c:v>
                </c:pt>
                <c:pt idx="506">
                  <c:v>48.52</c:v>
                </c:pt>
                <c:pt idx="507">
                  <c:v>49.7</c:v>
                </c:pt>
              </c:numCache>
            </c:numRef>
          </c:val>
          <c:smooth val="0"/>
          <c:extLst>
            <c:ext xmlns:c16="http://schemas.microsoft.com/office/drawing/2014/chart" uri="{C3380CC4-5D6E-409C-BE32-E72D297353CC}">
              <c16:uniqueId val="{00000001-5995-45F5-9340-44A03B4DCBF2}"/>
            </c:ext>
          </c:extLst>
        </c:ser>
        <c:dLbls>
          <c:showLegendKey val="0"/>
          <c:showVal val="0"/>
          <c:showCatName val="0"/>
          <c:showSerName val="0"/>
          <c:showPercent val="0"/>
          <c:showBubbleSize val="0"/>
        </c:dLbls>
        <c:marker val="1"/>
        <c:smooth val="0"/>
        <c:axId val="387697888"/>
        <c:axId val="387697496"/>
      </c:lineChart>
      <c:catAx>
        <c:axId val="38788767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7697104"/>
        <c:crosses val="autoZero"/>
        <c:auto val="1"/>
        <c:lblAlgn val="ctr"/>
        <c:lblOffset val="100"/>
        <c:noMultiLvlLbl val="0"/>
      </c:catAx>
      <c:valAx>
        <c:axId val="387697104"/>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200" b="1" i="0" u="none" strike="noStrike" kern="1200" baseline="0">
                <a:solidFill>
                  <a:srgbClr val="0066CC"/>
                </a:solidFill>
                <a:latin typeface="+mn-lt"/>
                <a:ea typeface="+mn-ea"/>
                <a:cs typeface="+mn-cs"/>
              </a:defRPr>
            </a:pPr>
            <a:endParaRPr lang="en-US"/>
          </a:p>
        </c:txPr>
        <c:crossAx val="387887672"/>
        <c:crosses val="autoZero"/>
        <c:crossBetween val="between"/>
      </c:valAx>
      <c:valAx>
        <c:axId val="387697496"/>
        <c:scaling>
          <c:orientation val="minMax"/>
          <c:max val="76"/>
          <c:min val="40"/>
        </c:scaling>
        <c:delete val="0"/>
        <c:axPos val="r"/>
        <c:numFmt formatCode="General" sourceLinked="1"/>
        <c:majorTickMark val="out"/>
        <c:minorTickMark val="none"/>
        <c:tickLblPos val="nextTo"/>
        <c:spPr>
          <a:noFill/>
          <a:ln>
            <a:solidFill>
              <a:srgbClr val="EA6A00"/>
            </a:solidFill>
          </a:ln>
          <a:effectLst/>
        </c:spPr>
        <c:txPr>
          <a:bodyPr rot="-60000000" spcFirstLastPara="1" vertOverflow="ellipsis" vert="horz" wrap="square" anchor="ctr" anchorCtr="1"/>
          <a:lstStyle/>
          <a:p>
            <a:pPr>
              <a:defRPr sz="1200" b="1" i="0" u="none" strike="noStrike" kern="1200" baseline="0">
                <a:solidFill>
                  <a:srgbClr val="EA6A00"/>
                </a:solidFill>
                <a:latin typeface="+mn-lt"/>
                <a:ea typeface="+mn-ea"/>
                <a:cs typeface="+mn-cs"/>
              </a:defRPr>
            </a:pPr>
            <a:endParaRPr lang="en-US"/>
          </a:p>
        </c:txPr>
        <c:crossAx val="387697888"/>
        <c:crosses val="max"/>
        <c:crossBetween val="between"/>
        <c:majorUnit val="6"/>
      </c:valAx>
      <c:catAx>
        <c:axId val="387697888"/>
        <c:scaling>
          <c:orientation val="minMax"/>
        </c:scaling>
        <c:delete val="1"/>
        <c:axPos val="b"/>
        <c:numFmt formatCode="General" sourceLinked="1"/>
        <c:majorTickMark val="out"/>
        <c:minorTickMark val="none"/>
        <c:tickLblPos val="nextTo"/>
        <c:crossAx val="387697496"/>
        <c:crosses val="autoZero"/>
        <c:auto val="1"/>
        <c:lblAlgn val="ctr"/>
        <c:lblOffset val="100"/>
        <c:noMultiLvlLbl val="0"/>
      </c:catAx>
      <c:spPr>
        <a:solidFill>
          <a:schemeClr val="bg1"/>
        </a:solidFill>
        <a:ln>
          <a:noFill/>
        </a:ln>
        <a:effectLst/>
      </c:spPr>
    </c:plotArea>
    <c:legend>
      <c:legendPos val="b"/>
      <c:layout>
        <c:manualLayout>
          <c:xMode val="edge"/>
          <c:yMode val="edge"/>
          <c:x val="0.27289435695538056"/>
          <c:y val="6.3011998500187474E-2"/>
          <c:w val="0.30143350831146104"/>
          <c:h val="7.8125546806649182E-2"/>
        </c:manualLayout>
      </c:layout>
      <c:overlay val="1"/>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'#11 and #16'!$B$1</c:f>
              <c:strCache>
                <c:ptCount val="1"/>
                <c:pt idx="0">
                  <c:v>#16</c:v>
                </c:pt>
              </c:strCache>
            </c:strRef>
          </c:tx>
          <c:spPr>
            <a:ln w="31750">
              <a:solidFill>
                <a:srgbClr val="EA6A00"/>
              </a:solidFill>
              <a:prstDash val="solid"/>
            </a:ln>
          </c:spPr>
          <c:marker>
            <c:symbol val="none"/>
          </c:marker>
          <c:cat>
            <c:numRef>
              <c:f>'#11 and #16'!$A$1640:$A$1892</c:f>
              <c:numCache>
                <c:formatCode>mm/dd/yy;@</c:formatCode>
                <c:ptCount val="253"/>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43151</c:v>
                </c:pt>
                <c:pt idx="24">
                  <c:v>43152</c:v>
                </c:pt>
                <c:pt idx="25">
                  <c:v>43153</c:v>
                </c:pt>
                <c:pt idx="26">
                  <c:v>43154</c:v>
                </c:pt>
                <c:pt idx="27">
                  <c:v>43157</c:v>
                </c:pt>
                <c:pt idx="28">
                  <c:v>43158</c:v>
                </c:pt>
                <c:pt idx="29">
                  <c:v>43159</c:v>
                </c:pt>
                <c:pt idx="30">
                  <c:v>43160</c:v>
                </c:pt>
                <c:pt idx="31">
                  <c:v>43161</c:v>
                </c:pt>
                <c:pt idx="32">
                  <c:v>43164</c:v>
                </c:pt>
                <c:pt idx="33">
                  <c:v>43165</c:v>
                </c:pt>
                <c:pt idx="34">
                  <c:v>43166</c:v>
                </c:pt>
                <c:pt idx="35">
                  <c:v>43167</c:v>
                </c:pt>
                <c:pt idx="36">
                  <c:v>43168</c:v>
                </c:pt>
                <c:pt idx="37">
                  <c:v>43171</c:v>
                </c:pt>
                <c:pt idx="38">
                  <c:v>43172</c:v>
                </c:pt>
                <c:pt idx="39">
                  <c:v>43173</c:v>
                </c:pt>
                <c:pt idx="40">
                  <c:v>43174</c:v>
                </c:pt>
                <c:pt idx="41">
                  <c:v>43175</c:v>
                </c:pt>
                <c:pt idx="42">
                  <c:v>43178</c:v>
                </c:pt>
                <c:pt idx="43">
                  <c:v>43179</c:v>
                </c:pt>
                <c:pt idx="44">
                  <c:v>43180</c:v>
                </c:pt>
                <c:pt idx="45">
                  <c:v>43181</c:v>
                </c:pt>
                <c:pt idx="46">
                  <c:v>43182</c:v>
                </c:pt>
                <c:pt idx="47">
                  <c:v>43185</c:v>
                </c:pt>
                <c:pt idx="48">
                  <c:v>43186</c:v>
                </c:pt>
                <c:pt idx="49">
                  <c:v>43187</c:v>
                </c:pt>
                <c:pt idx="50">
                  <c:v>43188</c:v>
                </c:pt>
                <c:pt idx="51">
                  <c:v>43192</c:v>
                </c:pt>
                <c:pt idx="52">
                  <c:v>43193</c:v>
                </c:pt>
                <c:pt idx="53">
                  <c:v>43194</c:v>
                </c:pt>
                <c:pt idx="54">
                  <c:v>43195</c:v>
                </c:pt>
                <c:pt idx="55">
                  <c:v>43196</c:v>
                </c:pt>
                <c:pt idx="56">
                  <c:v>43199</c:v>
                </c:pt>
                <c:pt idx="57">
                  <c:v>43200</c:v>
                </c:pt>
                <c:pt idx="58">
                  <c:v>43201</c:v>
                </c:pt>
                <c:pt idx="59">
                  <c:v>43202</c:v>
                </c:pt>
                <c:pt idx="60">
                  <c:v>43203</c:v>
                </c:pt>
                <c:pt idx="61">
                  <c:v>43206</c:v>
                </c:pt>
                <c:pt idx="62">
                  <c:v>43207</c:v>
                </c:pt>
                <c:pt idx="63">
                  <c:v>43208</c:v>
                </c:pt>
                <c:pt idx="64">
                  <c:v>43209</c:v>
                </c:pt>
                <c:pt idx="65">
                  <c:v>43210</c:v>
                </c:pt>
                <c:pt idx="66">
                  <c:v>43213</c:v>
                </c:pt>
                <c:pt idx="67">
                  <c:v>43214</c:v>
                </c:pt>
                <c:pt idx="68">
                  <c:v>43215</c:v>
                </c:pt>
                <c:pt idx="69">
                  <c:v>43216</c:v>
                </c:pt>
                <c:pt idx="70">
                  <c:v>43217</c:v>
                </c:pt>
                <c:pt idx="71">
                  <c:v>43220</c:v>
                </c:pt>
                <c:pt idx="72">
                  <c:v>43221</c:v>
                </c:pt>
                <c:pt idx="73">
                  <c:v>43222</c:v>
                </c:pt>
                <c:pt idx="74">
                  <c:v>43223</c:v>
                </c:pt>
                <c:pt idx="75">
                  <c:v>43224</c:v>
                </c:pt>
                <c:pt idx="76">
                  <c:v>43227</c:v>
                </c:pt>
                <c:pt idx="77">
                  <c:v>43228</c:v>
                </c:pt>
                <c:pt idx="78">
                  <c:v>43229</c:v>
                </c:pt>
                <c:pt idx="79">
                  <c:v>43230</c:v>
                </c:pt>
                <c:pt idx="80">
                  <c:v>43231</c:v>
                </c:pt>
                <c:pt idx="81">
                  <c:v>43234</c:v>
                </c:pt>
                <c:pt idx="82">
                  <c:v>43235</c:v>
                </c:pt>
                <c:pt idx="83">
                  <c:v>43236</c:v>
                </c:pt>
                <c:pt idx="84">
                  <c:v>43237</c:v>
                </c:pt>
                <c:pt idx="85">
                  <c:v>43238</c:v>
                </c:pt>
                <c:pt idx="86">
                  <c:v>43241</c:v>
                </c:pt>
                <c:pt idx="87">
                  <c:v>43242</c:v>
                </c:pt>
                <c:pt idx="88">
                  <c:v>43243</c:v>
                </c:pt>
                <c:pt idx="89">
                  <c:v>43244</c:v>
                </c:pt>
                <c:pt idx="90">
                  <c:v>43245</c:v>
                </c:pt>
                <c:pt idx="91">
                  <c:v>43249</c:v>
                </c:pt>
                <c:pt idx="92">
                  <c:v>43250</c:v>
                </c:pt>
                <c:pt idx="93">
                  <c:v>43251</c:v>
                </c:pt>
                <c:pt idx="94">
                  <c:v>43252</c:v>
                </c:pt>
                <c:pt idx="95">
                  <c:v>43255</c:v>
                </c:pt>
                <c:pt idx="96">
                  <c:v>43256</c:v>
                </c:pt>
                <c:pt idx="97">
                  <c:v>43257</c:v>
                </c:pt>
                <c:pt idx="98">
                  <c:v>43258</c:v>
                </c:pt>
                <c:pt idx="99">
                  <c:v>43259</c:v>
                </c:pt>
                <c:pt idx="100">
                  <c:v>43262</c:v>
                </c:pt>
                <c:pt idx="101">
                  <c:v>43263</c:v>
                </c:pt>
                <c:pt idx="102">
                  <c:v>43264</c:v>
                </c:pt>
                <c:pt idx="103">
                  <c:v>43265</c:v>
                </c:pt>
                <c:pt idx="104">
                  <c:v>43266</c:v>
                </c:pt>
                <c:pt idx="105">
                  <c:v>43269</c:v>
                </c:pt>
                <c:pt idx="106">
                  <c:v>43270</c:v>
                </c:pt>
                <c:pt idx="107">
                  <c:v>43271</c:v>
                </c:pt>
                <c:pt idx="108">
                  <c:v>43272</c:v>
                </c:pt>
                <c:pt idx="109">
                  <c:v>43273</c:v>
                </c:pt>
                <c:pt idx="110">
                  <c:v>43276</c:v>
                </c:pt>
                <c:pt idx="111">
                  <c:v>43277</c:v>
                </c:pt>
                <c:pt idx="112">
                  <c:v>43278</c:v>
                </c:pt>
                <c:pt idx="113">
                  <c:v>43279</c:v>
                </c:pt>
                <c:pt idx="114">
                  <c:v>43280</c:v>
                </c:pt>
                <c:pt idx="115">
                  <c:v>43283</c:v>
                </c:pt>
                <c:pt idx="116">
                  <c:v>43284</c:v>
                </c:pt>
                <c:pt idx="117">
                  <c:v>43286</c:v>
                </c:pt>
                <c:pt idx="118">
                  <c:v>43287</c:v>
                </c:pt>
                <c:pt idx="119">
                  <c:v>43290</c:v>
                </c:pt>
                <c:pt idx="120">
                  <c:v>43291</c:v>
                </c:pt>
                <c:pt idx="121">
                  <c:v>43292</c:v>
                </c:pt>
                <c:pt idx="122">
                  <c:v>43293</c:v>
                </c:pt>
                <c:pt idx="123">
                  <c:v>43294</c:v>
                </c:pt>
                <c:pt idx="124">
                  <c:v>43297</c:v>
                </c:pt>
                <c:pt idx="125">
                  <c:v>43298</c:v>
                </c:pt>
                <c:pt idx="126">
                  <c:v>43299</c:v>
                </c:pt>
                <c:pt idx="127">
                  <c:v>43300</c:v>
                </c:pt>
                <c:pt idx="128">
                  <c:v>43301</c:v>
                </c:pt>
                <c:pt idx="129">
                  <c:v>43304</c:v>
                </c:pt>
                <c:pt idx="130">
                  <c:v>43305</c:v>
                </c:pt>
                <c:pt idx="131">
                  <c:v>43306</c:v>
                </c:pt>
                <c:pt idx="132">
                  <c:v>43307</c:v>
                </c:pt>
                <c:pt idx="133">
                  <c:v>43308</c:v>
                </c:pt>
                <c:pt idx="134">
                  <c:v>43311</c:v>
                </c:pt>
                <c:pt idx="135">
                  <c:v>43312</c:v>
                </c:pt>
                <c:pt idx="136">
                  <c:v>43313</c:v>
                </c:pt>
                <c:pt idx="137">
                  <c:v>43314</c:v>
                </c:pt>
                <c:pt idx="138">
                  <c:v>43315</c:v>
                </c:pt>
                <c:pt idx="139">
                  <c:v>43318</c:v>
                </c:pt>
                <c:pt idx="140">
                  <c:v>43319</c:v>
                </c:pt>
                <c:pt idx="141">
                  <c:v>43320</c:v>
                </c:pt>
                <c:pt idx="142">
                  <c:v>43321</c:v>
                </c:pt>
                <c:pt idx="143">
                  <c:v>43322</c:v>
                </c:pt>
                <c:pt idx="144">
                  <c:v>43325</c:v>
                </c:pt>
                <c:pt idx="145">
                  <c:v>43326</c:v>
                </c:pt>
                <c:pt idx="146">
                  <c:v>43327</c:v>
                </c:pt>
                <c:pt idx="147">
                  <c:v>43328</c:v>
                </c:pt>
                <c:pt idx="148">
                  <c:v>43329</c:v>
                </c:pt>
                <c:pt idx="149">
                  <c:v>43332</c:v>
                </c:pt>
                <c:pt idx="150">
                  <c:v>43333</c:v>
                </c:pt>
                <c:pt idx="151">
                  <c:v>43334</c:v>
                </c:pt>
                <c:pt idx="152">
                  <c:v>43335</c:v>
                </c:pt>
                <c:pt idx="153">
                  <c:v>43336</c:v>
                </c:pt>
                <c:pt idx="154">
                  <c:v>43339</c:v>
                </c:pt>
                <c:pt idx="155">
                  <c:v>43340</c:v>
                </c:pt>
                <c:pt idx="156">
                  <c:v>43341</c:v>
                </c:pt>
                <c:pt idx="157">
                  <c:v>43342</c:v>
                </c:pt>
                <c:pt idx="158">
                  <c:v>43343</c:v>
                </c:pt>
                <c:pt idx="159">
                  <c:v>43347</c:v>
                </c:pt>
                <c:pt idx="160">
                  <c:v>43348</c:v>
                </c:pt>
                <c:pt idx="161">
                  <c:v>43349</c:v>
                </c:pt>
                <c:pt idx="162">
                  <c:v>43350</c:v>
                </c:pt>
                <c:pt idx="163">
                  <c:v>43353</c:v>
                </c:pt>
                <c:pt idx="164">
                  <c:v>43354</c:v>
                </c:pt>
                <c:pt idx="165">
                  <c:v>43355</c:v>
                </c:pt>
                <c:pt idx="166">
                  <c:v>43356</c:v>
                </c:pt>
                <c:pt idx="167">
                  <c:v>43357</c:v>
                </c:pt>
                <c:pt idx="168">
                  <c:v>43360</c:v>
                </c:pt>
                <c:pt idx="169">
                  <c:v>43361</c:v>
                </c:pt>
                <c:pt idx="170">
                  <c:v>43362</c:v>
                </c:pt>
                <c:pt idx="171">
                  <c:v>43363</c:v>
                </c:pt>
                <c:pt idx="172">
                  <c:v>43364</c:v>
                </c:pt>
                <c:pt idx="173">
                  <c:v>43367</c:v>
                </c:pt>
                <c:pt idx="174">
                  <c:v>43368</c:v>
                </c:pt>
                <c:pt idx="175">
                  <c:v>43369</c:v>
                </c:pt>
                <c:pt idx="176">
                  <c:v>43370</c:v>
                </c:pt>
                <c:pt idx="177">
                  <c:v>43371</c:v>
                </c:pt>
                <c:pt idx="178">
                  <c:v>43374</c:v>
                </c:pt>
                <c:pt idx="179">
                  <c:v>43375</c:v>
                </c:pt>
                <c:pt idx="180">
                  <c:v>43376</c:v>
                </c:pt>
                <c:pt idx="181">
                  <c:v>43377</c:v>
                </c:pt>
                <c:pt idx="182">
                  <c:v>43378</c:v>
                </c:pt>
                <c:pt idx="183">
                  <c:v>43381</c:v>
                </c:pt>
                <c:pt idx="184">
                  <c:v>43382</c:v>
                </c:pt>
                <c:pt idx="185">
                  <c:v>43383</c:v>
                </c:pt>
                <c:pt idx="186">
                  <c:v>43384</c:v>
                </c:pt>
                <c:pt idx="187">
                  <c:v>43385</c:v>
                </c:pt>
                <c:pt idx="188">
                  <c:v>43388</c:v>
                </c:pt>
                <c:pt idx="189">
                  <c:v>43389</c:v>
                </c:pt>
                <c:pt idx="190">
                  <c:v>43390</c:v>
                </c:pt>
                <c:pt idx="191">
                  <c:v>43391</c:v>
                </c:pt>
                <c:pt idx="192">
                  <c:v>43392</c:v>
                </c:pt>
                <c:pt idx="193">
                  <c:v>43395</c:v>
                </c:pt>
                <c:pt idx="194">
                  <c:v>43396</c:v>
                </c:pt>
                <c:pt idx="195">
                  <c:v>43397</c:v>
                </c:pt>
                <c:pt idx="196">
                  <c:v>43398</c:v>
                </c:pt>
                <c:pt idx="197">
                  <c:v>43399</c:v>
                </c:pt>
                <c:pt idx="198">
                  <c:v>43402</c:v>
                </c:pt>
                <c:pt idx="199">
                  <c:v>43403</c:v>
                </c:pt>
                <c:pt idx="200">
                  <c:v>43404</c:v>
                </c:pt>
                <c:pt idx="201">
                  <c:v>43405</c:v>
                </c:pt>
                <c:pt idx="202">
                  <c:v>43406</c:v>
                </c:pt>
                <c:pt idx="203">
                  <c:v>43409</c:v>
                </c:pt>
                <c:pt idx="204">
                  <c:v>43410</c:v>
                </c:pt>
                <c:pt idx="205">
                  <c:v>43411</c:v>
                </c:pt>
                <c:pt idx="206">
                  <c:v>43412</c:v>
                </c:pt>
                <c:pt idx="207">
                  <c:v>43413</c:v>
                </c:pt>
                <c:pt idx="208">
                  <c:v>43416</c:v>
                </c:pt>
                <c:pt idx="209">
                  <c:v>43417</c:v>
                </c:pt>
                <c:pt idx="210">
                  <c:v>43418</c:v>
                </c:pt>
                <c:pt idx="211">
                  <c:v>43419</c:v>
                </c:pt>
                <c:pt idx="212">
                  <c:v>43420</c:v>
                </c:pt>
                <c:pt idx="213">
                  <c:v>43423</c:v>
                </c:pt>
                <c:pt idx="214">
                  <c:v>43424</c:v>
                </c:pt>
                <c:pt idx="215">
                  <c:v>43425</c:v>
                </c:pt>
                <c:pt idx="216">
                  <c:v>43427</c:v>
                </c:pt>
                <c:pt idx="217">
                  <c:v>43430</c:v>
                </c:pt>
                <c:pt idx="218">
                  <c:v>43431</c:v>
                </c:pt>
                <c:pt idx="219">
                  <c:v>43432</c:v>
                </c:pt>
                <c:pt idx="220">
                  <c:v>43433</c:v>
                </c:pt>
                <c:pt idx="221">
                  <c:v>43434</c:v>
                </c:pt>
                <c:pt idx="222">
                  <c:v>43437</c:v>
                </c:pt>
                <c:pt idx="223">
                  <c:v>43438</c:v>
                </c:pt>
                <c:pt idx="224">
                  <c:v>43439</c:v>
                </c:pt>
                <c:pt idx="225">
                  <c:v>43440</c:v>
                </c:pt>
                <c:pt idx="226">
                  <c:v>43441</c:v>
                </c:pt>
                <c:pt idx="227">
                  <c:v>43444</c:v>
                </c:pt>
                <c:pt idx="228">
                  <c:v>43445</c:v>
                </c:pt>
                <c:pt idx="229">
                  <c:v>43446</c:v>
                </c:pt>
                <c:pt idx="230">
                  <c:v>43447</c:v>
                </c:pt>
                <c:pt idx="231">
                  <c:v>43448</c:v>
                </c:pt>
                <c:pt idx="232">
                  <c:v>43451</c:v>
                </c:pt>
                <c:pt idx="233">
                  <c:v>43452</c:v>
                </c:pt>
                <c:pt idx="234">
                  <c:v>43453</c:v>
                </c:pt>
                <c:pt idx="235">
                  <c:v>43454</c:v>
                </c:pt>
                <c:pt idx="236">
                  <c:v>43455</c:v>
                </c:pt>
                <c:pt idx="237">
                  <c:v>43458</c:v>
                </c:pt>
                <c:pt idx="238">
                  <c:v>43460</c:v>
                </c:pt>
                <c:pt idx="239">
                  <c:v>43461</c:v>
                </c:pt>
                <c:pt idx="240">
                  <c:v>43462</c:v>
                </c:pt>
                <c:pt idx="241">
                  <c:v>43465</c:v>
                </c:pt>
                <c:pt idx="242">
                  <c:v>43102</c:v>
                </c:pt>
                <c:pt idx="243">
                  <c:v>43468</c:v>
                </c:pt>
                <c:pt idx="244">
                  <c:v>43469</c:v>
                </c:pt>
                <c:pt idx="245">
                  <c:v>43472</c:v>
                </c:pt>
                <c:pt idx="246">
                  <c:v>43473</c:v>
                </c:pt>
                <c:pt idx="247">
                  <c:v>43474</c:v>
                </c:pt>
                <c:pt idx="248">
                  <c:v>43475</c:v>
                </c:pt>
                <c:pt idx="249">
                  <c:v>43476</c:v>
                </c:pt>
                <c:pt idx="250">
                  <c:v>43479</c:v>
                </c:pt>
                <c:pt idx="251">
                  <c:v>43480</c:v>
                </c:pt>
                <c:pt idx="252">
                  <c:v>43481</c:v>
                </c:pt>
              </c:numCache>
            </c:numRef>
          </c:cat>
          <c:val>
            <c:numRef>
              <c:f>'#11 and #16'!$B$1640:$B$1892</c:f>
              <c:numCache>
                <c:formatCode>General</c:formatCode>
                <c:ptCount val="253"/>
                <c:pt idx="0">
                  <c:v>26.75</c:v>
                </c:pt>
                <c:pt idx="1">
                  <c:v>26.75</c:v>
                </c:pt>
                <c:pt idx="2">
                  <c:v>26.66</c:v>
                </c:pt>
                <c:pt idx="3">
                  <c:v>26.7</c:v>
                </c:pt>
                <c:pt idx="4">
                  <c:v>26.55</c:v>
                </c:pt>
                <c:pt idx="5">
                  <c:v>26.43</c:v>
                </c:pt>
                <c:pt idx="6">
                  <c:v>26.4</c:v>
                </c:pt>
                <c:pt idx="7">
                  <c:v>26.25</c:v>
                </c:pt>
                <c:pt idx="8">
                  <c:v>25.81</c:v>
                </c:pt>
                <c:pt idx="9">
                  <c:v>25.85</c:v>
                </c:pt>
                <c:pt idx="10">
                  <c:v>25.7</c:v>
                </c:pt>
                <c:pt idx="11">
                  <c:v>25.85</c:v>
                </c:pt>
                <c:pt idx="12">
                  <c:v>25.88</c:v>
                </c:pt>
                <c:pt idx="13">
                  <c:v>25.8</c:v>
                </c:pt>
                <c:pt idx="14">
                  <c:v>25.5</c:v>
                </c:pt>
                <c:pt idx="15">
                  <c:v>25.55</c:v>
                </c:pt>
                <c:pt idx="16">
                  <c:v>25.55</c:v>
                </c:pt>
                <c:pt idx="17">
                  <c:v>25.8</c:v>
                </c:pt>
                <c:pt idx="18">
                  <c:v>25.86</c:v>
                </c:pt>
                <c:pt idx="19">
                  <c:v>25.87</c:v>
                </c:pt>
                <c:pt idx="20">
                  <c:v>25.87</c:v>
                </c:pt>
                <c:pt idx="21">
                  <c:v>25.74</c:v>
                </c:pt>
                <c:pt idx="22">
                  <c:v>25.8</c:v>
                </c:pt>
                <c:pt idx="23">
                  <c:v>25.6</c:v>
                </c:pt>
                <c:pt idx="24">
                  <c:v>25.67</c:v>
                </c:pt>
                <c:pt idx="25">
                  <c:v>25.6</c:v>
                </c:pt>
                <c:pt idx="26">
                  <c:v>25.49</c:v>
                </c:pt>
                <c:pt idx="27">
                  <c:v>25.44</c:v>
                </c:pt>
                <c:pt idx="28">
                  <c:v>25.43</c:v>
                </c:pt>
                <c:pt idx="29">
                  <c:v>25.4</c:v>
                </c:pt>
                <c:pt idx="30">
                  <c:v>25.2</c:v>
                </c:pt>
                <c:pt idx="31">
                  <c:v>25.13</c:v>
                </c:pt>
                <c:pt idx="32">
                  <c:v>24.93</c:v>
                </c:pt>
                <c:pt idx="33">
                  <c:v>24.93</c:v>
                </c:pt>
                <c:pt idx="34">
                  <c:v>24.87</c:v>
                </c:pt>
                <c:pt idx="35">
                  <c:v>24.78</c:v>
                </c:pt>
                <c:pt idx="36">
                  <c:v>24.95</c:v>
                </c:pt>
                <c:pt idx="37">
                  <c:v>24.75</c:v>
                </c:pt>
                <c:pt idx="38">
                  <c:v>24.63</c:v>
                </c:pt>
                <c:pt idx="39">
                  <c:v>24.77</c:v>
                </c:pt>
                <c:pt idx="40">
                  <c:v>24.62</c:v>
                </c:pt>
                <c:pt idx="41">
                  <c:v>24.6</c:v>
                </c:pt>
                <c:pt idx="42">
                  <c:v>24.8</c:v>
                </c:pt>
                <c:pt idx="43">
                  <c:v>24.6</c:v>
                </c:pt>
                <c:pt idx="44">
                  <c:v>24.65</c:v>
                </c:pt>
                <c:pt idx="45">
                  <c:v>24.66</c:v>
                </c:pt>
                <c:pt idx="46">
                  <c:v>24.53</c:v>
                </c:pt>
                <c:pt idx="47">
                  <c:v>24.48</c:v>
                </c:pt>
                <c:pt idx="48">
                  <c:v>24.45</c:v>
                </c:pt>
                <c:pt idx="49">
                  <c:v>24.45</c:v>
                </c:pt>
                <c:pt idx="50">
                  <c:v>24.5</c:v>
                </c:pt>
                <c:pt idx="51">
                  <c:v>24.45</c:v>
                </c:pt>
                <c:pt idx="52">
                  <c:v>24.69</c:v>
                </c:pt>
                <c:pt idx="53">
                  <c:v>24.66</c:v>
                </c:pt>
                <c:pt idx="54">
                  <c:v>24.5</c:v>
                </c:pt>
                <c:pt idx="55">
                  <c:v>24.62</c:v>
                </c:pt>
                <c:pt idx="56">
                  <c:v>24.53</c:v>
                </c:pt>
                <c:pt idx="57">
                  <c:v>24.95</c:v>
                </c:pt>
                <c:pt idx="58">
                  <c:v>24.91</c:v>
                </c:pt>
                <c:pt idx="59">
                  <c:v>24.91</c:v>
                </c:pt>
                <c:pt idx="60">
                  <c:v>24.95</c:v>
                </c:pt>
                <c:pt idx="61">
                  <c:v>24.92</c:v>
                </c:pt>
                <c:pt idx="62">
                  <c:v>24.95</c:v>
                </c:pt>
                <c:pt idx="63">
                  <c:v>24.95</c:v>
                </c:pt>
                <c:pt idx="64">
                  <c:v>24.95</c:v>
                </c:pt>
                <c:pt idx="65">
                  <c:v>24.95</c:v>
                </c:pt>
                <c:pt idx="66">
                  <c:v>24.95</c:v>
                </c:pt>
                <c:pt idx="67">
                  <c:v>24.9</c:v>
                </c:pt>
                <c:pt idx="68">
                  <c:v>24.9</c:v>
                </c:pt>
                <c:pt idx="69">
                  <c:v>24.8</c:v>
                </c:pt>
                <c:pt idx="70">
                  <c:v>24.82</c:v>
                </c:pt>
                <c:pt idx="71">
                  <c:v>24.81</c:v>
                </c:pt>
                <c:pt idx="72">
                  <c:v>24.8</c:v>
                </c:pt>
                <c:pt idx="73">
                  <c:v>24.81</c:v>
                </c:pt>
                <c:pt idx="74">
                  <c:v>24.6</c:v>
                </c:pt>
                <c:pt idx="75">
                  <c:v>24.51</c:v>
                </c:pt>
                <c:pt idx="76">
                  <c:v>24.55</c:v>
                </c:pt>
                <c:pt idx="77">
                  <c:v>24.5</c:v>
                </c:pt>
                <c:pt idx="78">
                  <c:v>24.55</c:v>
                </c:pt>
                <c:pt idx="79">
                  <c:v>24.6</c:v>
                </c:pt>
                <c:pt idx="80">
                  <c:v>24.7</c:v>
                </c:pt>
                <c:pt idx="81">
                  <c:v>24.69</c:v>
                </c:pt>
                <c:pt idx="82">
                  <c:v>24.6</c:v>
                </c:pt>
                <c:pt idx="83">
                  <c:v>24.6</c:v>
                </c:pt>
                <c:pt idx="84">
                  <c:v>24.55</c:v>
                </c:pt>
                <c:pt idx="85">
                  <c:v>24.55</c:v>
                </c:pt>
                <c:pt idx="86">
                  <c:v>24.5</c:v>
                </c:pt>
                <c:pt idx="87">
                  <c:v>24.6</c:v>
                </c:pt>
                <c:pt idx="88">
                  <c:v>24.5</c:v>
                </c:pt>
                <c:pt idx="89">
                  <c:v>24.51</c:v>
                </c:pt>
                <c:pt idx="90">
                  <c:v>24.5</c:v>
                </c:pt>
                <c:pt idx="91">
                  <c:v>24.51</c:v>
                </c:pt>
                <c:pt idx="92">
                  <c:v>24.7</c:v>
                </c:pt>
                <c:pt idx="93">
                  <c:v>24.66</c:v>
                </c:pt>
                <c:pt idx="94">
                  <c:v>24.95</c:v>
                </c:pt>
                <c:pt idx="95">
                  <c:v>25.02</c:v>
                </c:pt>
                <c:pt idx="96">
                  <c:v>25.16</c:v>
                </c:pt>
                <c:pt idx="97">
                  <c:v>25.45</c:v>
                </c:pt>
                <c:pt idx="98">
                  <c:v>24.95</c:v>
                </c:pt>
                <c:pt idx="99">
                  <c:v>25.56</c:v>
                </c:pt>
                <c:pt idx="100">
                  <c:v>25.96</c:v>
                </c:pt>
                <c:pt idx="101">
                  <c:v>25.7</c:v>
                </c:pt>
                <c:pt idx="102">
                  <c:v>25.52</c:v>
                </c:pt>
                <c:pt idx="103">
                  <c:v>25.59</c:v>
                </c:pt>
                <c:pt idx="104">
                  <c:v>25.53</c:v>
                </c:pt>
                <c:pt idx="105">
                  <c:v>25.53</c:v>
                </c:pt>
                <c:pt idx="106">
                  <c:v>26</c:v>
                </c:pt>
                <c:pt idx="107">
                  <c:v>26.09</c:v>
                </c:pt>
                <c:pt idx="108">
                  <c:v>25.83</c:v>
                </c:pt>
                <c:pt idx="109">
                  <c:v>25.96</c:v>
                </c:pt>
                <c:pt idx="110">
                  <c:v>25.67</c:v>
                </c:pt>
                <c:pt idx="111">
                  <c:v>25.65</c:v>
                </c:pt>
                <c:pt idx="112">
                  <c:v>25.57</c:v>
                </c:pt>
                <c:pt idx="113">
                  <c:v>25.51</c:v>
                </c:pt>
                <c:pt idx="114">
                  <c:v>26.11</c:v>
                </c:pt>
                <c:pt idx="115">
                  <c:v>25.84</c:v>
                </c:pt>
                <c:pt idx="116">
                  <c:v>25.97</c:v>
                </c:pt>
                <c:pt idx="117">
                  <c:v>26</c:v>
                </c:pt>
                <c:pt idx="118">
                  <c:v>25.93</c:v>
                </c:pt>
                <c:pt idx="119">
                  <c:v>26.02</c:v>
                </c:pt>
                <c:pt idx="120">
                  <c:v>26</c:v>
                </c:pt>
                <c:pt idx="121">
                  <c:v>26</c:v>
                </c:pt>
                <c:pt idx="122">
                  <c:v>25.66</c:v>
                </c:pt>
                <c:pt idx="123">
                  <c:v>25.63</c:v>
                </c:pt>
                <c:pt idx="124">
                  <c:v>25.57</c:v>
                </c:pt>
                <c:pt idx="125">
                  <c:v>25.06</c:v>
                </c:pt>
                <c:pt idx="126">
                  <c:v>25.5</c:v>
                </c:pt>
                <c:pt idx="127">
                  <c:v>25.22</c:v>
                </c:pt>
                <c:pt idx="128">
                  <c:v>25.26</c:v>
                </c:pt>
                <c:pt idx="129">
                  <c:v>25.08</c:v>
                </c:pt>
                <c:pt idx="130">
                  <c:v>25.09</c:v>
                </c:pt>
                <c:pt idx="131">
                  <c:v>25.21</c:v>
                </c:pt>
                <c:pt idx="132">
                  <c:v>25.21</c:v>
                </c:pt>
                <c:pt idx="133">
                  <c:v>25.38</c:v>
                </c:pt>
                <c:pt idx="134">
                  <c:v>25.35</c:v>
                </c:pt>
                <c:pt idx="135">
                  <c:v>25.45</c:v>
                </c:pt>
                <c:pt idx="136">
                  <c:v>25.61</c:v>
                </c:pt>
                <c:pt idx="137">
                  <c:v>25.8</c:v>
                </c:pt>
                <c:pt idx="138">
                  <c:v>26.05</c:v>
                </c:pt>
                <c:pt idx="139">
                  <c:v>26</c:v>
                </c:pt>
                <c:pt idx="140">
                  <c:v>26</c:v>
                </c:pt>
                <c:pt idx="141">
                  <c:v>25.87</c:v>
                </c:pt>
                <c:pt idx="142">
                  <c:v>25.78</c:v>
                </c:pt>
                <c:pt idx="143">
                  <c:v>25.72</c:v>
                </c:pt>
                <c:pt idx="144">
                  <c:v>25.72</c:v>
                </c:pt>
                <c:pt idx="145">
                  <c:v>25.71</c:v>
                </c:pt>
                <c:pt idx="146">
                  <c:v>25.7</c:v>
                </c:pt>
                <c:pt idx="147">
                  <c:v>25.6</c:v>
                </c:pt>
                <c:pt idx="148">
                  <c:v>25.6</c:v>
                </c:pt>
                <c:pt idx="149">
                  <c:v>25.65</c:v>
                </c:pt>
                <c:pt idx="150">
                  <c:v>25.5</c:v>
                </c:pt>
                <c:pt idx="151">
                  <c:v>25.45</c:v>
                </c:pt>
                <c:pt idx="152">
                  <c:v>25.5</c:v>
                </c:pt>
                <c:pt idx="153">
                  <c:v>25.51</c:v>
                </c:pt>
                <c:pt idx="154">
                  <c:v>25.52</c:v>
                </c:pt>
                <c:pt idx="155">
                  <c:v>25.46</c:v>
                </c:pt>
                <c:pt idx="156">
                  <c:v>25.47</c:v>
                </c:pt>
                <c:pt idx="157">
                  <c:v>25.47</c:v>
                </c:pt>
                <c:pt idx="158">
                  <c:v>25.46</c:v>
                </c:pt>
                <c:pt idx="159">
                  <c:v>25.47</c:v>
                </c:pt>
                <c:pt idx="160">
                  <c:v>25.35</c:v>
                </c:pt>
                <c:pt idx="161">
                  <c:v>25.36</c:v>
                </c:pt>
                <c:pt idx="162">
                  <c:v>25.36</c:v>
                </c:pt>
                <c:pt idx="163">
                  <c:v>25.41</c:v>
                </c:pt>
                <c:pt idx="164">
                  <c:v>25.37</c:v>
                </c:pt>
                <c:pt idx="165">
                  <c:v>25.37</c:v>
                </c:pt>
                <c:pt idx="166">
                  <c:v>25.45</c:v>
                </c:pt>
                <c:pt idx="167">
                  <c:v>25.45</c:v>
                </c:pt>
                <c:pt idx="168">
                  <c:v>25.41</c:v>
                </c:pt>
                <c:pt idx="169">
                  <c:v>25.45</c:v>
                </c:pt>
                <c:pt idx="170">
                  <c:v>25.45</c:v>
                </c:pt>
                <c:pt idx="171">
                  <c:v>25.45</c:v>
                </c:pt>
                <c:pt idx="172">
                  <c:v>25.39</c:v>
                </c:pt>
                <c:pt idx="173">
                  <c:v>25.36</c:v>
                </c:pt>
                <c:pt idx="174">
                  <c:v>25.4</c:v>
                </c:pt>
                <c:pt idx="175">
                  <c:v>25.35</c:v>
                </c:pt>
                <c:pt idx="176">
                  <c:v>25.35</c:v>
                </c:pt>
                <c:pt idx="177">
                  <c:v>25.34</c:v>
                </c:pt>
                <c:pt idx="178">
                  <c:v>25.23</c:v>
                </c:pt>
                <c:pt idx="179">
                  <c:v>25.13</c:v>
                </c:pt>
                <c:pt idx="180">
                  <c:v>25.19</c:v>
                </c:pt>
                <c:pt idx="181">
                  <c:v>25.38</c:v>
                </c:pt>
                <c:pt idx="182">
                  <c:v>25.1</c:v>
                </c:pt>
                <c:pt idx="183">
                  <c:v>25.08</c:v>
                </c:pt>
                <c:pt idx="184">
                  <c:v>25.31</c:v>
                </c:pt>
                <c:pt idx="185">
                  <c:v>25.27</c:v>
                </c:pt>
                <c:pt idx="186">
                  <c:v>25.2</c:v>
                </c:pt>
                <c:pt idx="187">
                  <c:v>25.12</c:v>
                </c:pt>
                <c:pt idx="188">
                  <c:v>25.13</c:v>
                </c:pt>
                <c:pt idx="189">
                  <c:v>25.28</c:v>
                </c:pt>
                <c:pt idx="190">
                  <c:v>25.28</c:v>
                </c:pt>
                <c:pt idx="191">
                  <c:v>25.29</c:v>
                </c:pt>
                <c:pt idx="192">
                  <c:v>25.28</c:v>
                </c:pt>
                <c:pt idx="193">
                  <c:v>25.28</c:v>
                </c:pt>
                <c:pt idx="194">
                  <c:v>25.12</c:v>
                </c:pt>
                <c:pt idx="195">
                  <c:v>25.1</c:v>
                </c:pt>
                <c:pt idx="196">
                  <c:v>25.1</c:v>
                </c:pt>
                <c:pt idx="197">
                  <c:v>25.25</c:v>
                </c:pt>
                <c:pt idx="198">
                  <c:v>25.25</c:v>
                </c:pt>
                <c:pt idx="199">
                  <c:v>25.15</c:v>
                </c:pt>
                <c:pt idx="200">
                  <c:v>25.1</c:v>
                </c:pt>
                <c:pt idx="201">
                  <c:v>25.1</c:v>
                </c:pt>
                <c:pt idx="202">
                  <c:v>25.11</c:v>
                </c:pt>
                <c:pt idx="203">
                  <c:v>25.12</c:v>
                </c:pt>
                <c:pt idx="204">
                  <c:v>25.12</c:v>
                </c:pt>
                <c:pt idx="205">
                  <c:v>25.18</c:v>
                </c:pt>
                <c:pt idx="206">
                  <c:v>25.1</c:v>
                </c:pt>
                <c:pt idx="207">
                  <c:v>25.03</c:v>
                </c:pt>
                <c:pt idx="208">
                  <c:v>25.04</c:v>
                </c:pt>
                <c:pt idx="209">
                  <c:v>25.02</c:v>
                </c:pt>
                <c:pt idx="210">
                  <c:v>25.01</c:v>
                </c:pt>
                <c:pt idx="211">
                  <c:v>25</c:v>
                </c:pt>
                <c:pt idx="212">
                  <c:v>25</c:v>
                </c:pt>
                <c:pt idx="213">
                  <c:v>24.95</c:v>
                </c:pt>
                <c:pt idx="214">
                  <c:v>25</c:v>
                </c:pt>
                <c:pt idx="215">
                  <c:v>25</c:v>
                </c:pt>
                <c:pt idx="216">
                  <c:v>25</c:v>
                </c:pt>
                <c:pt idx="217">
                  <c:v>25</c:v>
                </c:pt>
                <c:pt idx="218">
                  <c:v>25</c:v>
                </c:pt>
                <c:pt idx="219">
                  <c:v>25</c:v>
                </c:pt>
                <c:pt idx="220">
                  <c:v>25</c:v>
                </c:pt>
                <c:pt idx="221">
                  <c:v>25.1</c:v>
                </c:pt>
                <c:pt idx="222">
                  <c:v>25.06</c:v>
                </c:pt>
                <c:pt idx="223">
                  <c:v>25.11</c:v>
                </c:pt>
                <c:pt idx="224">
                  <c:v>25.2</c:v>
                </c:pt>
                <c:pt idx="225">
                  <c:v>25.5</c:v>
                </c:pt>
                <c:pt idx="226">
                  <c:v>25.05</c:v>
                </c:pt>
                <c:pt idx="227">
                  <c:v>25.05</c:v>
                </c:pt>
                <c:pt idx="228">
                  <c:v>25.2</c:v>
                </c:pt>
                <c:pt idx="229">
                  <c:v>25.25</c:v>
                </c:pt>
                <c:pt idx="230">
                  <c:v>25.26</c:v>
                </c:pt>
                <c:pt idx="231">
                  <c:v>25.25</c:v>
                </c:pt>
                <c:pt idx="232">
                  <c:v>25.25</c:v>
                </c:pt>
                <c:pt idx="233">
                  <c:v>25.25</c:v>
                </c:pt>
                <c:pt idx="234">
                  <c:v>25.25</c:v>
                </c:pt>
                <c:pt idx="235">
                  <c:v>25.25</c:v>
                </c:pt>
                <c:pt idx="236">
                  <c:v>25.25</c:v>
                </c:pt>
                <c:pt idx="237">
                  <c:v>25.27</c:v>
                </c:pt>
                <c:pt idx="238">
                  <c:v>25.28</c:v>
                </c:pt>
                <c:pt idx="239">
                  <c:v>25.27</c:v>
                </c:pt>
                <c:pt idx="240">
                  <c:v>25.27</c:v>
                </c:pt>
                <c:pt idx="241">
                  <c:v>25.26</c:v>
                </c:pt>
                <c:pt idx="242">
                  <c:v>25.26</c:v>
                </c:pt>
                <c:pt idx="243">
                  <c:v>25.26</c:v>
                </c:pt>
                <c:pt idx="244">
                  <c:v>25.36</c:v>
                </c:pt>
                <c:pt idx="245">
                  <c:v>25.4</c:v>
                </c:pt>
                <c:pt idx="246">
                  <c:v>25.36</c:v>
                </c:pt>
                <c:pt idx="247">
                  <c:v>25.41</c:v>
                </c:pt>
                <c:pt idx="248">
                  <c:v>25.41</c:v>
                </c:pt>
                <c:pt idx="249">
                  <c:v>25.35</c:v>
                </c:pt>
                <c:pt idx="250">
                  <c:v>25.42</c:v>
                </c:pt>
                <c:pt idx="251">
                  <c:v>25.36</c:v>
                </c:pt>
                <c:pt idx="252">
                  <c:v>25.38</c:v>
                </c:pt>
              </c:numCache>
            </c:numRef>
          </c:val>
          <c:smooth val="0"/>
          <c:extLst>
            <c:ext xmlns:c16="http://schemas.microsoft.com/office/drawing/2014/chart" uri="{C3380CC4-5D6E-409C-BE32-E72D297353CC}">
              <c16:uniqueId val="{00000000-FDA7-483F-A12B-6A2C58FB809E}"/>
            </c:ext>
          </c:extLst>
        </c:ser>
        <c:ser>
          <c:idx val="1"/>
          <c:order val="1"/>
          <c:tx>
            <c:strRef>
              <c:f>'#11 and #16'!$C$1</c:f>
              <c:strCache>
                <c:ptCount val="1"/>
                <c:pt idx="0">
                  <c:v>#11</c:v>
                </c:pt>
              </c:strCache>
            </c:strRef>
          </c:tx>
          <c:spPr>
            <a:ln w="28575">
              <a:solidFill>
                <a:srgbClr val="0066CC"/>
              </a:solidFill>
              <a:prstDash val="solid"/>
            </a:ln>
          </c:spPr>
          <c:marker>
            <c:symbol val="none"/>
          </c:marker>
          <c:cat>
            <c:numRef>
              <c:f>'#11 and #16'!$A$1640:$A$1892</c:f>
              <c:numCache>
                <c:formatCode>mm/dd/yy;@</c:formatCode>
                <c:ptCount val="253"/>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43151</c:v>
                </c:pt>
                <c:pt idx="24">
                  <c:v>43152</c:v>
                </c:pt>
                <c:pt idx="25">
                  <c:v>43153</c:v>
                </c:pt>
                <c:pt idx="26">
                  <c:v>43154</c:v>
                </c:pt>
                <c:pt idx="27">
                  <c:v>43157</c:v>
                </c:pt>
                <c:pt idx="28">
                  <c:v>43158</c:v>
                </c:pt>
                <c:pt idx="29">
                  <c:v>43159</c:v>
                </c:pt>
                <c:pt idx="30">
                  <c:v>43160</c:v>
                </c:pt>
                <c:pt idx="31">
                  <c:v>43161</c:v>
                </c:pt>
                <c:pt idx="32">
                  <c:v>43164</c:v>
                </c:pt>
                <c:pt idx="33">
                  <c:v>43165</c:v>
                </c:pt>
                <c:pt idx="34">
                  <c:v>43166</c:v>
                </c:pt>
                <c:pt idx="35">
                  <c:v>43167</c:v>
                </c:pt>
                <c:pt idx="36">
                  <c:v>43168</c:v>
                </c:pt>
                <c:pt idx="37">
                  <c:v>43171</c:v>
                </c:pt>
                <c:pt idx="38">
                  <c:v>43172</c:v>
                </c:pt>
                <c:pt idx="39">
                  <c:v>43173</c:v>
                </c:pt>
                <c:pt idx="40">
                  <c:v>43174</c:v>
                </c:pt>
                <c:pt idx="41">
                  <c:v>43175</c:v>
                </c:pt>
                <c:pt idx="42">
                  <c:v>43178</c:v>
                </c:pt>
                <c:pt idx="43">
                  <c:v>43179</c:v>
                </c:pt>
                <c:pt idx="44">
                  <c:v>43180</c:v>
                </c:pt>
                <c:pt idx="45">
                  <c:v>43181</c:v>
                </c:pt>
                <c:pt idx="46">
                  <c:v>43182</c:v>
                </c:pt>
                <c:pt idx="47">
                  <c:v>43185</c:v>
                </c:pt>
                <c:pt idx="48">
                  <c:v>43186</c:v>
                </c:pt>
                <c:pt idx="49">
                  <c:v>43187</c:v>
                </c:pt>
                <c:pt idx="50">
                  <c:v>43188</c:v>
                </c:pt>
                <c:pt idx="51">
                  <c:v>43192</c:v>
                </c:pt>
                <c:pt idx="52">
                  <c:v>43193</c:v>
                </c:pt>
                <c:pt idx="53">
                  <c:v>43194</c:v>
                </c:pt>
                <c:pt idx="54">
                  <c:v>43195</c:v>
                </c:pt>
                <c:pt idx="55">
                  <c:v>43196</c:v>
                </c:pt>
                <c:pt idx="56">
                  <c:v>43199</c:v>
                </c:pt>
                <c:pt idx="57">
                  <c:v>43200</c:v>
                </c:pt>
                <c:pt idx="58">
                  <c:v>43201</c:v>
                </c:pt>
                <c:pt idx="59">
                  <c:v>43202</c:v>
                </c:pt>
                <c:pt idx="60">
                  <c:v>43203</c:v>
                </c:pt>
                <c:pt idx="61">
                  <c:v>43206</c:v>
                </c:pt>
                <c:pt idx="62">
                  <c:v>43207</c:v>
                </c:pt>
                <c:pt idx="63">
                  <c:v>43208</c:v>
                </c:pt>
                <c:pt idx="64">
                  <c:v>43209</c:v>
                </c:pt>
                <c:pt idx="65">
                  <c:v>43210</c:v>
                </c:pt>
                <c:pt idx="66">
                  <c:v>43213</c:v>
                </c:pt>
                <c:pt idx="67">
                  <c:v>43214</c:v>
                </c:pt>
                <c:pt idx="68">
                  <c:v>43215</c:v>
                </c:pt>
                <c:pt idx="69">
                  <c:v>43216</c:v>
                </c:pt>
                <c:pt idx="70">
                  <c:v>43217</c:v>
                </c:pt>
                <c:pt idx="71">
                  <c:v>43220</c:v>
                </c:pt>
                <c:pt idx="72">
                  <c:v>43221</c:v>
                </c:pt>
                <c:pt idx="73">
                  <c:v>43222</c:v>
                </c:pt>
                <c:pt idx="74">
                  <c:v>43223</c:v>
                </c:pt>
                <c:pt idx="75">
                  <c:v>43224</c:v>
                </c:pt>
                <c:pt idx="76">
                  <c:v>43227</c:v>
                </c:pt>
                <c:pt idx="77">
                  <c:v>43228</c:v>
                </c:pt>
                <c:pt idx="78">
                  <c:v>43229</c:v>
                </c:pt>
                <c:pt idx="79">
                  <c:v>43230</c:v>
                </c:pt>
                <c:pt idx="80">
                  <c:v>43231</c:v>
                </c:pt>
                <c:pt idx="81">
                  <c:v>43234</c:v>
                </c:pt>
                <c:pt idx="82">
                  <c:v>43235</c:v>
                </c:pt>
                <c:pt idx="83">
                  <c:v>43236</c:v>
                </c:pt>
                <c:pt idx="84">
                  <c:v>43237</c:v>
                </c:pt>
                <c:pt idx="85">
                  <c:v>43238</c:v>
                </c:pt>
                <c:pt idx="86">
                  <c:v>43241</c:v>
                </c:pt>
                <c:pt idx="87">
                  <c:v>43242</c:v>
                </c:pt>
                <c:pt idx="88">
                  <c:v>43243</c:v>
                </c:pt>
                <c:pt idx="89">
                  <c:v>43244</c:v>
                </c:pt>
                <c:pt idx="90">
                  <c:v>43245</c:v>
                </c:pt>
                <c:pt idx="91">
                  <c:v>43249</c:v>
                </c:pt>
                <c:pt idx="92">
                  <c:v>43250</c:v>
                </c:pt>
                <c:pt idx="93">
                  <c:v>43251</c:v>
                </c:pt>
                <c:pt idx="94">
                  <c:v>43252</c:v>
                </c:pt>
                <c:pt idx="95">
                  <c:v>43255</c:v>
                </c:pt>
                <c:pt idx="96">
                  <c:v>43256</c:v>
                </c:pt>
                <c:pt idx="97">
                  <c:v>43257</c:v>
                </c:pt>
                <c:pt idx="98">
                  <c:v>43258</c:v>
                </c:pt>
                <c:pt idx="99">
                  <c:v>43259</c:v>
                </c:pt>
                <c:pt idx="100">
                  <c:v>43262</c:v>
                </c:pt>
                <c:pt idx="101">
                  <c:v>43263</c:v>
                </c:pt>
                <c:pt idx="102">
                  <c:v>43264</c:v>
                </c:pt>
                <c:pt idx="103">
                  <c:v>43265</c:v>
                </c:pt>
                <c:pt idx="104">
                  <c:v>43266</c:v>
                </c:pt>
                <c:pt idx="105">
                  <c:v>43269</c:v>
                </c:pt>
                <c:pt idx="106">
                  <c:v>43270</c:v>
                </c:pt>
                <c:pt idx="107">
                  <c:v>43271</c:v>
                </c:pt>
                <c:pt idx="108">
                  <c:v>43272</c:v>
                </c:pt>
                <c:pt idx="109">
                  <c:v>43273</c:v>
                </c:pt>
                <c:pt idx="110">
                  <c:v>43276</c:v>
                </c:pt>
                <c:pt idx="111">
                  <c:v>43277</c:v>
                </c:pt>
                <c:pt idx="112">
                  <c:v>43278</c:v>
                </c:pt>
                <c:pt idx="113">
                  <c:v>43279</c:v>
                </c:pt>
                <c:pt idx="114">
                  <c:v>43280</c:v>
                </c:pt>
                <c:pt idx="115">
                  <c:v>43283</c:v>
                </c:pt>
                <c:pt idx="116">
                  <c:v>43284</c:v>
                </c:pt>
                <c:pt idx="117">
                  <c:v>43286</c:v>
                </c:pt>
                <c:pt idx="118">
                  <c:v>43287</c:v>
                </c:pt>
                <c:pt idx="119">
                  <c:v>43290</c:v>
                </c:pt>
                <c:pt idx="120">
                  <c:v>43291</c:v>
                </c:pt>
                <c:pt idx="121">
                  <c:v>43292</c:v>
                </c:pt>
                <c:pt idx="122">
                  <c:v>43293</c:v>
                </c:pt>
                <c:pt idx="123">
                  <c:v>43294</c:v>
                </c:pt>
                <c:pt idx="124">
                  <c:v>43297</c:v>
                </c:pt>
                <c:pt idx="125">
                  <c:v>43298</c:v>
                </c:pt>
                <c:pt idx="126">
                  <c:v>43299</c:v>
                </c:pt>
                <c:pt idx="127">
                  <c:v>43300</c:v>
                </c:pt>
                <c:pt idx="128">
                  <c:v>43301</c:v>
                </c:pt>
                <c:pt idx="129">
                  <c:v>43304</c:v>
                </c:pt>
                <c:pt idx="130">
                  <c:v>43305</c:v>
                </c:pt>
                <c:pt idx="131">
                  <c:v>43306</c:v>
                </c:pt>
                <c:pt idx="132">
                  <c:v>43307</c:v>
                </c:pt>
                <c:pt idx="133">
                  <c:v>43308</c:v>
                </c:pt>
                <c:pt idx="134">
                  <c:v>43311</c:v>
                </c:pt>
                <c:pt idx="135">
                  <c:v>43312</c:v>
                </c:pt>
                <c:pt idx="136">
                  <c:v>43313</c:v>
                </c:pt>
                <c:pt idx="137">
                  <c:v>43314</c:v>
                </c:pt>
                <c:pt idx="138">
                  <c:v>43315</c:v>
                </c:pt>
                <c:pt idx="139">
                  <c:v>43318</c:v>
                </c:pt>
                <c:pt idx="140">
                  <c:v>43319</c:v>
                </c:pt>
                <c:pt idx="141">
                  <c:v>43320</c:v>
                </c:pt>
                <c:pt idx="142">
                  <c:v>43321</c:v>
                </c:pt>
                <c:pt idx="143">
                  <c:v>43322</c:v>
                </c:pt>
                <c:pt idx="144">
                  <c:v>43325</c:v>
                </c:pt>
                <c:pt idx="145">
                  <c:v>43326</c:v>
                </c:pt>
                <c:pt idx="146">
                  <c:v>43327</c:v>
                </c:pt>
                <c:pt idx="147">
                  <c:v>43328</c:v>
                </c:pt>
                <c:pt idx="148">
                  <c:v>43329</c:v>
                </c:pt>
                <c:pt idx="149">
                  <c:v>43332</c:v>
                </c:pt>
                <c:pt idx="150">
                  <c:v>43333</c:v>
                </c:pt>
                <c:pt idx="151">
                  <c:v>43334</c:v>
                </c:pt>
                <c:pt idx="152">
                  <c:v>43335</c:v>
                </c:pt>
                <c:pt idx="153">
                  <c:v>43336</c:v>
                </c:pt>
                <c:pt idx="154">
                  <c:v>43339</c:v>
                </c:pt>
                <c:pt idx="155">
                  <c:v>43340</c:v>
                </c:pt>
                <c:pt idx="156">
                  <c:v>43341</c:v>
                </c:pt>
                <c:pt idx="157">
                  <c:v>43342</c:v>
                </c:pt>
                <c:pt idx="158">
                  <c:v>43343</c:v>
                </c:pt>
                <c:pt idx="159">
                  <c:v>43347</c:v>
                </c:pt>
                <c:pt idx="160">
                  <c:v>43348</c:v>
                </c:pt>
                <c:pt idx="161">
                  <c:v>43349</c:v>
                </c:pt>
                <c:pt idx="162">
                  <c:v>43350</c:v>
                </c:pt>
                <c:pt idx="163">
                  <c:v>43353</c:v>
                </c:pt>
                <c:pt idx="164">
                  <c:v>43354</c:v>
                </c:pt>
                <c:pt idx="165">
                  <c:v>43355</c:v>
                </c:pt>
                <c:pt idx="166">
                  <c:v>43356</c:v>
                </c:pt>
                <c:pt idx="167">
                  <c:v>43357</c:v>
                </c:pt>
                <c:pt idx="168">
                  <c:v>43360</c:v>
                </c:pt>
                <c:pt idx="169">
                  <c:v>43361</c:v>
                </c:pt>
                <c:pt idx="170">
                  <c:v>43362</c:v>
                </c:pt>
                <c:pt idx="171">
                  <c:v>43363</c:v>
                </c:pt>
                <c:pt idx="172">
                  <c:v>43364</c:v>
                </c:pt>
                <c:pt idx="173">
                  <c:v>43367</c:v>
                </c:pt>
                <c:pt idx="174">
                  <c:v>43368</c:v>
                </c:pt>
                <c:pt idx="175">
                  <c:v>43369</c:v>
                </c:pt>
                <c:pt idx="176">
                  <c:v>43370</c:v>
                </c:pt>
                <c:pt idx="177">
                  <c:v>43371</c:v>
                </c:pt>
                <c:pt idx="178">
                  <c:v>43374</c:v>
                </c:pt>
                <c:pt idx="179">
                  <c:v>43375</c:v>
                </c:pt>
                <c:pt idx="180">
                  <c:v>43376</c:v>
                </c:pt>
                <c:pt idx="181">
                  <c:v>43377</c:v>
                </c:pt>
                <c:pt idx="182">
                  <c:v>43378</c:v>
                </c:pt>
                <c:pt idx="183">
                  <c:v>43381</c:v>
                </c:pt>
                <c:pt idx="184">
                  <c:v>43382</c:v>
                </c:pt>
                <c:pt idx="185">
                  <c:v>43383</c:v>
                </c:pt>
                <c:pt idx="186">
                  <c:v>43384</c:v>
                </c:pt>
                <c:pt idx="187">
                  <c:v>43385</c:v>
                </c:pt>
                <c:pt idx="188">
                  <c:v>43388</c:v>
                </c:pt>
                <c:pt idx="189">
                  <c:v>43389</c:v>
                </c:pt>
                <c:pt idx="190">
                  <c:v>43390</c:v>
                </c:pt>
                <c:pt idx="191">
                  <c:v>43391</c:v>
                </c:pt>
                <c:pt idx="192">
                  <c:v>43392</c:v>
                </c:pt>
                <c:pt idx="193">
                  <c:v>43395</c:v>
                </c:pt>
                <c:pt idx="194">
                  <c:v>43396</c:v>
                </c:pt>
                <c:pt idx="195">
                  <c:v>43397</c:v>
                </c:pt>
                <c:pt idx="196">
                  <c:v>43398</c:v>
                </c:pt>
                <c:pt idx="197">
                  <c:v>43399</c:v>
                </c:pt>
                <c:pt idx="198">
                  <c:v>43402</c:v>
                </c:pt>
                <c:pt idx="199">
                  <c:v>43403</c:v>
                </c:pt>
                <c:pt idx="200">
                  <c:v>43404</c:v>
                </c:pt>
                <c:pt idx="201">
                  <c:v>43405</c:v>
                </c:pt>
                <c:pt idx="202">
                  <c:v>43406</c:v>
                </c:pt>
                <c:pt idx="203">
                  <c:v>43409</c:v>
                </c:pt>
                <c:pt idx="204">
                  <c:v>43410</c:v>
                </c:pt>
                <c:pt idx="205">
                  <c:v>43411</c:v>
                </c:pt>
                <c:pt idx="206">
                  <c:v>43412</c:v>
                </c:pt>
                <c:pt idx="207">
                  <c:v>43413</c:v>
                </c:pt>
                <c:pt idx="208">
                  <c:v>43416</c:v>
                </c:pt>
                <c:pt idx="209">
                  <c:v>43417</c:v>
                </c:pt>
                <c:pt idx="210">
                  <c:v>43418</c:v>
                </c:pt>
                <c:pt idx="211">
                  <c:v>43419</c:v>
                </c:pt>
                <c:pt idx="212">
                  <c:v>43420</c:v>
                </c:pt>
                <c:pt idx="213">
                  <c:v>43423</c:v>
                </c:pt>
                <c:pt idx="214">
                  <c:v>43424</c:v>
                </c:pt>
                <c:pt idx="215">
                  <c:v>43425</c:v>
                </c:pt>
                <c:pt idx="216">
                  <c:v>43427</c:v>
                </c:pt>
                <c:pt idx="217">
                  <c:v>43430</c:v>
                </c:pt>
                <c:pt idx="218">
                  <c:v>43431</c:v>
                </c:pt>
                <c:pt idx="219">
                  <c:v>43432</c:v>
                </c:pt>
                <c:pt idx="220">
                  <c:v>43433</c:v>
                </c:pt>
                <c:pt idx="221">
                  <c:v>43434</c:v>
                </c:pt>
                <c:pt idx="222">
                  <c:v>43437</c:v>
                </c:pt>
                <c:pt idx="223">
                  <c:v>43438</c:v>
                </c:pt>
                <c:pt idx="224">
                  <c:v>43439</c:v>
                </c:pt>
                <c:pt idx="225">
                  <c:v>43440</c:v>
                </c:pt>
                <c:pt idx="226">
                  <c:v>43441</c:v>
                </c:pt>
                <c:pt idx="227">
                  <c:v>43444</c:v>
                </c:pt>
                <c:pt idx="228">
                  <c:v>43445</c:v>
                </c:pt>
                <c:pt idx="229">
                  <c:v>43446</c:v>
                </c:pt>
                <c:pt idx="230">
                  <c:v>43447</c:v>
                </c:pt>
                <c:pt idx="231">
                  <c:v>43448</c:v>
                </c:pt>
                <c:pt idx="232">
                  <c:v>43451</c:v>
                </c:pt>
                <c:pt idx="233">
                  <c:v>43452</c:v>
                </c:pt>
                <c:pt idx="234">
                  <c:v>43453</c:v>
                </c:pt>
                <c:pt idx="235">
                  <c:v>43454</c:v>
                </c:pt>
                <c:pt idx="236">
                  <c:v>43455</c:v>
                </c:pt>
                <c:pt idx="237">
                  <c:v>43458</c:v>
                </c:pt>
                <c:pt idx="238">
                  <c:v>43460</c:v>
                </c:pt>
                <c:pt idx="239">
                  <c:v>43461</c:v>
                </c:pt>
                <c:pt idx="240">
                  <c:v>43462</c:v>
                </c:pt>
                <c:pt idx="241">
                  <c:v>43465</c:v>
                </c:pt>
                <c:pt idx="242">
                  <c:v>43102</c:v>
                </c:pt>
                <c:pt idx="243">
                  <c:v>43468</c:v>
                </c:pt>
                <c:pt idx="244">
                  <c:v>43469</c:v>
                </c:pt>
                <c:pt idx="245">
                  <c:v>43472</c:v>
                </c:pt>
                <c:pt idx="246">
                  <c:v>43473</c:v>
                </c:pt>
                <c:pt idx="247">
                  <c:v>43474</c:v>
                </c:pt>
                <c:pt idx="248">
                  <c:v>43475</c:v>
                </c:pt>
                <c:pt idx="249">
                  <c:v>43476</c:v>
                </c:pt>
                <c:pt idx="250">
                  <c:v>43479</c:v>
                </c:pt>
                <c:pt idx="251">
                  <c:v>43480</c:v>
                </c:pt>
                <c:pt idx="252">
                  <c:v>43481</c:v>
                </c:pt>
              </c:numCache>
            </c:numRef>
          </c:cat>
          <c:val>
            <c:numRef>
              <c:f>'#11 and #16'!$C$1640:$C$1892</c:f>
              <c:numCache>
                <c:formatCode>0.00</c:formatCode>
                <c:ptCount val="253"/>
                <c:pt idx="0">
                  <c:v>13.42</c:v>
                </c:pt>
                <c:pt idx="1">
                  <c:v>13.08</c:v>
                </c:pt>
                <c:pt idx="2">
                  <c:v>13.25</c:v>
                </c:pt>
                <c:pt idx="3">
                  <c:v>13.17</c:v>
                </c:pt>
                <c:pt idx="4">
                  <c:v>13.19</c:v>
                </c:pt>
                <c:pt idx="5">
                  <c:v>13.16</c:v>
                </c:pt>
                <c:pt idx="6">
                  <c:v>13.24</c:v>
                </c:pt>
                <c:pt idx="7">
                  <c:v>13.36</c:v>
                </c:pt>
                <c:pt idx="8">
                  <c:v>13.67</c:v>
                </c:pt>
                <c:pt idx="9">
                  <c:v>13.72</c:v>
                </c:pt>
                <c:pt idx="10">
                  <c:v>13.23</c:v>
                </c:pt>
                <c:pt idx="11">
                  <c:v>13.37</c:v>
                </c:pt>
                <c:pt idx="12">
                  <c:v>13.63</c:v>
                </c:pt>
                <c:pt idx="13">
                  <c:v>13.9</c:v>
                </c:pt>
                <c:pt idx="14">
                  <c:v>13.84</c:v>
                </c:pt>
                <c:pt idx="15">
                  <c:v>14</c:v>
                </c:pt>
                <c:pt idx="16">
                  <c:v>13.58</c:v>
                </c:pt>
                <c:pt idx="17">
                  <c:v>13.67</c:v>
                </c:pt>
                <c:pt idx="18">
                  <c:v>13.73</c:v>
                </c:pt>
                <c:pt idx="19">
                  <c:v>13.48</c:v>
                </c:pt>
                <c:pt idx="20">
                  <c:v>13.4</c:v>
                </c:pt>
                <c:pt idx="21">
                  <c:v>13.62</c:v>
                </c:pt>
                <c:pt idx="22">
                  <c:v>13.38</c:v>
                </c:pt>
                <c:pt idx="23">
                  <c:v>13.36</c:v>
                </c:pt>
                <c:pt idx="24">
                  <c:v>13.38</c:v>
                </c:pt>
                <c:pt idx="25">
                  <c:v>13.71</c:v>
                </c:pt>
                <c:pt idx="26">
                  <c:v>13.68</c:v>
                </c:pt>
                <c:pt idx="27">
                  <c:v>13.66</c:v>
                </c:pt>
                <c:pt idx="28">
                  <c:v>13.01</c:v>
                </c:pt>
                <c:pt idx="29">
                  <c:v>13.48</c:v>
                </c:pt>
                <c:pt idx="30">
                  <c:v>13.71</c:v>
                </c:pt>
                <c:pt idx="31">
                  <c:v>13.42</c:v>
                </c:pt>
                <c:pt idx="32">
                  <c:v>13.56</c:v>
                </c:pt>
                <c:pt idx="33">
                  <c:v>13.45</c:v>
                </c:pt>
                <c:pt idx="34">
                  <c:v>12.79</c:v>
                </c:pt>
                <c:pt idx="35">
                  <c:v>12.89</c:v>
                </c:pt>
                <c:pt idx="36">
                  <c:v>12.84</c:v>
                </c:pt>
                <c:pt idx="37">
                  <c:v>12.93</c:v>
                </c:pt>
                <c:pt idx="38">
                  <c:v>12.62</c:v>
                </c:pt>
                <c:pt idx="39">
                  <c:v>12.76</c:v>
                </c:pt>
                <c:pt idx="40">
                  <c:v>12.74</c:v>
                </c:pt>
                <c:pt idx="41">
                  <c:v>12.65</c:v>
                </c:pt>
                <c:pt idx="42">
                  <c:v>12.89</c:v>
                </c:pt>
                <c:pt idx="43">
                  <c:v>12.56</c:v>
                </c:pt>
                <c:pt idx="44">
                  <c:v>12.67</c:v>
                </c:pt>
                <c:pt idx="45">
                  <c:v>12.77</c:v>
                </c:pt>
                <c:pt idx="46">
                  <c:v>12.57</c:v>
                </c:pt>
                <c:pt idx="47">
                  <c:v>12.42</c:v>
                </c:pt>
                <c:pt idx="48">
                  <c:v>12.54</c:v>
                </c:pt>
                <c:pt idx="49">
                  <c:v>12.21</c:v>
                </c:pt>
                <c:pt idx="50">
                  <c:v>12.35</c:v>
                </c:pt>
                <c:pt idx="51">
                  <c:v>12.52</c:v>
                </c:pt>
                <c:pt idx="52">
                  <c:v>12.47</c:v>
                </c:pt>
                <c:pt idx="53">
                  <c:v>12.27</c:v>
                </c:pt>
                <c:pt idx="54">
                  <c:v>12.35</c:v>
                </c:pt>
                <c:pt idx="55">
                  <c:v>12.34</c:v>
                </c:pt>
                <c:pt idx="56">
                  <c:v>12.36</c:v>
                </c:pt>
                <c:pt idx="57">
                  <c:v>12.13</c:v>
                </c:pt>
                <c:pt idx="58">
                  <c:v>12.06</c:v>
                </c:pt>
                <c:pt idx="59">
                  <c:v>12.05</c:v>
                </c:pt>
                <c:pt idx="60">
                  <c:v>12.08</c:v>
                </c:pt>
                <c:pt idx="61">
                  <c:v>11.98</c:v>
                </c:pt>
                <c:pt idx="62">
                  <c:v>11.65</c:v>
                </c:pt>
                <c:pt idx="63">
                  <c:v>11.74</c:v>
                </c:pt>
                <c:pt idx="64">
                  <c:v>11.75</c:v>
                </c:pt>
                <c:pt idx="65">
                  <c:v>11.64</c:v>
                </c:pt>
                <c:pt idx="66">
                  <c:v>11.21</c:v>
                </c:pt>
                <c:pt idx="67">
                  <c:v>11.14</c:v>
                </c:pt>
                <c:pt idx="68">
                  <c:v>10.86</c:v>
                </c:pt>
                <c:pt idx="69">
                  <c:v>10.97</c:v>
                </c:pt>
                <c:pt idx="70">
                  <c:v>11.22</c:v>
                </c:pt>
                <c:pt idx="71">
                  <c:v>11.52</c:v>
                </c:pt>
                <c:pt idx="72">
                  <c:v>11.69</c:v>
                </c:pt>
                <c:pt idx="73">
                  <c:v>11.75</c:v>
                </c:pt>
                <c:pt idx="74">
                  <c:v>11.69</c:v>
                </c:pt>
                <c:pt idx="75">
                  <c:v>11.51</c:v>
                </c:pt>
                <c:pt idx="76">
                  <c:v>11.32</c:v>
                </c:pt>
                <c:pt idx="77">
                  <c:v>11.56</c:v>
                </c:pt>
                <c:pt idx="78">
                  <c:v>11.29</c:v>
                </c:pt>
                <c:pt idx="79">
                  <c:v>11.27</c:v>
                </c:pt>
                <c:pt idx="80">
                  <c:v>11.22</c:v>
                </c:pt>
                <c:pt idx="81">
                  <c:v>11.26</c:v>
                </c:pt>
                <c:pt idx="82">
                  <c:v>11.52</c:v>
                </c:pt>
                <c:pt idx="83">
                  <c:v>11.61</c:v>
                </c:pt>
                <c:pt idx="84">
                  <c:v>11.56</c:v>
                </c:pt>
                <c:pt idx="85">
                  <c:v>11.66</c:v>
                </c:pt>
                <c:pt idx="86">
                  <c:v>12.1</c:v>
                </c:pt>
                <c:pt idx="87">
                  <c:v>12.15</c:v>
                </c:pt>
                <c:pt idx="88">
                  <c:v>12.35</c:v>
                </c:pt>
                <c:pt idx="89">
                  <c:v>12.38</c:v>
                </c:pt>
                <c:pt idx="90">
                  <c:v>12.46</c:v>
                </c:pt>
                <c:pt idx="91">
                  <c:v>12.46</c:v>
                </c:pt>
                <c:pt idx="92">
                  <c:v>12.6</c:v>
                </c:pt>
                <c:pt idx="93">
                  <c:v>12.79</c:v>
                </c:pt>
                <c:pt idx="94">
                  <c:v>12.52</c:v>
                </c:pt>
                <c:pt idx="95">
                  <c:v>11.9</c:v>
                </c:pt>
                <c:pt idx="96">
                  <c:v>12.02</c:v>
                </c:pt>
                <c:pt idx="97">
                  <c:v>12.2</c:v>
                </c:pt>
                <c:pt idx="98">
                  <c:v>11.73</c:v>
                </c:pt>
                <c:pt idx="99">
                  <c:v>12.25</c:v>
                </c:pt>
                <c:pt idx="100">
                  <c:v>12.35</c:v>
                </c:pt>
                <c:pt idx="101">
                  <c:v>12.35</c:v>
                </c:pt>
                <c:pt idx="102">
                  <c:v>12.51</c:v>
                </c:pt>
                <c:pt idx="103">
                  <c:v>12.23</c:v>
                </c:pt>
                <c:pt idx="104">
                  <c:v>12.02</c:v>
                </c:pt>
                <c:pt idx="105">
                  <c:v>11.99</c:v>
                </c:pt>
                <c:pt idx="106">
                  <c:v>11.84</c:v>
                </c:pt>
                <c:pt idx="107">
                  <c:v>11.89</c:v>
                </c:pt>
                <c:pt idx="108">
                  <c:v>11.87</c:v>
                </c:pt>
                <c:pt idx="109">
                  <c:v>12.05</c:v>
                </c:pt>
                <c:pt idx="110">
                  <c:v>12</c:v>
                </c:pt>
                <c:pt idx="111">
                  <c:v>12.12</c:v>
                </c:pt>
                <c:pt idx="112">
                  <c:v>11.72</c:v>
                </c:pt>
                <c:pt idx="113">
                  <c:v>11.88</c:v>
                </c:pt>
                <c:pt idx="114">
                  <c:v>11.86</c:v>
                </c:pt>
                <c:pt idx="115">
                  <c:v>11.56</c:v>
                </c:pt>
                <c:pt idx="116">
                  <c:v>11.39</c:v>
                </c:pt>
                <c:pt idx="117">
                  <c:v>11.48</c:v>
                </c:pt>
                <c:pt idx="118">
                  <c:v>11.51</c:v>
                </c:pt>
                <c:pt idx="119">
                  <c:v>11.4</c:v>
                </c:pt>
                <c:pt idx="120">
                  <c:v>11.41</c:v>
                </c:pt>
                <c:pt idx="121">
                  <c:v>11.29</c:v>
                </c:pt>
                <c:pt idx="122">
                  <c:v>11.08</c:v>
                </c:pt>
                <c:pt idx="123">
                  <c:v>10.96</c:v>
                </c:pt>
                <c:pt idx="124">
                  <c:v>11.14</c:v>
                </c:pt>
                <c:pt idx="125">
                  <c:v>11.13</c:v>
                </c:pt>
                <c:pt idx="126">
                  <c:v>11.08</c:v>
                </c:pt>
                <c:pt idx="127">
                  <c:v>10.97</c:v>
                </c:pt>
                <c:pt idx="128">
                  <c:v>11.12</c:v>
                </c:pt>
                <c:pt idx="129">
                  <c:v>11.08</c:v>
                </c:pt>
                <c:pt idx="130">
                  <c:v>11.19</c:v>
                </c:pt>
                <c:pt idx="131">
                  <c:v>11.19</c:v>
                </c:pt>
                <c:pt idx="132">
                  <c:v>11.03</c:v>
                </c:pt>
                <c:pt idx="133">
                  <c:v>10.88</c:v>
                </c:pt>
                <c:pt idx="134">
                  <c:v>10.82</c:v>
                </c:pt>
                <c:pt idx="135">
                  <c:v>10.55</c:v>
                </c:pt>
                <c:pt idx="136">
                  <c:v>10.48</c:v>
                </c:pt>
                <c:pt idx="137">
                  <c:v>10.59</c:v>
                </c:pt>
                <c:pt idx="138">
                  <c:v>10.85</c:v>
                </c:pt>
                <c:pt idx="139">
                  <c:v>10.98</c:v>
                </c:pt>
                <c:pt idx="140">
                  <c:v>10.88</c:v>
                </c:pt>
                <c:pt idx="141">
                  <c:v>10.81</c:v>
                </c:pt>
                <c:pt idx="142">
                  <c:v>10.84</c:v>
                </c:pt>
                <c:pt idx="143">
                  <c:v>10.54</c:v>
                </c:pt>
                <c:pt idx="144">
                  <c:v>10.3</c:v>
                </c:pt>
                <c:pt idx="145">
                  <c:v>10.34</c:v>
                </c:pt>
                <c:pt idx="146">
                  <c:v>10.23</c:v>
                </c:pt>
                <c:pt idx="147">
                  <c:v>10.3</c:v>
                </c:pt>
                <c:pt idx="148">
                  <c:v>10.18</c:v>
                </c:pt>
                <c:pt idx="149">
                  <c:v>10.09</c:v>
                </c:pt>
                <c:pt idx="150">
                  <c:v>10.17</c:v>
                </c:pt>
                <c:pt idx="151">
                  <c:v>10.18</c:v>
                </c:pt>
                <c:pt idx="152">
                  <c:v>10.119999999999999</c:v>
                </c:pt>
                <c:pt idx="153">
                  <c:v>10.23</c:v>
                </c:pt>
                <c:pt idx="154">
                  <c:v>10.51</c:v>
                </c:pt>
                <c:pt idx="155">
                  <c:v>10.31</c:v>
                </c:pt>
                <c:pt idx="156">
                  <c:v>10.37</c:v>
                </c:pt>
                <c:pt idx="157">
                  <c:v>10.57</c:v>
                </c:pt>
                <c:pt idx="158">
                  <c:v>10.6</c:v>
                </c:pt>
                <c:pt idx="159">
                  <c:v>10.64</c:v>
                </c:pt>
                <c:pt idx="160">
                  <c:v>10.89</c:v>
                </c:pt>
                <c:pt idx="161">
                  <c:v>10.8</c:v>
                </c:pt>
                <c:pt idx="162">
                  <c:v>11.01</c:v>
                </c:pt>
                <c:pt idx="163">
                  <c:v>11.2</c:v>
                </c:pt>
                <c:pt idx="164">
                  <c:v>11.18</c:v>
                </c:pt>
                <c:pt idx="165">
                  <c:v>11.67</c:v>
                </c:pt>
                <c:pt idx="166">
                  <c:v>11.68</c:v>
                </c:pt>
                <c:pt idx="167">
                  <c:v>11.16</c:v>
                </c:pt>
                <c:pt idx="168">
                  <c:v>10.63</c:v>
                </c:pt>
                <c:pt idx="169">
                  <c:v>10.52</c:v>
                </c:pt>
                <c:pt idx="170">
                  <c:v>10.76</c:v>
                </c:pt>
                <c:pt idx="171">
                  <c:v>10.8</c:v>
                </c:pt>
                <c:pt idx="172">
                  <c:v>10.84</c:v>
                </c:pt>
                <c:pt idx="173">
                  <c:v>10.38</c:v>
                </c:pt>
                <c:pt idx="174">
                  <c:v>10.36</c:v>
                </c:pt>
                <c:pt idx="175">
                  <c:v>9.9</c:v>
                </c:pt>
                <c:pt idx="176">
                  <c:v>10.050000000000001</c:v>
                </c:pt>
                <c:pt idx="177">
                  <c:v>10.42</c:v>
                </c:pt>
                <c:pt idx="178">
                  <c:v>11.61</c:v>
                </c:pt>
                <c:pt idx="179">
                  <c:v>12.07</c:v>
                </c:pt>
                <c:pt idx="180">
                  <c:v>12.23</c:v>
                </c:pt>
                <c:pt idx="181">
                  <c:v>12.33</c:v>
                </c:pt>
                <c:pt idx="182">
                  <c:v>12.63</c:v>
                </c:pt>
                <c:pt idx="183">
                  <c:v>12.94</c:v>
                </c:pt>
                <c:pt idx="184">
                  <c:v>12.97</c:v>
                </c:pt>
                <c:pt idx="185">
                  <c:v>12.85</c:v>
                </c:pt>
                <c:pt idx="186">
                  <c:v>12.92</c:v>
                </c:pt>
                <c:pt idx="187">
                  <c:v>13.07</c:v>
                </c:pt>
                <c:pt idx="188">
                  <c:v>13.43</c:v>
                </c:pt>
                <c:pt idx="189">
                  <c:v>13.25</c:v>
                </c:pt>
                <c:pt idx="190">
                  <c:v>13.73</c:v>
                </c:pt>
                <c:pt idx="191">
                  <c:v>13.87</c:v>
                </c:pt>
                <c:pt idx="192">
                  <c:v>13.89</c:v>
                </c:pt>
                <c:pt idx="193">
                  <c:v>13.82</c:v>
                </c:pt>
                <c:pt idx="194">
                  <c:v>13.81</c:v>
                </c:pt>
                <c:pt idx="195">
                  <c:v>14.01</c:v>
                </c:pt>
                <c:pt idx="196">
                  <c:v>13.97</c:v>
                </c:pt>
                <c:pt idx="197">
                  <c:v>13.84</c:v>
                </c:pt>
                <c:pt idx="198">
                  <c:v>13.5</c:v>
                </c:pt>
                <c:pt idx="199">
                  <c:v>13.32</c:v>
                </c:pt>
                <c:pt idx="200">
                  <c:v>13.19</c:v>
                </c:pt>
                <c:pt idx="201">
                  <c:v>13.19</c:v>
                </c:pt>
                <c:pt idx="202">
                  <c:v>13.44</c:v>
                </c:pt>
                <c:pt idx="203">
                  <c:v>13.15</c:v>
                </c:pt>
                <c:pt idx="204">
                  <c:v>12.96</c:v>
                </c:pt>
                <c:pt idx="205">
                  <c:v>13.01</c:v>
                </c:pt>
                <c:pt idx="206">
                  <c:v>12.84</c:v>
                </c:pt>
                <c:pt idx="207">
                  <c:v>12.73</c:v>
                </c:pt>
                <c:pt idx="208">
                  <c:v>12.94</c:v>
                </c:pt>
                <c:pt idx="209">
                  <c:v>12.61</c:v>
                </c:pt>
                <c:pt idx="210">
                  <c:v>12.65</c:v>
                </c:pt>
                <c:pt idx="211">
                  <c:v>12.65</c:v>
                </c:pt>
                <c:pt idx="212">
                  <c:v>12.69</c:v>
                </c:pt>
                <c:pt idx="213">
                  <c:v>12.8</c:v>
                </c:pt>
                <c:pt idx="214">
                  <c:v>12.46</c:v>
                </c:pt>
                <c:pt idx="215">
                  <c:v>12.68</c:v>
                </c:pt>
                <c:pt idx="216">
                  <c:v>12.47</c:v>
                </c:pt>
                <c:pt idx="217">
                  <c:v>12.48</c:v>
                </c:pt>
                <c:pt idx="218">
                  <c:v>12.34</c:v>
                </c:pt>
                <c:pt idx="219">
                  <c:v>12.84</c:v>
                </c:pt>
                <c:pt idx="220">
                  <c:v>12.87</c:v>
                </c:pt>
                <c:pt idx="221">
                  <c:v>12.84</c:v>
                </c:pt>
                <c:pt idx="222">
                  <c:v>12.91</c:v>
                </c:pt>
                <c:pt idx="223">
                  <c:v>12.75</c:v>
                </c:pt>
                <c:pt idx="224">
                  <c:v>12.72</c:v>
                </c:pt>
                <c:pt idx="225">
                  <c:v>12.64</c:v>
                </c:pt>
                <c:pt idx="226">
                  <c:v>12.87</c:v>
                </c:pt>
                <c:pt idx="227">
                  <c:v>12.72</c:v>
                </c:pt>
                <c:pt idx="228">
                  <c:v>12.83</c:v>
                </c:pt>
                <c:pt idx="229">
                  <c:v>12.74</c:v>
                </c:pt>
                <c:pt idx="230">
                  <c:v>12.75</c:v>
                </c:pt>
                <c:pt idx="231">
                  <c:v>12.65</c:v>
                </c:pt>
                <c:pt idx="232">
                  <c:v>12.49</c:v>
                </c:pt>
                <c:pt idx="233">
                  <c:v>12.3</c:v>
                </c:pt>
                <c:pt idx="234">
                  <c:v>12.47</c:v>
                </c:pt>
                <c:pt idx="235">
                  <c:v>12.43</c:v>
                </c:pt>
                <c:pt idx="236">
                  <c:v>12.34</c:v>
                </c:pt>
                <c:pt idx="237">
                  <c:v>12.4</c:v>
                </c:pt>
                <c:pt idx="238">
                  <c:v>12.39</c:v>
                </c:pt>
                <c:pt idx="239">
                  <c:v>12.25</c:v>
                </c:pt>
                <c:pt idx="240">
                  <c:v>12.39</c:v>
                </c:pt>
                <c:pt idx="241">
                  <c:v>12.03</c:v>
                </c:pt>
                <c:pt idx="242">
                  <c:v>11.93</c:v>
                </c:pt>
                <c:pt idx="243">
                  <c:v>11.69</c:v>
                </c:pt>
                <c:pt idx="244">
                  <c:v>11.93</c:v>
                </c:pt>
                <c:pt idx="245">
                  <c:v>12.65</c:v>
                </c:pt>
                <c:pt idx="246">
                  <c:v>12.76</c:v>
                </c:pt>
                <c:pt idx="247">
                  <c:v>12.87</c:v>
                </c:pt>
                <c:pt idx="248">
                  <c:v>12.67</c:v>
                </c:pt>
                <c:pt idx="249">
                  <c:v>12.78</c:v>
                </c:pt>
                <c:pt idx="250">
                  <c:v>12.75</c:v>
                </c:pt>
                <c:pt idx="251">
                  <c:v>13.16</c:v>
                </c:pt>
                <c:pt idx="252">
                  <c:v>13.17</c:v>
                </c:pt>
              </c:numCache>
            </c:numRef>
          </c:val>
          <c:smooth val="0"/>
          <c:extLst>
            <c:ext xmlns:c16="http://schemas.microsoft.com/office/drawing/2014/chart" uri="{C3380CC4-5D6E-409C-BE32-E72D297353CC}">
              <c16:uniqueId val="{00000001-FDA7-483F-A12B-6A2C58FB809E}"/>
            </c:ext>
          </c:extLst>
        </c:ser>
        <c:dLbls>
          <c:showLegendKey val="0"/>
          <c:showVal val="0"/>
          <c:showCatName val="0"/>
          <c:showSerName val="0"/>
          <c:showPercent val="0"/>
          <c:showBubbleSize val="0"/>
        </c:dLbls>
        <c:smooth val="0"/>
        <c:axId val="387698672"/>
        <c:axId val="387699064"/>
      </c:lineChart>
      <c:dateAx>
        <c:axId val="387698672"/>
        <c:scaling>
          <c:orientation val="minMax"/>
          <c:max val="43481"/>
          <c:min val="43117"/>
        </c:scaling>
        <c:delete val="0"/>
        <c:axPos val="b"/>
        <c:numFmt formatCode="mm/dd/yy;@" sourceLinked="0"/>
        <c:majorTickMark val="out"/>
        <c:minorTickMark val="none"/>
        <c:tickLblPos val="nextTo"/>
        <c:txPr>
          <a:bodyPr rot="5400000" vert="horz"/>
          <a:lstStyle/>
          <a:p>
            <a:pPr>
              <a:defRPr sz="1200" b="0" i="0" u="none" strike="noStrike" baseline="0">
                <a:solidFill>
                  <a:srgbClr val="000000"/>
                </a:solidFill>
                <a:latin typeface="Calibri"/>
                <a:ea typeface="Calibri"/>
                <a:cs typeface="Calibri"/>
              </a:defRPr>
            </a:pPr>
            <a:endParaRPr lang="en-US"/>
          </a:p>
        </c:txPr>
        <c:crossAx val="387699064"/>
        <c:crossesAt val="9"/>
        <c:auto val="1"/>
        <c:lblOffset val="100"/>
        <c:baseTimeUnit val="days"/>
        <c:majorUnit val="28"/>
        <c:majorTimeUnit val="days"/>
      </c:dateAx>
      <c:valAx>
        <c:axId val="387699064"/>
        <c:scaling>
          <c:orientation val="minMax"/>
          <c:max val="27"/>
          <c:min val="9"/>
        </c:scaling>
        <c:delete val="0"/>
        <c:axPos val="l"/>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87698672"/>
        <c:crossesAt val="43117"/>
        <c:crossBetween val="midCat"/>
        <c:majorUnit val="1"/>
        <c:minorUnit val="0.5"/>
      </c:valAx>
      <c:spPr>
        <a:solidFill>
          <a:schemeClr val="bg1"/>
        </a:solidFill>
      </c:spPr>
    </c:plotArea>
    <c:legend>
      <c:legendPos val="t"/>
      <c:layout>
        <c:manualLayout>
          <c:xMode val="edge"/>
          <c:yMode val="edge"/>
          <c:x val="6.6834292772227008E-2"/>
          <c:y val="0.3260720957737141"/>
          <c:w val="0.40405617821449202"/>
          <c:h val="0.10250511328224438"/>
        </c:manualLayout>
      </c:layout>
      <c:overlay val="1"/>
      <c:spPr>
        <a:solidFill>
          <a:schemeClr val="bg1"/>
        </a:solidFill>
        <a:ln>
          <a:solidFill>
            <a:schemeClr val="tx1"/>
          </a:solidFill>
        </a:ln>
      </c:spPr>
      <c:txPr>
        <a:bodyPr/>
        <a:lstStyle/>
        <a:p>
          <a:pPr>
            <a:defRPr sz="1600" b="1"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0.06853</cdr:x>
      <cdr:y>0.1167</cdr:y>
    </cdr:from>
    <cdr:to>
      <cdr:x>0.2591</cdr:x>
      <cdr:y>0.22802</cdr:y>
    </cdr:to>
    <cdr:sp macro="" textlink="">
      <cdr:nvSpPr>
        <cdr:cNvPr id="2" name="TextBox 1">
          <a:extLst xmlns:a="http://schemas.openxmlformats.org/drawingml/2006/main">
            <a:ext uri="{FF2B5EF4-FFF2-40B4-BE49-F238E27FC236}">
              <a16:creationId xmlns:a16="http://schemas.microsoft.com/office/drawing/2014/main" id="{22960BE5-DE18-4EFC-AAE6-BD35655FC8DF}"/>
            </a:ext>
          </a:extLst>
        </cdr:cNvPr>
        <cdr:cNvSpPr txBox="1"/>
      </cdr:nvSpPr>
      <cdr:spPr>
        <a:xfrm xmlns:a="http://schemas.openxmlformats.org/drawingml/2006/main">
          <a:off x="305160" y="320135"/>
          <a:ext cx="848505" cy="305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2017-18</a:t>
          </a:r>
        </a:p>
      </cdr:txBody>
    </cdr:sp>
  </cdr:relSizeAnchor>
</c:userShapes>
</file>

<file path=ppt/drawings/drawing2.xml><?xml version="1.0" encoding="utf-8"?>
<c:userShapes xmlns:c="http://schemas.openxmlformats.org/drawingml/2006/chart">
  <cdr:relSizeAnchor xmlns:cdr="http://schemas.openxmlformats.org/drawingml/2006/chartDrawing">
    <cdr:from>
      <cdr:x>0.68067</cdr:x>
      <cdr:y>0.4168</cdr:y>
    </cdr:from>
    <cdr:to>
      <cdr:x>0.95798</cdr:x>
      <cdr:y>0.61877</cdr:y>
    </cdr:to>
    <cdr:sp macro="" textlink="">
      <cdr:nvSpPr>
        <cdr:cNvPr id="2" name="TextBox 1">
          <a:extLst xmlns:a="http://schemas.openxmlformats.org/drawingml/2006/main">
            <a:ext uri="{FF2B5EF4-FFF2-40B4-BE49-F238E27FC236}">
              <a16:creationId xmlns:a16="http://schemas.microsoft.com/office/drawing/2014/main" id="{ADB1A36F-AC68-4F11-B6CD-294CABCE06DD}"/>
            </a:ext>
          </a:extLst>
        </cdr:cNvPr>
        <cdr:cNvSpPr txBox="1"/>
      </cdr:nvSpPr>
      <cdr:spPr>
        <a:xfrm xmlns:a="http://schemas.openxmlformats.org/drawingml/2006/main">
          <a:off x="6172200" y="2223045"/>
          <a:ext cx="2514571" cy="1077218"/>
        </a:xfrm>
        <a:prstGeom xmlns:a="http://schemas.openxmlformats.org/drawingml/2006/main" prst="rect">
          <a:avLst/>
        </a:prstGeom>
        <a:solidFill xmlns:a="http://schemas.openxmlformats.org/drawingml/2006/main">
          <a:schemeClr val="bg1"/>
        </a:solidFill>
        <a:ln xmlns:a="http://schemas.openxmlformats.org/drawingml/2006/main" w="15875">
          <a:solidFill>
            <a:srgbClr val="0066CC"/>
          </a:solidFill>
        </a:ln>
      </cdr:spPr>
      <cdr:txBody>
        <a:bodyPr xmlns:a="http://schemas.openxmlformats.org/drawingml/2006/main" vertOverflow="clip" wrap="square" rtlCol="0"/>
        <a:lstStyle xmlns:a="http://schemas.openxmlformats.org/drawingml/2006/main"/>
        <a:p xmlns:a="http://schemas.openxmlformats.org/drawingml/2006/main">
          <a:r>
            <a:rPr lang="en-US" sz="1600" dirty="0"/>
            <a:t>Up 3.27c, or 33%, from September low and up 1.48c, or 13%, from January low. More bullish trend?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1699" cy="461804"/>
          </a:xfrm>
          <a:prstGeom prst="rect">
            <a:avLst/>
          </a:prstGeom>
        </p:spPr>
        <p:txBody>
          <a:bodyPr vert="horz" lIns="90763" tIns="45382" rIns="90763" bIns="45382" rtlCol="0"/>
          <a:lstStyle>
            <a:lvl1pPr algn="l">
              <a:defRPr sz="1200"/>
            </a:lvl1pPr>
          </a:lstStyle>
          <a:p>
            <a:endParaRPr lang="en-US" dirty="0">
              <a:latin typeface="Gill Sans MT" panose="020B0502020104020203" pitchFamily="34" charset="0"/>
            </a:endParaRPr>
          </a:p>
        </p:txBody>
      </p:sp>
      <p:sp>
        <p:nvSpPr>
          <p:cNvPr id="3" name="Date Placeholder 2"/>
          <p:cNvSpPr>
            <a:spLocks noGrp="1"/>
          </p:cNvSpPr>
          <p:nvPr>
            <p:ph type="dt" sz="quarter" idx="1"/>
          </p:nvPr>
        </p:nvSpPr>
        <p:spPr>
          <a:xfrm>
            <a:off x="3936769" y="3"/>
            <a:ext cx="3011699" cy="461804"/>
          </a:xfrm>
          <a:prstGeom prst="rect">
            <a:avLst/>
          </a:prstGeom>
        </p:spPr>
        <p:txBody>
          <a:bodyPr vert="horz" lIns="90763" tIns="45382" rIns="90763" bIns="45382" rtlCol="0"/>
          <a:lstStyle>
            <a:lvl1pPr algn="r">
              <a:defRPr sz="1200"/>
            </a:lvl1pPr>
          </a:lstStyle>
          <a:p>
            <a:fld id="{E83D020E-752C-4FBD-BAC3-57E311101923}" type="datetimeFigureOut">
              <a:rPr lang="en-US" smtClean="0">
                <a:latin typeface="Gill Sans MT" panose="020B0502020104020203" pitchFamily="34" charset="0"/>
              </a:rPr>
              <a:t>1/22/19</a:t>
            </a:fld>
            <a:endParaRPr lang="en-US" dirty="0">
              <a:latin typeface="Gill Sans MT" panose="020B0502020104020203" pitchFamily="34" charset="0"/>
            </a:endParaRPr>
          </a:p>
        </p:txBody>
      </p:sp>
      <p:sp>
        <p:nvSpPr>
          <p:cNvPr id="4" name="Footer Placeholder 3"/>
          <p:cNvSpPr>
            <a:spLocks noGrp="1"/>
          </p:cNvSpPr>
          <p:nvPr>
            <p:ph type="ftr" sz="quarter" idx="2"/>
          </p:nvPr>
        </p:nvSpPr>
        <p:spPr>
          <a:xfrm>
            <a:off x="1" y="8772669"/>
            <a:ext cx="3011699" cy="461804"/>
          </a:xfrm>
          <a:prstGeom prst="rect">
            <a:avLst/>
          </a:prstGeom>
        </p:spPr>
        <p:txBody>
          <a:bodyPr vert="horz" lIns="90763" tIns="45382" rIns="90763" bIns="45382" rtlCol="0" anchor="b"/>
          <a:lstStyle>
            <a:lvl1pPr algn="l">
              <a:defRPr sz="1200"/>
            </a:lvl1pPr>
          </a:lstStyle>
          <a:p>
            <a:endParaRPr lang="en-US" dirty="0">
              <a:latin typeface="Gill Sans MT" panose="020B0502020104020203" pitchFamily="34" charset="0"/>
            </a:endParaRPr>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0763" tIns="45382" rIns="90763" bIns="45382" rtlCol="0" anchor="b"/>
          <a:lstStyle>
            <a:lvl1pPr algn="r">
              <a:defRPr sz="1200"/>
            </a:lvl1pPr>
          </a:lstStyle>
          <a:p>
            <a:fld id="{13400258-7786-4431-BE90-7F9C8632E3BD}" type="slidenum">
              <a:rPr lang="en-US" smtClean="0">
                <a:latin typeface="Gill Sans MT" panose="020B0502020104020203" pitchFamily="34" charset="0"/>
              </a:rPr>
              <a:t>‹#›</a:t>
            </a:fld>
            <a:endParaRPr lang="en-US" dirty="0">
              <a:latin typeface="Gill Sans MT" panose="020B0502020104020203" pitchFamily="34" charset="0"/>
            </a:endParaRPr>
          </a:p>
        </p:txBody>
      </p:sp>
    </p:spTree>
    <p:extLst>
      <p:ext uri="{BB962C8B-B14F-4D97-AF65-F5344CB8AC3E}">
        <p14:creationId xmlns:p14="http://schemas.microsoft.com/office/powerpoint/2010/main" val="177492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699" cy="463697"/>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idx="1"/>
          </p:nvPr>
        </p:nvSpPr>
        <p:spPr>
          <a:xfrm>
            <a:off x="3936769" y="2"/>
            <a:ext cx="3011699" cy="463697"/>
          </a:xfrm>
          <a:prstGeom prst="rect">
            <a:avLst/>
          </a:prstGeom>
        </p:spPr>
        <p:txBody>
          <a:bodyPr vert="horz" lIns="90763" tIns="45382" rIns="90763" bIns="45382" rtlCol="0"/>
          <a:lstStyle>
            <a:lvl1pPr algn="r">
              <a:defRPr sz="1200"/>
            </a:lvl1pPr>
          </a:lstStyle>
          <a:p>
            <a:fld id="{E2277DF3-F102-40BF-94EE-9288959AF410}" type="datetimeFigureOut">
              <a:rPr lang="en-US" smtClean="0"/>
              <a:t>1/22/19</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dirty="0"/>
          </a:p>
        </p:txBody>
      </p:sp>
      <p:sp>
        <p:nvSpPr>
          <p:cNvPr id="5" name="Notes Placeholder 4"/>
          <p:cNvSpPr>
            <a:spLocks noGrp="1"/>
          </p:cNvSpPr>
          <p:nvPr>
            <p:ph type="body" sz="quarter" idx="3"/>
          </p:nvPr>
        </p:nvSpPr>
        <p:spPr>
          <a:xfrm>
            <a:off x="695015" y="4444550"/>
            <a:ext cx="5560059" cy="3637021"/>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86"/>
            <a:ext cx="3011699" cy="463697"/>
          </a:xfrm>
          <a:prstGeom prst="rect">
            <a:avLst/>
          </a:prstGeom>
        </p:spPr>
        <p:txBody>
          <a:bodyPr vert="horz" lIns="90763" tIns="45382" rIns="90763" bIns="453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386"/>
            <a:ext cx="3011699" cy="463697"/>
          </a:xfrm>
          <a:prstGeom prst="rect">
            <a:avLst/>
          </a:prstGeom>
        </p:spPr>
        <p:txBody>
          <a:bodyPr vert="horz" lIns="90763" tIns="45382" rIns="90763" bIns="45382" rtlCol="0" anchor="b"/>
          <a:lstStyle>
            <a:lvl1pPr algn="r">
              <a:defRPr sz="1200"/>
            </a:lvl1pPr>
          </a:lstStyle>
          <a:p>
            <a:fld id="{41C0D389-45E2-4879-ADE9-7A045E210F2A}" type="slidenum">
              <a:rPr lang="en-US" smtClean="0"/>
              <a:t>‹#›</a:t>
            </a:fld>
            <a:endParaRPr lang="en-US" dirty="0"/>
          </a:p>
        </p:txBody>
      </p:sp>
    </p:spTree>
    <p:extLst>
      <p:ext uri="{BB962C8B-B14F-4D97-AF65-F5344CB8AC3E}">
        <p14:creationId xmlns:p14="http://schemas.microsoft.com/office/powerpoint/2010/main" val="141500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a:t>
            </a:fld>
            <a:endParaRPr lang="en-US" dirty="0"/>
          </a:p>
        </p:txBody>
      </p:sp>
    </p:spTree>
    <p:extLst>
      <p:ext uri="{BB962C8B-B14F-4D97-AF65-F5344CB8AC3E}">
        <p14:creationId xmlns:p14="http://schemas.microsoft.com/office/powerpoint/2010/main" val="313991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10</a:t>
            </a:fld>
            <a:endParaRPr lang="en-US" dirty="0"/>
          </a:p>
        </p:txBody>
      </p:sp>
    </p:spTree>
    <p:extLst>
      <p:ext uri="{BB962C8B-B14F-4D97-AF65-F5344CB8AC3E}">
        <p14:creationId xmlns:p14="http://schemas.microsoft.com/office/powerpoint/2010/main" val="370354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11</a:t>
            </a:fld>
            <a:endParaRPr lang="en-US" dirty="0"/>
          </a:p>
        </p:txBody>
      </p:sp>
    </p:spTree>
    <p:extLst>
      <p:ext uri="{BB962C8B-B14F-4D97-AF65-F5344CB8AC3E}">
        <p14:creationId xmlns:p14="http://schemas.microsoft.com/office/powerpoint/2010/main" val="320135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12</a:t>
            </a:fld>
            <a:endParaRPr lang="en-US" dirty="0"/>
          </a:p>
        </p:txBody>
      </p:sp>
    </p:spTree>
    <p:extLst>
      <p:ext uri="{BB962C8B-B14F-4D97-AF65-F5344CB8AC3E}">
        <p14:creationId xmlns:p14="http://schemas.microsoft.com/office/powerpoint/2010/main" val="237338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13</a:t>
            </a:fld>
            <a:endParaRPr lang="en-US" dirty="0"/>
          </a:p>
        </p:txBody>
      </p:sp>
    </p:spTree>
    <p:extLst>
      <p:ext uri="{BB962C8B-B14F-4D97-AF65-F5344CB8AC3E}">
        <p14:creationId xmlns:p14="http://schemas.microsoft.com/office/powerpoint/2010/main" val="39443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14</a:t>
            </a:fld>
            <a:endParaRPr lang="en-US" dirty="0"/>
          </a:p>
        </p:txBody>
      </p:sp>
    </p:spTree>
    <p:extLst>
      <p:ext uri="{BB962C8B-B14F-4D97-AF65-F5344CB8AC3E}">
        <p14:creationId xmlns:p14="http://schemas.microsoft.com/office/powerpoint/2010/main" val="243460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15</a:t>
            </a:fld>
            <a:endParaRPr lang="en-US" dirty="0"/>
          </a:p>
        </p:txBody>
      </p:sp>
    </p:spTree>
    <p:extLst>
      <p:ext uri="{BB962C8B-B14F-4D97-AF65-F5344CB8AC3E}">
        <p14:creationId xmlns:p14="http://schemas.microsoft.com/office/powerpoint/2010/main" val="55456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16</a:t>
            </a:fld>
            <a:endParaRPr lang="en-US" dirty="0"/>
          </a:p>
        </p:txBody>
      </p:sp>
    </p:spTree>
    <p:extLst>
      <p:ext uri="{BB962C8B-B14F-4D97-AF65-F5344CB8AC3E}">
        <p14:creationId xmlns:p14="http://schemas.microsoft.com/office/powerpoint/2010/main" val="422606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17</a:t>
            </a:fld>
            <a:endParaRPr lang="en-US" dirty="0"/>
          </a:p>
        </p:txBody>
      </p:sp>
    </p:spTree>
    <p:extLst>
      <p:ext uri="{BB962C8B-B14F-4D97-AF65-F5344CB8AC3E}">
        <p14:creationId xmlns:p14="http://schemas.microsoft.com/office/powerpoint/2010/main" val="1031341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18</a:t>
            </a:fld>
            <a:endParaRPr lang="en-US" dirty="0"/>
          </a:p>
        </p:txBody>
      </p:sp>
    </p:spTree>
    <p:extLst>
      <p:ext uri="{BB962C8B-B14F-4D97-AF65-F5344CB8AC3E}">
        <p14:creationId xmlns:p14="http://schemas.microsoft.com/office/powerpoint/2010/main" val="263786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19</a:t>
            </a:fld>
            <a:endParaRPr lang="en-US" dirty="0"/>
          </a:p>
        </p:txBody>
      </p:sp>
    </p:spTree>
    <p:extLst>
      <p:ext uri="{BB962C8B-B14F-4D97-AF65-F5344CB8AC3E}">
        <p14:creationId xmlns:p14="http://schemas.microsoft.com/office/powerpoint/2010/main" val="23259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2</a:t>
            </a:fld>
            <a:endParaRPr lang="en-US" dirty="0"/>
          </a:p>
        </p:txBody>
      </p:sp>
    </p:spTree>
    <p:extLst>
      <p:ext uri="{BB962C8B-B14F-4D97-AF65-F5344CB8AC3E}">
        <p14:creationId xmlns:p14="http://schemas.microsoft.com/office/powerpoint/2010/main" val="3369323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20</a:t>
            </a:fld>
            <a:endParaRPr lang="en-US" dirty="0"/>
          </a:p>
        </p:txBody>
      </p:sp>
    </p:spTree>
    <p:extLst>
      <p:ext uri="{BB962C8B-B14F-4D97-AF65-F5344CB8AC3E}">
        <p14:creationId xmlns:p14="http://schemas.microsoft.com/office/powerpoint/2010/main" val="4928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3</a:t>
            </a:fld>
            <a:endParaRPr lang="en-US" dirty="0"/>
          </a:p>
        </p:txBody>
      </p:sp>
    </p:spTree>
    <p:extLst>
      <p:ext uri="{BB962C8B-B14F-4D97-AF65-F5344CB8AC3E}">
        <p14:creationId xmlns:p14="http://schemas.microsoft.com/office/powerpoint/2010/main" val="992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4</a:t>
            </a:fld>
            <a:endParaRPr lang="en-US" dirty="0"/>
          </a:p>
        </p:txBody>
      </p:sp>
    </p:spTree>
    <p:extLst>
      <p:ext uri="{BB962C8B-B14F-4D97-AF65-F5344CB8AC3E}">
        <p14:creationId xmlns:p14="http://schemas.microsoft.com/office/powerpoint/2010/main" val="232736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5</a:t>
            </a:fld>
            <a:endParaRPr lang="en-US" dirty="0"/>
          </a:p>
        </p:txBody>
      </p:sp>
    </p:spTree>
    <p:extLst>
      <p:ext uri="{BB962C8B-B14F-4D97-AF65-F5344CB8AC3E}">
        <p14:creationId xmlns:p14="http://schemas.microsoft.com/office/powerpoint/2010/main" val="5805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6</a:t>
            </a:fld>
            <a:endParaRPr lang="en-US" dirty="0"/>
          </a:p>
        </p:txBody>
      </p:sp>
    </p:spTree>
    <p:extLst>
      <p:ext uri="{BB962C8B-B14F-4D97-AF65-F5344CB8AC3E}">
        <p14:creationId xmlns:p14="http://schemas.microsoft.com/office/powerpoint/2010/main" val="283217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7</a:t>
            </a:fld>
            <a:endParaRPr lang="en-US" dirty="0"/>
          </a:p>
        </p:txBody>
      </p:sp>
    </p:spTree>
    <p:extLst>
      <p:ext uri="{BB962C8B-B14F-4D97-AF65-F5344CB8AC3E}">
        <p14:creationId xmlns:p14="http://schemas.microsoft.com/office/powerpoint/2010/main" val="53638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8</a:t>
            </a:fld>
            <a:endParaRPr lang="en-US" dirty="0"/>
          </a:p>
        </p:txBody>
      </p:sp>
    </p:spTree>
    <p:extLst>
      <p:ext uri="{BB962C8B-B14F-4D97-AF65-F5344CB8AC3E}">
        <p14:creationId xmlns:p14="http://schemas.microsoft.com/office/powerpoint/2010/main" val="357259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0D389-45E2-4879-ADE9-7A045E210F2A}" type="slidenum">
              <a:rPr lang="en-US" smtClean="0"/>
              <a:t>9</a:t>
            </a:fld>
            <a:endParaRPr lang="en-US" dirty="0"/>
          </a:p>
        </p:txBody>
      </p:sp>
    </p:spTree>
    <p:extLst>
      <p:ext uri="{BB962C8B-B14F-4D97-AF65-F5344CB8AC3E}">
        <p14:creationId xmlns:p14="http://schemas.microsoft.com/office/powerpoint/2010/main" val="279534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DCC-95E3-4E00-AE82-8E2BC15F578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C65F901-AC39-43F9-BE7E-EB6D3A1667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4B826F-3F69-496B-86BF-2E6F7A049E65}"/>
              </a:ext>
            </a:extLst>
          </p:cNvPr>
          <p:cNvSpPr>
            <a:spLocks noGrp="1"/>
          </p:cNvSpPr>
          <p:nvPr>
            <p:ph type="dt" sz="half" idx="10"/>
          </p:nvPr>
        </p:nvSpPr>
        <p:spPr/>
        <p:txBody>
          <a:bodyPr/>
          <a:lstStyle/>
          <a:p>
            <a:r>
              <a:rPr lang="en-US" dirty="0"/>
              <a:t>8/15/2018</a:t>
            </a:r>
          </a:p>
        </p:txBody>
      </p:sp>
      <p:sp>
        <p:nvSpPr>
          <p:cNvPr id="5" name="Footer Placeholder 4">
            <a:extLst>
              <a:ext uri="{FF2B5EF4-FFF2-40B4-BE49-F238E27FC236}">
                <a16:creationId xmlns:a16="http://schemas.microsoft.com/office/drawing/2014/main" id="{050432F6-9640-408B-8217-C1320785F8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3A4943-7D5F-4701-AB60-007C7A16C2A2}"/>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226864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8E8D-6B27-49BB-AAE7-F5760F95A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7FCC85-FB97-4A48-9962-77D05D578E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34B92-5749-42D6-B776-43BDB49FE2DE}"/>
              </a:ext>
            </a:extLst>
          </p:cNvPr>
          <p:cNvSpPr>
            <a:spLocks noGrp="1"/>
          </p:cNvSpPr>
          <p:nvPr>
            <p:ph type="dt" sz="half" idx="10"/>
          </p:nvPr>
        </p:nvSpPr>
        <p:spPr/>
        <p:txBody>
          <a:bodyPr/>
          <a:lstStyle/>
          <a:p>
            <a:r>
              <a:rPr lang="en-US" dirty="0"/>
              <a:t>8/15/2018</a:t>
            </a:r>
          </a:p>
        </p:txBody>
      </p:sp>
      <p:sp>
        <p:nvSpPr>
          <p:cNvPr id="5" name="Footer Placeholder 4">
            <a:extLst>
              <a:ext uri="{FF2B5EF4-FFF2-40B4-BE49-F238E27FC236}">
                <a16:creationId xmlns:a16="http://schemas.microsoft.com/office/drawing/2014/main" id="{C04807B1-3B2B-4C59-9BE4-A5F498D98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92EE4B-11AC-49CA-B5F7-D0E4A0BE279B}"/>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120450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CCC66E-8F71-4F56-9A8E-B52796244D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CE12AC-64AA-450B-9636-EC69AA6F80C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B6EED-E715-40C7-80FA-C820AD3A6FB1}"/>
              </a:ext>
            </a:extLst>
          </p:cNvPr>
          <p:cNvSpPr>
            <a:spLocks noGrp="1"/>
          </p:cNvSpPr>
          <p:nvPr>
            <p:ph type="dt" sz="half" idx="10"/>
          </p:nvPr>
        </p:nvSpPr>
        <p:spPr/>
        <p:txBody>
          <a:bodyPr/>
          <a:lstStyle/>
          <a:p>
            <a:r>
              <a:rPr lang="en-US" dirty="0"/>
              <a:t>8/15/2018</a:t>
            </a:r>
          </a:p>
        </p:txBody>
      </p:sp>
      <p:sp>
        <p:nvSpPr>
          <p:cNvPr id="5" name="Footer Placeholder 4">
            <a:extLst>
              <a:ext uri="{FF2B5EF4-FFF2-40B4-BE49-F238E27FC236}">
                <a16:creationId xmlns:a16="http://schemas.microsoft.com/office/drawing/2014/main" id="{613C7C39-E49C-435B-83D5-E25E40A8D2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331C37-12DF-4781-A020-8C3E11230D80}"/>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123448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0332-56C4-4A83-AB16-D197EF552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C9B12-8592-42A8-B45B-A41323A2EB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C7E88-6857-400D-A845-BCC0968C46FF}"/>
              </a:ext>
            </a:extLst>
          </p:cNvPr>
          <p:cNvSpPr>
            <a:spLocks noGrp="1"/>
          </p:cNvSpPr>
          <p:nvPr>
            <p:ph type="dt" sz="half" idx="10"/>
          </p:nvPr>
        </p:nvSpPr>
        <p:spPr/>
        <p:txBody>
          <a:bodyPr/>
          <a:lstStyle/>
          <a:p>
            <a:r>
              <a:rPr lang="en-US" dirty="0"/>
              <a:t>8/15/2018</a:t>
            </a:r>
          </a:p>
        </p:txBody>
      </p:sp>
      <p:sp>
        <p:nvSpPr>
          <p:cNvPr id="5" name="Footer Placeholder 4">
            <a:extLst>
              <a:ext uri="{FF2B5EF4-FFF2-40B4-BE49-F238E27FC236}">
                <a16:creationId xmlns:a16="http://schemas.microsoft.com/office/drawing/2014/main" id="{7349ECCE-973F-40BF-8283-A43AA8D031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FE5B08-1746-4601-A7AF-22F2AC0AACA1}"/>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296799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30D2-9A29-457B-BA14-A1AFE4A660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2940829-3508-43DF-B295-B22B24B8BD8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55E164-89A1-41FC-A9BB-F711241E7E05}"/>
              </a:ext>
            </a:extLst>
          </p:cNvPr>
          <p:cNvSpPr>
            <a:spLocks noGrp="1"/>
          </p:cNvSpPr>
          <p:nvPr>
            <p:ph type="dt" sz="half" idx="10"/>
          </p:nvPr>
        </p:nvSpPr>
        <p:spPr/>
        <p:txBody>
          <a:bodyPr/>
          <a:lstStyle/>
          <a:p>
            <a:r>
              <a:rPr lang="en-US" dirty="0"/>
              <a:t>8/15/2018</a:t>
            </a:r>
          </a:p>
        </p:txBody>
      </p:sp>
      <p:sp>
        <p:nvSpPr>
          <p:cNvPr id="5" name="Footer Placeholder 4">
            <a:extLst>
              <a:ext uri="{FF2B5EF4-FFF2-40B4-BE49-F238E27FC236}">
                <a16:creationId xmlns:a16="http://schemas.microsoft.com/office/drawing/2014/main" id="{522CD672-0F78-489F-AFA0-C5541C7282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1D728-9E5F-4BD2-888B-F98A4BA40DD2}"/>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49130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D842-C822-44C3-A675-CE30885B85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448D5-995A-41B0-8F15-CCB1DA981A4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E6CA9E-27CD-454A-A616-C971F3CE1A9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89B7A5-DCC6-4D1D-B5D3-78BA44457648}"/>
              </a:ext>
            </a:extLst>
          </p:cNvPr>
          <p:cNvSpPr>
            <a:spLocks noGrp="1"/>
          </p:cNvSpPr>
          <p:nvPr>
            <p:ph type="dt" sz="half" idx="10"/>
          </p:nvPr>
        </p:nvSpPr>
        <p:spPr/>
        <p:txBody>
          <a:bodyPr/>
          <a:lstStyle/>
          <a:p>
            <a:r>
              <a:rPr lang="en-US" dirty="0"/>
              <a:t>8/15/2018</a:t>
            </a:r>
          </a:p>
        </p:txBody>
      </p:sp>
      <p:sp>
        <p:nvSpPr>
          <p:cNvPr id="6" name="Footer Placeholder 5">
            <a:extLst>
              <a:ext uri="{FF2B5EF4-FFF2-40B4-BE49-F238E27FC236}">
                <a16:creationId xmlns:a16="http://schemas.microsoft.com/office/drawing/2014/main" id="{E607CC4F-32AD-4569-ACE2-7F780654E2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70D2D7-4AD2-4EF2-BE28-31AB20A750ED}"/>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39728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CF55-C7B2-4DA0-B27E-BD827F8C76E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2100D-BE17-4ECF-B51E-2A1022778E0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8796F8B-BE4B-4951-8CA9-E34409F76A5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ED988D-EE8A-4014-8A5B-76A448BEB3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FC40E68-CA96-452E-AA41-EAC8F87D4BB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3F856-231D-460F-9ED0-7A0282870DB6}"/>
              </a:ext>
            </a:extLst>
          </p:cNvPr>
          <p:cNvSpPr>
            <a:spLocks noGrp="1"/>
          </p:cNvSpPr>
          <p:nvPr>
            <p:ph type="dt" sz="half" idx="10"/>
          </p:nvPr>
        </p:nvSpPr>
        <p:spPr/>
        <p:txBody>
          <a:bodyPr/>
          <a:lstStyle/>
          <a:p>
            <a:r>
              <a:rPr lang="en-US" dirty="0"/>
              <a:t>8/15/2018</a:t>
            </a:r>
          </a:p>
        </p:txBody>
      </p:sp>
      <p:sp>
        <p:nvSpPr>
          <p:cNvPr id="8" name="Footer Placeholder 7">
            <a:extLst>
              <a:ext uri="{FF2B5EF4-FFF2-40B4-BE49-F238E27FC236}">
                <a16:creationId xmlns:a16="http://schemas.microsoft.com/office/drawing/2014/main" id="{8F0AD637-ADE0-42F7-A4F6-D40E674C1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FC0B94-CE20-424E-A85A-5FC23A7FF112}"/>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347120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1E32-AB9B-4DB6-BB76-891DD3C0F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CDF24-9C97-409E-A3CB-4359E04DA029}"/>
              </a:ext>
            </a:extLst>
          </p:cNvPr>
          <p:cNvSpPr>
            <a:spLocks noGrp="1"/>
          </p:cNvSpPr>
          <p:nvPr>
            <p:ph type="dt" sz="half" idx="10"/>
          </p:nvPr>
        </p:nvSpPr>
        <p:spPr/>
        <p:txBody>
          <a:bodyPr/>
          <a:lstStyle/>
          <a:p>
            <a:r>
              <a:rPr lang="en-US" dirty="0"/>
              <a:t>8/15/2018</a:t>
            </a:r>
          </a:p>
        </p:txBody>
      </p:sp>
      <p:sp>
        <p:nvSpPr>
          <p:cNvPr id="4" name="Footer Placeholder 3">
            <a:extLst>
              <a:ext uri="{FF2B5EF4-FFF2-40B4-BE49-F238E27FC236}">
                <a16:creationId xmlns:a16="http://schemas.microsoft.com/office/drawing/2014/main" id="{1CEBFFFB-2F8B-4DBE-95CE-A11BDDA2C8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545AC3-ED40-4A4A-8326-5B516547339E}"/>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239757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59A8A-447D-41E3-A4E3-E0CB9520F06C}"/>
              </a:ext>
            </a:extLst>
          </p:cNvPr>
          <p:cNvSpPr>
            <a:spLocks noGrp="1"/>
          </p:cNvSpPr>
          <p:nvPr>
            <p:ph type="dt" sz="half" idx="10"/>
          </p:nvPr>
        </p:nvSpPr>
        <p:spPr/>
        <p:txBody>
          <a:bodyPr/>
          <a:lstStyle/>
          <a:p>
            <a:r>
              <a:rPr lang="en-US" dirty="0"/>
              <a:t>8/15/2018</a:t>
            </a:r>
          </a:p>
        </p:txBody>
      </p:sp>
      <p:sp>
        <p:nvSpPr>
          <p:cNvPr id="3" name="Footer Placeholder 2">
            <a:extLst>
              <a:ext uri="{FF2B5EF4-FFF2-40B4-BE49-F238E27FC236}">
                <a16:creationId xmlns:a16="http://schemas.microsoft.com/office/drawing/2014/main" id="{56B96933-6C09-465F-BFB7-FA80838F2B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B34BC7-5991-4859-A159-899D82630A52}"/>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14300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4CE8-EC41-4873-AF15-E46075800C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F2E5813-B5CB-4F1C-878D-4DBFACFD601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409263-3580-4F55-8C21-878BC890DD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BB1C116-18BE-46F3-8FDB-D9014C558D85}"/>
              </a:ext>
            </a:extLst>
          </p:cNvPr>
          <p:cNvSpPr>
            <a:spLocks noGrp="1"/>
          </p:cNvSpPr>
          <p:nvPr>
            <p:ph type="dt" sz="half" idx="10"/>
          </p:nvPr>
        </p:nvSpPr>
        <p:spPr/>
        <p:txBody>
          <a:bodyPr/>
          <a:lstStyle/>
          <a:p>
            <a:r>
              <a:rPr lang="en-US" dirty="0"/>
              <a:t>8/15/2018</a:t>
            </a:r>
          </a:p>
        </p:txBody>
      </p:sp>
      <p:sp>
        <p:nvSpPr>
          <p:cNvPr id="6" name="Footer Placeholder 5">
            <a:extLst>
              <a:ext uri="{FF2B5EF4-FFF2-40B4-BE49-F238E27FC236}">
                <a16:creationId xmlns:a16="http://schemas.microsoft.com/office/drawing/2014/main" id="{8F964D15-7657-47E8-81DD-BE26742628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C773FE-53CB-4308-8752-2C3E02961F58}"/>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256014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FA9E-C95A-4D94-8E9A-98BB3D69B7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23B0F54-C855-4C75-B638-1FEA63E7411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5FFFD47-F551-4186-A32F-2AEEC3F849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DB76913-446A-4205-B064-25CE7FACB54F}"/>
              </a:ext>
            </a:extLst>
          </p:cNvPr>
          <p:cNvSpPr>
            <a:spLocks noGrp="1"/>
          </p:cNvSpPr>
          <p:nvPr>
            <p:ph type="dt" sz="half" idx="10"/>
          </p:nvPr>
        </p:nvSpPr>
        <p:spPr/>
        <p:txBody>
          <a:bodyPr/>
          <a:lstStyle/>
          <a:p>
            <a:r>
              <a:rPr lang="en-US" dirty="0"/>
              <a:t>8/15/2018</a:t>
            </a:r>
          </a:p>
        </p:txBody>
      </p:sp>
      <p:sp>
        <p:nvSpPr>
          <p:cNvPr id="6" name="Footer Placeholder 5">
            <a:extLst>
              <a:ext uri="{FF2B5EF4-FFF2-40B4-BE49-F238E27FC236}">
                <a16:creationId xmlns:a16="http://schemas.microsoft.com/office/drawing/2014/main" id="{C189D3C0-0766-4601-8466-DF862CC918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4A535C-C141-4B3E-8466-D331FF2646C8}"/>
              </a:ext>
            </a:extLst>
          </p:cNvPr>
          <p:cNvSpPr>
            <a:spLocks noGrp="1"/>
          </p:cNvSpPr>
          <p:nvPr>
            <p:ph type="sldNum" sz="quarter" idx="12"/>
          </p:nvPr>
        </p:nvSpPr>
        <p:spPr/>
        <p:txBody>
          <a:bodyPr/>
          <a:lstStyle/>
          <a:p>
            <a:fld id="{52DBD53F-BEA2-4191-A2C7-9CBD1939C060}" type="slidenum">
              <a:rPr lang="en-US" smtClean="0"/>
              <a:t>‹#›</a:t>
            </a:fld>
            <a:endParaRPr lang="en-US" dirty="0"/>
          </a:p>
        </p:txBody>
      </p:sp>
    </p:spTree>
    <p:extLst>
      <p:ext uri="{BB962C8B-B14F-4D97-AF65-F5344CB8AC3E}">
        <p14:creationId xmlns:p14="http://schemas.microsoft.com/office/powerpoint/2010/main" val="338242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0">
              <a:schemeClr val="accent2">
                <a:lumMod val="45000"/>
                <a:lumOff val="55000"/>
              </a:schemeClr>
            </a:gs>
            <a:gs pos="11000">
              <a:schemeClr val="bg1">
                <a:lumMod val="95000"/>
              </a:schemeClr>
            </a:gs>
            <a:gs pos="1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A89B1-7472-4932-8125-D7888E0672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47213-B60A-4919-A47D-B0D9DBB866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90EB3-E792-45C2-B965-EF70688819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8/15/2018</a:t>
            </a:r>
          </a:p>
        </p:txBody>
      </p:sp>
      <p:sp>
        <p:nvSpPr>
          <p:cNvPr id="5" name="Footer Placeholder 4">
            <a:extLst>
              <a:ext uri="{FF2B5EF4-FFF2-40B4-BE49-F238E27FC236}">
                <a16:creationId xmlns:a16="http://schemas.microsoft.com/office/drawing/2014/main" id="{FE5AD3C9-46A8-4BEB-84A9-070004A3420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F231B2-60FC-4342-AFA9-38062AF172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DBD53F-BEA2-4191-A2C7-9CBD1939C060}" type="slidenum">
              <a:rPr lang="en-US" smtClean="0"/>
              <a:t>‹#›</a:t>
            </a:fld>
            <a:endParaRPr lang="en-US" dirty="0"/>
          </a:p>
        </p:txBody>
      </p:sp>
    </p:spTree>
    <p:extLst>
      <p:ext uri="{BB962C8B-B14F-4D97-AF65-F5344CB8AC3E}">
        <p14:creationId xmlns:p14="http://schemas.microsoft.com/office/powerpoint/2010/main" val="335081550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terk@sosland.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577"/>
            <a:ext cx="9144000" cy="6845423"/>
          </a:xfrm>
          <a:gradFill>
            <a:gsLst>
              <a:gs pos="0">
                <a:schemeClr val="accent2">
                  <a:lumMod val="20000"/>
                  <a:lumOff val="80000"/>
                </a:schemeClr>
              </a:gs>
              <a:gs pos="0">
                <a:schemeClr val="accent2">
                  <a:lumMod val="45000"/>
                  <a:lumOff val="55000"/>
                </a:schemeClr>
              </a:gs>
              <a:gs pos="11000">
                <a:schemeClr val="bg1">
                  <a:lumMod val="95000"/>
                </a:schemeClr>
              </a:gs>
              <a:gs pos="1000">
                <a:schemeClr val="accent1">
                  <a:lumMod val="20000"/>
                  <a:lumOff val="80000"/>
                </a:schemeClr>
              </a:gs>
            </a:gsLst>
            <a:lin ang="5400000" scaled="1"/>
          </a:gradFill>
        </p:spPr>
        <p:txBody>
          <a:bodyPr>
            <a:normAutofit/>
          </a:bodyPr>
          <a:lstStyle/>
          <a:p>
            <a:pPr algn="ctr"/>
            <a:r>
              <a:rPr lang="en-US" sz="4400" b="1" dirty="0">
                <a:ln>
                  <a:solidFill>
                    <a:schemeClr val="accent1"/>
                  </a:solidFill>
                </a:ln>
                <a:solidFill>
                  <a:srgbClr val="EA6A00"/>
                </a:solidFill>
                <a:latin typeface="Aharoni" panose="02010803020104030203" pitchFamily="2" charset="-79"/>
                <a:cs typeface="Aharoni" panose="02010803020104030203" pitchFamily="2" charset="-79"/>
              </a:rPr>
              <a:t>Sweetener Users Association</a:t>
            </a:r>
            <a:br>
              <a:rPr lang="en-US" sz="4400" b="1" dirty="0">
                <a:ln>
                  <a:solidFill>
                    <a:schemeClr val="accent1"/>
                  </a:solidFill>
                </a:ln>
                <a:solidFill>
                  <a:srgbClr val="EA6A00"/>
                </a:solidFill>
                <a:latin typeface="Aharoni" panose="02010803020104030203" pitchFamily="2" charset="-79"/>
                <a:cs typeface="Aharoni" panose="02010803020104030203" pitchFamily="2" charset="-79"/>
              </a:rPr>
            </a:br>
            <a:r>
              <a:rPr lang="en-US" sz="4000" b="1" dirty="0">
                <a:ln>
                  <a:solidFill>
                    <a:schemeClr val="accent1"/>
                  </a:solidFill>
                </a:ln>
                <a:solidFill>
                  <a:srgbClr val="EA6A00"/>
                </a:solidFill>
                <a:latin typeface="Aharoni" panose="02010803020104030203" pitchFamily="2" charset="-79"/>
                <a:cs typeface="Aharoni" panose="02010803020104030203" pitchFamily="2" charset="-79"/>
              </a:rPr>
              <a:t>Board Meeting Update</a:t>
            </a:r>
            <a:br>
              <a:rPr lang="en-US" sz="3600" b="1" dirty="0">
                <a:solidFill>
                  <a:srgbClr val="EA6A00"/>
                </a:solidFill>
                <a:latin typeface="+mn-lt"/>
              </a:rPr>
            </a:br>
            <a:r>
              <a:rPr lang="en-US" sz="1800" b="1" dirty="0">
                <a:solidFill>
                  <a:srgbClr val="EA6A00"/>
                </a:solidFill>
                <a:latin typeface="+mn-lt"/>
              </a:rPr>
              <a:t>   </a:t>
            </a:r>
            <a:br>
              <a:rPr lang="en-US" sz="3100" b="1" dirty="0">
                <a:solidFill>
                  <a:srgbClr val="EA6A00"/>
                </a:solidFill>
                <a:latin typeface="+mn-lt"/>
              </a:rPr>
            </a:br>
            <a:r>
              <a:rPr lang="en-US" sz="3100" b="1" dirty="0">
                <a:solidFill>
                  <a:srgbClr val="EA6A00"/>
                </a:solidFill>
                <a:latin typeface="+mn-lt"/>
              </a:rPr>
              <a:t>   </a:t>
            </a:r>
            <a:r>
              <a:rPr lang="en-US" sz="3200" dirty="0">
                <a:solidFill>
                  <a:schemeClr val="accent1">
                    <a:lumMod val="75000"/>
                  </a:schemeClr>
                </a:solidFill>
                <a:latin typeface="+mn-lt"/>
                <a:cs typeface="Aharoni" panose="02010803020104030203" pitchFamily="2" charset="-79"/>
              </a:rPr>
              <a:t>January 18, 2019</a:t>
            </a:r>
            <a:br>
              <a:rPr lang="en-US" sz="3600" dirty="0">
                <a:solidFill>
                  <a:schemeClr val="accent1"/>
                </a:solidFill>
              </a:rPr>
            </a:br>
            <a:br>
              <a:rPr lang="en-US" sz="1300" dirty="0">
                <a:solidFill>
                  <a:schemeClr val="accent1"/>
                </a:solidFill>
              </a:rPr>
            </a:br>
            <a:br>
              <a:rPr lang="en-US" sz="1300" dirty="0">
                <a:solidFill>
                  <a:schemeClr val="accent1"/>
                </a:solidFill>
              </a:rPr>
            </a:br>
            <a:br>
              <a:rPr lang="en-US" sz="1300" dirty="0">
                <a:solidFill>
                  <a:schemeClr val="accent1"/>
                </a:solidFill>
              </a:rPr>
            </a:br>
            <a:br>
              <a:rPr lang="en-US" sz="1300" dirty="0">
                <a:solidFill>
                  <a:schemeClr val="accent1"/>
                </a:solidFill>
              </a:rPr>
            </a:br>
            <a:br>
              <a:rPr lang="en-US" sz="2400" dirty="0"/>
            </a:br>
            <a:r>
              <a:rPr lang="en-US" sz="3200" dirty="0">
                <a:solidFill>
                  <a:schemeClr val="accent1">
                    <a:lumMod val="50000"/>
                  </a:schemeClr>
                </a:solidFill>
                <a:effectLst/>
                <a:latin typeface="+mn-lt"/>
              </a:rPr>
              <a:t>Ron Sterk</a:t>
            </a:r>
            <a:br>
              <a:rPr lang="en-US" sz="2400" dirty="0">
                <a:solidFill>
                  <a:schemeClr val="accent1">
                    <a:lumMod val="50000"/>
                  </a:schemeClr>
                </a:solidFill>
                <a:effectLst/>
                <a:latin typeface="+mn-lt"/>
              </a:rPr>
            </a:br>
            <a:r>
              <a:rPr lang="en-US" sz="2700" dirty="0">
                <a:solidFill>
                  <a:schemeClr val="accent1">
                    <a:lumMod val="50000"/>
                  </a:schemeClr>
                </a:solidFill>
                <a:latin typeface="+mn-lt"/>
              </a:rPr>
              <a:t>Sosland Publishing Company</a:t>
            </a:r>
            <a:br>
              <a:rPr lang="en-US" sz="2400" dirty="0">
                <a:solidFill>
                  <a:schemeClr val="accent1">
                    <a:lumMod val="50000"/>
                  </a:schemeClr>
                </a:solidFill>
              </a:rPr>
            </a:br>
            <a:r>
              <a:rPr lang="en-US" sz="2400" dirty="0">
                <a:solidFill>
                  <a:schemeClr val="accent1">
                    <a:lumMod val="50000"/>
                  </a:schemeClr>
                </a:solidFill>
                <a:effectLst/>
                <a:hlinkClick r:id="rId3"/>
              </a:rPr>
              <a:t>rsterk@sosland.com</a:t>
            </a:r>
            <a:r>
              <a:rPr lang="en-US" sz="2400" dirty="0">
                <a:solidFill>
                  <a:schemeClr val="accent1">
                    <a:lumMod val="50000"/>
                  </a:schemeClr>
                </a:solidFill>
                <a:effectLst/>
              </a:rPr>
              <a:t> </a:t>
            </a:r>
            <a:br>
              <a:rPr lang="en-US" sz="2400" dirty="0">
                <a:solidFill>
                  <a:schemeClr val="accent1">
                    <a:lumMod val="50000"/>
                  </a:schemeClr>
                </a:solidFill>
                <a:effectLst/>
              </a:rPr>
            </a:br>
            <a:br>
              <a:rPr lang="en-US" sz="2200" dirty="0">
                <a:solidFill>
                  <a:srgbClr val="0070C0"/>
                </a:solidFill>
                <a:effectLst/>
              </a:rPr>
            </a:br>
            <a:br>
              <a:rPr lang="en-US" sz="2200" dirty="0">
                <a:solidFill>
                  <a:schemeClr val="bg1">
                    <a:lumMod val="50000"/>
                  </a:schemeClr>
                </a:solidFill>
                <a:effectLst/>
              </a:rPr>
            </a:br>
            <a:br>
              <a:rPr lang="en-US" sz="2200" dirty="0">
                <a:solidFill>
                  <a:schemeClr val="bg1">
                    <a:lumMod val="50000"/>
                  </a:schemeClr>
                </a:solidFill>
                <a:effectLst/>
              </a:rPr>
            </a:br>
            <a:endParaRPr lang="en-US" sz="4400" dirty="0">
              <a:effectLst/>
            </a:endParaRPr>
          </a:p>
        </p:txBody>
      </p:sp>
    </p:spTree>
    <p:extLst>
      <p:ext uri="{BB962C8B-B14F-4D97-AF65-F5344CB8AC3E}">
        <p14:creationId xmlns:p14="http://schemas.microsoft.com/office/powerpoint/2010/main" val="96470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Cash Sugar Price Outlook</a:t>
            </a:r>
          </a:p>
        </p:txBody>
      </p:sp>
      <p:sp>
        <p:nvSpPr>
          <p:cNvPr id="4" name="TextBox 3"/>
          <p:cNvSpPr txBox="1"/>
          <p:nvPr/>
        </p:nvSpPr>
        <p:spPr>
          <a:xfrm>
            <a:off x="76200" y="685800"/>
            <a:ext cx="8839200" cy="5940088"/>
          </a:xfrm>
          <a:prstGeom prst="rect">
            <a:avLst/>
          </a:prstGeom>
          <a:noFill/>
        </p:spPr>
        <p:txBody>
          <a:bodyPr wrap="square" rtlCol="0">
            <a:spAutoFit/>
          </a:bodyPr>
          <a:lstStyle/>
          <a:p>
            <a:r>
              <a:rPr lang="en-US" sz="2000" b="1" dirty="0"/>
              <a:t>Beet sugar 2018-19</a:t>
            </a:r>
            <a:r>
              <a:rPr lang="en-US" sz="2000" dirty="0"/>
              <a:t>	Firm at 35c to 36c f.o.b. Midwest; </a:t>
            </a:r>
          </a:p>
          <a:p>
            <a:r>
              <a:rPr lang="en-US" sz="2000" dirty="0"/>
              <a:t>			39c West Coast (41c to 42c delivered)</a:t>
            </a:r>
          </a:p>
          <a:p>
            <a:r>
              <a:rPr lang="en-US" sz="2000" b="1" dirty="0"/>
              <a:t>Cane sugar 2018-19	</a:t>
            </a:r>
            <a:r>
              <a:rPr lang="en-US" sz="2000" dirty="0"/>
              <a:t>37c to 38c Northeast </a:t>
            </a:r>
          </a:p>
          <a:p>
            <a:r>
              <a:rPr lang="en-US" sz="2000" dirty="0"/>
              <a:t>			36c to 36.5c South/Southeast</a:t>
            </a:r>
          </a:p>
          <a:p>
            <a:r>
              <a:rPr lang="en-US" sz="2000" dirty="0"/>
              <a:t>			35.5c to 36c Gulf, mostly 36c</a:t>
            </a:r>
          </a:p>
          <a:p>
            <a:r>
              <a:rPr lang="en-US" sz="2000" dirty="0"/>
              <a:t>			41c to 42c delivered West Coast</a:t>
            </a:r>
          </a:p>
          <a:p>
            <a:r>
              <a:rPr lang="en-US" sz="2000" b="1" dirty="0"/>
              <a:t>Beet sugar 2019-20</a:t>
            </a:r>
            <a:r>
              <a:rPr lang="en-US" sz="2000" dirty="0"/>
              <a:t>	Some offers flat at 35c f.o.b., some not yet offering</a:t>
            </a:r>
          </a:p>
          <a:p>
            <a:r>
              <a:rPr lang="en-US" sz="2000" b="1" dirty="0"/>
              <a:t>Cane sugar 2019-20</a:t>
            </a:r>
            <a:r>
              <a:rPr lang="en-US" sz="2000" dirty="0"/>
              <a:t>	Few offers, but one Gulf refiner firmer at 36c</a:t>
            </a:r>
          </a:p>
          <a:p>
            <a:endParaRPr lang="en-US" sz="2000" b="1" u="sng" dirty="0">
              <a:solidFill>
                <a:srgbClr val="FF0000"/>
              </a:solidFill>
            </a:endParaRPr>
          </a:p>
          <a:p>
            <a:r>
              <a:rPr lang="en-US" sz="2000" b="1" u="sng" dirty="0">
                <a:solidFill>
                  <a:schemeClr val="accent1">
                    <a:lumMod val="75000"/>
                  </a:schemeClr>
                </a:solidFill>
              </a:rPr>
              <a:t>Recent Developments and Factors to Watch</a:t>
            </a:r>
          </a:p>
          <a:p>
            <a:pPr marL="800100" lvl="1" indent="-342900">
              <a:buFont typeface="Arial" panose="020B0604020202020204" pitchFamily="34" charset="0"/>
              <a:buChar char="•"/>
            </a:pPr>
            <a:r>
              <a:rPr lang="en-US" sz="2000" dirty="0">
                <a:solidFill>
                  <a:schemeClr val="accent1">
                    <a:lumMod val="75000"/>
                  </a:schemeClr>
                </a:solidFill>
              </a:rPr>
              <a:t>Beet sugar prices have stabilized at 35c to 36c f.o.b. Midwest with limited sales mostly at 35c a </a:t>
            </a:r>
            <a:r>
              <a:rPr lang="en-US" sz="2000" dirty="0" err="1">
                <a:solidFill>
                  <a:schemeClr val="accent1">
                    <a:lumMod val="75000"/>
                  </a:schemeClr>
                </a:solidFill>
              </a:rPr>
              <a:t>lb</a:t>
            </a:r>
            <a:r>
              <a:rPr lang="en-US" sz="2000" dirty="0">
                <a:solidFill>
                  <a:schemeClr val="accent1">
                    <a:lumMod val="75000"/>
                  </a:schemeClr>
                </a:solidFill>
              </a:rPr>
              <a:t>; one processor is out of the market, others have single-digit percentage of production to sell but aren’t pushing sales.</a:t>
            </a:r>
          </a:p>
          <a:p>
            <a:pPr marL="800100" lvl="1" indent="-342900">
              <a:buFont typeface="Arial" panose="020B0604020202020204" pitchFamily="34" charset="0"/>
              <a:buChar char="•"/>
            </a:pPr>
            <a:r>
              <a:rPr lang="en-US" sz="2000" dirty="0">
                <a:solidFill>
                  <a:schemeClr val="accent1">
                    <a:lumMod val="75000"/>
                  </a:schemeClr>
                </a:solidFill>
              </a:rPr>
              <a:t>Beet processors are running well and weather is favorable for beet piles.</a:t>
            </a:r>
          </a:p>
          <a:p>
            <a:pPr marL="800100" lvl="1" indent="-342900">
              <a:buFont typeface="Arial" panose="020B0604020202020204" pitchFamily="34" charset="0"/>
              <a:buChar char="•"/>
            </a:pPr>
            <a:r>
              <a:rPr lang="en-US" sz="2000" dirty="0">
                <a:solidFill>
                  <a:schemeClr val="accent1">
                    <a:lumMod val="75000"/>
                  </a:schemeClr>
                </a:solidFill>
              </a:rPr>
              <a:t>Cane processors also indicate they are comfortably sold for 2018-19.</a:t>
            </a:r>
          </a:p>
          <a:p>
            <a:pPr marL="800100" lvl="1" indent="-342900">
              <a:buFont typeface="Arial" panose="020B0604020202020204" pitchFamily="34" charset="0"/>
              <a:buChar char="•"/>
            </a:pPr>
            <a:r>
              <a:rPr lang="en-US" sz="2000" dirty="0">
                <a:solidFill>
                  <a:schemeClr val="accent1">
                    <a:lumMod val="75000"/>
                  </a:schemeClr>
                </a:solidFill>
              </a:rPr>
              <a:t>Deliveries have been strong in January, which is typical for the season. Some still expect lower beet deliveries for the year with total deliveries about flat.</a:t>
            </a:r>
          </a:p>
          <a:p>
            <a:pPr marL="800100" lvl="1" indent="-342900">
              <a:buFont typeface="Arial" panose="020B0604020202020204" pitchFamily="34" charset="0"/>
              <a:buChar char="•"/>
            </a:pPr>
            <a:r>
              <a:rPr lang="en-US" sz="2000" dirty="0">
                <a:solidFill>
                  <a:schemeClr val="accent1">
                    <a:lumMod val="75000"/>
                  </a:schemeClr>
                </a:solidFill>
              </a:rPr>
              <a:t>A few offers for 2019-20 flat to slightly higher than 2018-19, but most are waiting until I.S.C. for further price direction.</a:t>
            </a:r>
          </a:p>
        </p:txBody>
      </p:sp>
      <p:pic>
        <p:nvPicPr>
          <p:cNvPr id="7" name="Picture 6" descr="\\data\graphic\LOGOS\SOSLOGOS\Ron_Logos\SosPubLogoVector_Black.jpg">
            <a:extLst>
              <a:ext uri="{FF2B5EF4-FFF2-40B4-BE49-F238E27FC236}">
                <a16:creationId xmlns:a16="http://schemas.microsoft.com/office/drawing/2014/main" id="{665D1F1A-B81C-494C-81AC-E7E262FFB7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2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New York #16 Raw Futures</a:t>
            </a:r>
          </a:p>
        </p:txBody>
      </p:sp>
      <p:sp>
        <p:nvSpPr>
          <p:cNvPr id="6" name="TextBox 5"/>
          <p:cNvSpPr txBox="1"/>
          <p:nvPr/>
        </p:nvSpPr>
        <p:spPr>
          <a:xfrm>
            <a:off x="0" y="518926"/>
            <a:ext cx="9144000" cy="369332"/>
          </a:xfrm>
          <a:prstGeom prst="rect">
            <a:avLst/>
          </a:prstGeom>
          <a:noFill/>
        </p:spPr>
        <p:txBody>
          <a:bodyPr wrap="square" rtlCol="0">
            <a:spAutoFit/>
          </a:bodyPr>
          <a:lstStyle/>
          <a:p>
            <a:r>
              <a:rPr lang="en-US" dirty="0"/>
              <a:t>ICE domestic raw sugar futures as of Jan. 17, in cents per lb. Source: Tech Nova</a:t>
            </a:r>
          </a:p>
        </p:txBody>
      </p:sp>
      <p:pic>
        <p:nvPicPr>
          <p:cNvPr id="12" name="Picture 11" descr="\\data\graphic\LOGOS\SOSLOGOS\Ron_Logos\SosPubLogoVector_Black.jpg">
            <a:extLst>
              <a:ext uri="{FF2B5EF4-FFF2-40B4-BE49-F238E27FC236}">
                <a16:creationId xmlns:a16="http://schemas.microsoft.com/office/drawing/2014/main" id="{F7CFF1CB-90AF-4111-885F-7C997B3CA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585024-C749-4B94-BE52-7078A70E19C0}"/>
              </a:ext>
            </a:extLst>
          </p:cNvPr>
          <p:cNvSpPr txBox="1"/>
          <p:nvPr/>
        </p:nvSpPr>
        <p:spPr>
          <a:xfrm>
            <a:off x="266700" y="4706534"/>
            <a:ext cx="8610600" cy="1015663"/>
          </a:xfrm>
          <a:prstGeom prst="rect">
            <a:avLst/>
          </a:prstGeom>
          <a:noFill/>
        </p:spPr>
        <p:txBody>
          <a:bodyPr wrap="square" rtlCol="0">
            <a:spAutoFit/>
          </a:bodyPr>
          <a:lstStyle/>
          <a:p>
            <a:r>
              <a:rPr lang="en-US" sz="2000" dirty="0"/>
              <a:t>The nearby market has firmed about 0.25c a </a:t>
            </a:r>
            <a:r>
              <a:rPr lang="en-US" sz="2000" dirty="0" err="1"/>
              <a:t>lb</a:t>
            </a:r>
            <a:r>
              <a:rPr lang="en-US" sz="2000" dirty="0"/>
              <a:t> from late last year, now trading mostly in the 25.25c to 25.50c a </a:t>
            </a:r>
            <a:r>
              <a:rPr lang="en-US" sz="2000" dirty="0" err="1"/>
              <a:t>lb</a:t>
            </a:r>
            <a:r>
              <a:rPr lang="en-US" sz="2000" dirty="0"/>
              <a:t> range. There is less than a 1c carry spot through 2020, with later 2020 months at a discount to late 2019 and early 2020.</a:t>
            </a:r>
          </a:p>
        </p:txBody>
      </p:sp>
      <p:pic>
        <p:nvPicPr>
          <p:cNvPr id="9" name="Picture 8">
            <a:extLst>
              <a:ext uri="{FF2B5EF4-FFF2-40B4-BE49-F238E27FC236}">
                <a16:creationId xmlns:a16="http://schemas.microsoft.com/office/drawing/2014/main" id="{537058BB-8F3E-4E5D-AF00-2DFE4B3F9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 y="1480431"/>
            <a:ext cx="9174598" cy="2771115"/>
          </a:xfrm>
          <a:prstGeom prst="rect">
            <a:avLst/>
          </a:prstGeom>
        </p:spPr>
      </p:pic>
      <p:pic>
        <p:nvPicPr>
          <p:cNvPr id="14" name="Picture 13">
            <a:extLst>
              <a:ext uri="{FF2B5EF4-FFF2-40B4-BE49-F238E27FC236}">
                <a16:creationId xmlns:a16="http://schemas.microsoft.com/office/drawing/2014/main" id="{AF07919A-FE21-448D-B93E-A9D35B8BAE6B}"/>
              </a:ext>
            </a:extLst>
          </p:cNvPr>
          <p:cNvPicPr>
            <a:picLocks noChangeAspect="1"/>
          </p:cNvPicPr>
          <p:nvPr/>
        </p:nvPicPr>
        <p:blipFill rotWithShape="1">
          <a:blip r:embed="rId5">
            <a:extLst>
              <a:ext uri="{28A0092B-C50C-407E-A947-70E740481C1C}">
                <a14:useLocalDpi xmlns:a14="http://schemas.microsoft.com/office/drawing/2010/main" val="0"/>
              </a:ext>
            </a:extLst>
          </a:blip>
          <a:srcRect b="90914"/>
          <a:stretch/>
        </p:blipFill>
        <p:spPr>
          <a:xfrm>
            <a:off x="29111" y="1179563"/>
            <a:ext cx="9114890" cy="304146"/>
          </a:xfrm>
          <a:prstGeom prst="rect">
            <a:avLst/>
          </a:prstGeom>
        </p:spPr>
      </p:pic>
      <p:sp>
        <p:nvSpPr>
          <p:cNvPr id="13" name="Rectangle 12">
            <a:extLst>
              <a:ext uri="{FF2B5EF4-FFF2-40B4-BE49-F238E27FC236}">
                <a16:creationId xmlns:a16="http://schemas.microsoft.com/office/drawing/2014/main" id="{F3412EF6-731E-4552-8633-7C726EA5024D}"/>
              </a:ext>
            </a:extLst>
          </p:cNvPr>
          <p:cNvSpPr/>
          <p:nvPr/>
        </p:nvSpPr>
        <p:spPr>
          <a:xfrm>
            <a:off x="1295400" y="1179563"/>
            <a:ext cx="914400" cy="3071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49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Global Sugar Overview</a:t>
            </a:r>
          </a:p>
        </p:txBody>
      </p:sp>
      <p:sp>
        <p:nvSpPr>
          <p:cNvPr id="4" name="TextBox 3"/>
          <p:cNvSpPr txBox="1"/>
          <p:nvPr/>
        </p:nvSpPr>
        <p:spPr>
          <a:xfrm>
            <a:off x="0" y="549610"/>
            <a:ext cx="9144000" cy="6124754"/>
          </a:xfrm>
          <a:prstGeom prst="rect">
            <a:avLst/>
          </a:prstGeom>
          <a:noFill/>
        </p:spPr>
        <p:txBody>
          <a:bodyPr wrap="square" rtlCol="0">
            <a:spAutoFit/>
          </a:bodyPr>
          <a:lstStyle/>
          <a:p>
            <a:endParaRPr lang="en-US" sz="800"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Global supply/demand</a:t>
            </a:r>
          </a:p>
          <a:p>
            <a:pPr marL="914400" lvl="1" indent="-457200">
              <a:buFont typeface="Wingdings" panose="05000000000000000000" pitchFamily="2" charset="2"/>
              <a:buChar char="§"/>
            </a:pPr>
            <a:r>
              <a:rPr lang="en-US" sz="2200" dirty="0">
                <a:solidFill>
                  <a:schemeClr val="accent1">
                    <a:lumMod val="75000"/>
                  </a:schemeClr>
                </a:solidFill>
              </a:rPr>
              <a:t>2018-19 surplus forecasts are being trimmed or switched to a deficit, with a larger deficit expected in 2019-20. Some see the market shifting from bearish to bullish, but far from wildly so. </a:t>
            </a:r>
          </a:p>
          <a:p>
            <a:pPr marL="457200" indent="-457200">
              <a:buFont typeface="Wingdings" panose="05000000000000000000" pitchFamily="2" charset="2"/>
              <a:buChar char="§"/>
            </a:pPr>
            <a:endParaRPr lang="en-US" sz="800" b="1"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Brazil shift</a:t>
            </a:r>
          </a:p>
          <a:p>
            <a:pPr marL="914400" lvl="1" indent="-457200">
              <a:buFont typeface="Wingdings" panose="05000000000000000000" pitchFamily="2" charset="2"/>
              <a:buChar char="§"/>
            </a:pPr>
            <a:r>
              <a:rPr lang="en-US" sz="2200" dirty="0">
                <a:solidFill>
                  <a:schemeClr val="accent1">
                    <a:lumMod val="75000"/>
                  </a:schemeClr>
                </a:solidFill>
              </a:rPr>
              <a:t>Focus in 2018-19 (April-March) was on ethanol. Some forecasts have sugar increasing in 2019-20, but still not to historical levels.</a:t>
            </a:r>
          </a:p>
          <a:p>
            <a:pPr marL="457200" indent="-457200">
              <a:buFont typeface="Wingdings" panose="05000000000000000000" pitchFamily="2" charset="2"/>
              <a:buChar char="§"/>
            </a:pPr>
            <a:endParaRPr lang="en-US" sz="800" b="1"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India remains critical</a:t>
            </a:r>
          </a:p>
          <a:p>
            <a:pPr marL="914400" lvl="1" indent="-457200">
              <a:buFont typeface="Wingdings" panose="05000000000000000000" pitchFamily="2" charset="2"/>
              <a:buChar char="§"/>
            </a:pPr>
            <a:r>
              <a:rPr lang="en-US" sz="2200" dirty="0">
                <a:solidFill>
                  <a:schemeClr val="accent1">
                    <a:lumMod val="75000"/>
                  </a:schemeClr>
                </a:solidFill>
              </a:rPr>
              <a:t>Production forecasts have been lowered in India for 2018-19, and potential exports about halved, but still limit global price gains.</a:t>
            </a:r>
          </a:p>
          <a:p>
            <a:endParaRPr lang="en-US" sz="800" b="1"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Influence of energy prices on global raw sugar</a:t>
            </a:r>
          </a:p>
          <a:p>
            <a:pPr marL="914400" lvl="1" indent="-457200">
              <a:buFont typeface="Wingdings" panose="05000000000000000000" pitchFamily="2" charset="2"/>
              <a:buChar char="§"/>
            </a:pPr>
            <a:r>
              <a:rPr lang="en-US" sz="2200" dirty="0">
                <a:solidFill>
                  <a:schemeClr val="accent1">
                    <a:lumMod val="75000"/>
                  </a:schemeClr>
                </a:solidFill>
              </a:rPr>
              <a:t>Movements in crude oil prices have been credited with playing a larger role in daily movement of world raw sugar prices as ethanol outturn rose in Brazil (36%/64% sugar/ethanol mix of cane crush in 2018-19 versus 47%/53% last year). Crude’s influence may ease with shift back to sugar but will continue to be a factor.</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4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Crude oil and No. 11 Futures</a:t>
            </a:r>
          </a:p>
        </p:txBody>
      </p:sp>
      <p:sp>
        <p:nvSpPr>
          <p:cNvPr id="6" name="TextBox 5"/>
          <p:cNvSpPr txBox="1"/>
          <p:nvPr/>
        </p:nvSpPr>
        <p:spPr>
          <a:xfrm>
            <a:off x="0" y="518926"/>
            <a:ext cx="9144000" cy="338554"/>
          </a:xfrm>
          <a:prstGeom prst="rect">
            <a:avLst/>
          </a:prstGeom>
          <a:noFill/>
        </p:spPr>
        <p:txBody>
          <a:bodyPr wrap="square" rtlCol="0">
            <a:spAutoFit/>
          </a:bodyPr>
          <a:lstStyle/>
          <a:p>
            <a:r>
              <a:rPr lang="en-US" sz="1600" dirty="0">
                <a:solidFill>
                  <a:srgbClr val="0066CC"/>
                </a:solidFill>
              </a:rPr>
              <a:t>No. 11 raw sugar futures in cents per </a:t>
            </a:r>
            <a:r>
              <a:rPr lang="en-US" sz="1600" dirty="0" err="1">
                <a:solidFill>
                  <a:srgbClr val="0066CC"/>
                </a:solidFill>
              </a:rPr>
              <a:t>lb</a:t>
            </a:r>
            <a:r>
              <a:rPr lang="en-US" sz="1600" dirty="0">
                <a:solidFill>
                  <a:srgbClr val="0066CC"/>
                </a:solidFill>
              </a:rPr>
              <a:t>,</a:t>
            </a:r>
            <a:r>
              <a:rPr lang="en-US" sz="1600" dirty="0"/>
              <a:t> </a:t>
            </a:r>
            <a:r>
              <a:rPr lang="en-US" sz="1600" dirty="0">
                <a:solidFill>
                  <a:srgbClr val="EA6A00"/>
                </a:solidFill>
              </a:rPr>
              <a:t>New York crude oil futures in dollars per barrel.</a:t>
            </a:r>
            <a:r>
              <a:rPr lang="en-US" sz="1600" dirty="0"/>
              <a:t> Source: Tech Nova</a:t>
            </a:r>
          </a:p>
        </p:txBody>
      </p:sp>
      <p:pic>
        <p:nvPicPr>
          <p:cNvPr id="12" name="Picture 11" descr="\\data\graphic\LOGOS\SOSLOGOS\Ron_Logos\SosPubLogoVector_Black.jpg">
            <a:extLst>
              <a:ext uri="{FF2B5EF4-FFF2-40B4-BE49-F238E27FC236}">
                <a16:creationId xmlns:a16="http://schemas.microsoft.com/office/drawing/2014/main" id="{F7CFF1CB-90AF-4111-885F-7C997B3CA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65A2ED7E-A909-4C4A-B3B7-7AD3C3CF2E64}"/>
              </a:ext>
            </a:extLst>
          </p:cNvPr>
          <p:cNvGraphicFramePr>
            <a:graphicFrameLocks/>
          </p:cNvGraphicFramePr>
          <p:nvPr>
            <p:extLst>
              <p:ext uri="{D42A27DB-BD31-4B8C-83A1-F6EECF244321}">
                <p14:modId xmlns:p14="http://schemas.microsoft.com/office/powerpoint/2010/main" val="847352920"/>
              </p:ext>
            </p:extLst>
          </p:nvPr>
        </p:nvGraphicFramePr>
        <p:xfrm>
          <a:off x="0" y="914400"/>
          <a:ext cx="9144000"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088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New York #11 Raw Futures</a:t>
            </a:r>
          </a:p>
        </p:txBody>
      </p:sp>
      <p:sp>
        <p:nvSpPr>
          <p:cNvPr id="6" name="TextBox 5"/>
          <p:cNvSpPr txBox="1"/>
          <p:nvPr/>
        </p:nvSpPr>
        <p:spPr>
          <a:xfrm>
            <a:off x="0" y="518926"/>
            <a:ext cx="9144000" cy="338554"/>
          </a:xfrm>
          <a:prstGeom prst="rect">
            <a:avLst/>
          </a:prstGeom>
          <a:noFill/>
        </p:spPr>
        <p:txBody>
          <a:bodyPr wrap="square" rtlCol="0">
            <a:spAutoFit/>
          </a:bodyPr>
          <a:lstStyle/>
          <a:p>
            <a:r>
              <a:rPr lang="en-US" sz="1600" dirty="0"/>
              <a:t>ICE world raw sugar futures as of Jan. 17, in cents per lb. Source: Tech Nova</a:t>
            </a:r>
          </a:p>
        </p:txBody>
      </p:sp>
      <p:pic>
        <p:nvPicPr>
          <p:cNvPr id="12" name="Picture 11" descr="\\data\graphic\LOGOS\SOSLOGOS\Ron_Logos\SosPubLogoVector_Black.jpg">
            <a:extLst>
              <a:ext uri="{FF2B5EF4-FFF2-40B4-BE49-F238E27FC236}">
                <a16:creationId xmlns:a16="http://schemas.microsoft.com/office/drawing/2014/main" id="{F7CFF1CB-90AF-4111-885F-7C997B3CA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FAB1EF-8BEB-4E3A-BCCE-AFA461EA0FA1}"/>
              </a:ext>
            </a:extLst>
          </p:cNvPr>
          <p:cNvSpPr txBox="1"/>
          <p:nvPr/>
        </p:nvSpPr>
        <p:spPr>
          <a:xfrm>
            <a:off x="228600" y="4869847"/>
            <a:ext cx="8458200" cy="1323439"/>
          </a:xfrm>
          <a:prstGeom prst="rect">
            <a:avLst/>
          </a:prstGeom>
          <a:noFill/>
        </p:spPr>
        <p:txBody>
          <a:bodyPr wrap="square" rtlCol="0">
            <a:spAutoFit/>
          </a:bodyPr>
          <a:lstStyle/>
          <a:p>
            <a:r>
              <a:rPr lang="en-US" sz="2000" dirty="0"/>
              <a:t>The nearby contract hit a two-month high on Jan. 16, was up 33% from the September low and was up 13% from its early January low. Support mainly has come from short covering, with rising crude oil prices, dryness in Brazil and lower export forecasts for India also factors.</a:t>
            </a:r>
          </a:p>
        </p:txBody>
      </p:sp>
      <p:pic>
        <p:nvPicPr>
          <p:cNvPr id="8" name="Picture 7">
            <a:extLst>
              <a:ext uri="{FF2B5EF4-FFF2-40B4-BE49-F238E27FC236}">
                <a16:creationId xmlns:a16="http://schemas.microsoft.com/office/drawing/2014/main" id="{E17A23F5-856A-4EFE-96BE-EE776A5EB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 y="1189985"/>
            <a:ext cx="9174599" cy="3347357"/>
          </a:xfrm>
          <a:prstGeom prst="rect">
            <a:avLst/>
          </a:prstGeom>
        </p:spPr>
      </p:pic>
      <p:sp>
        <p:nvSpPr>
          <p:cNvPr id="14" name="Rectangle 13">
            <a:extLst>
              <a:ext uri="{FF2B5EF4-FFF2-40B4-BE49-F238E27FC236}">
                <a16:creationId xmlns:a16="http://schemas.microsoft.com/office/drawing/2014/main" id="{786BAFA0-8AFB-4A60-897B-4ABA72631DE7}"/>
              </a:ext>
            </a:extLst>
          </p:cNvPr>
          <p:cNvSpPr/>
          <p:nvPr/>
        </p:nvSpPr>
        <p:spPr>
          <a:xfrm>
            <a:off x="1219200" y="1189985"/>
            <a:ext cx="990600" cy="3347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85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World/Domestic Futures </a:t>
            </a:r>
          </a:p>
        </p:txBody>
      </p:sp>
      <p:sp>
        <p:nvSpPr>
          <p:cNvPr id="5" name="TextBox 4">
            <a:extLst>
              <a:ext uri="{FF2B5EF4-FFF2-40B4-BE49-F238E27FC236}">
                <a16:creationId xmlns:a16="http://schemas.microsoft.com/office/drawing/2014/main" id="{64CED459-6EE9-42F5-AC62-90B643422A03}"/>
              </a:ext>
            </a:extLst>
          </p:cNvPr>
          <p:cNvSpPr txBox="1"/>
          <p:nvPr/>
        </p:nvSpPr>
        <p:spPr>
          <a:xfrm>
            <a:off x="76200" y="533401"/>
            <a:ext cx="9067800" cy="381427"/>
          </a:xfrm>
          <a:prstGeom prst="rect">
            <a:avLst/>
          </a:prstGeom>
          <a:noFill/>
        </p:spPr>
        <p:txBody>
          <a:bodyPr wrap="square" rtlCol="0">
            <a:spAutoFit/>
          </a:bodyPr>
          <a:lstStyle/>
          <a:p>
            <a:r>
              <a:rPr lang="en-US" dirty="0"/>
              <a:t>Nearby ICE New York raw sugar futures, in cents per lb, as of Jan. 16, 2019.</a:t>
            </a:r>
          </a:p>
        </p:txBody>
      </p:sp>
      <p:pic>
        <p:nvPicPr>
          <p:cNvPr id="9" name="Picture 8" descr="\\data\graphic\LOGOS\SOSLOGOS\Ron_Logos\SosPubLogoVector_Black.jpg">
            <a:extLst>
              <a:ext uri="{FF2B5EF4-FFF2-40B4-BE49-F238E27FC236}">
                <a16:creationId xmlns:a16="http://schemas.microsoft.com/office/drawing/2014/main" id="{36D00736-AE7A-4867-9AC6-EF68F53CC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58C731C3-4616-4352-B233-5EAB4D3B1B4C}"/>
              </a:ext>
            </a:extLst>
          </p:cNvPr>
          <p:cNvGraphicFramePr>
            <a:graphicFrameLocks/>
          </p:cNvGraphicFramePr>
          <p:nvPr>
            <p:extLst>
              <p:ext uri="{D42A27DB-BD31-4B8C-83A1-F6EECF244321}">
                <p14:modId xmlns:p14="http://schemas.microsoft.com/office/powerpoint/2010/main" val="4016752641"/>
              </p:ext>
            </p:extLst>
          </p:nvPr>
        </p:nvGraphicFramePr>
        <p:xfrm>
          <a:off x="0" y="914828"/>
          <a:ext cx="9067800" cy="533357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5C4B625-6666-45C2-8D81-9E53A636DC03}"/>
              </a:ext>
            </a:extLst>
          </p:cNvPr>
          <p:cNvSpPr txBox="1"/>
          <p:nvPr/>
        </p:nvSpPr>
        <p:spPr>
          <a:xfrm>
            <a:off x="6400800" y="1679228"/>
            <a:ext cx="2286000" cy="1077218"/>
          </a:xfrm>
          <a:prstGeom prst="rect">
            <a:avLst/>
          </a:prstGeom>
          <a:solidFill>
            <a:schemeClr val="bg1"/>
          </a:solidFill>
          <a:ln w="15875">
            <a:solidFill>
              <a:srgbClr val="EA6A00"/>
            </a:solidFill>
          </a:ln>
        </p:spPr>
        <p:txBody>
          <a:bodyPr wrap="square" rtlCol="0">
            <a:spAutoFit/>
          </a:bodyPr>
          <a:lstStyle/>
          <a:p>
            <a:r>
              <a:rPr lang="en-US" sz="1600" dirty="0"/>
              <a:t>Continued trading nearly flat between 25.25c and 25.50c a </a:t>
            </a:r>
            <a:r>
              <a:rPr lang="en-US" sz="1600" dirty="0" err="1"/>
              <a:t>lb</a:t>
            </a:r>
            <a:r>
              <a:rPr lang="en-US" sz="1600" dirty="0"/>
              <a:t>, up from 25c in late 2018.</a:t>
            </a:r>
          </a:p>
        </p:txBody>
      </p:sp>
    </p:spTree>
    <p:extLst>
      <p:ext uri="{BB962C8B-B14F-4D97-AF65-F5344CB8AC3E}">
        <p14:creationId xmlns:p14="http://schemas.microsoft.com/office/powerpoint/2010/main" val="419689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Corn Sweetener Market</a:t>
            </a:r>
          </a:p>
        </p:txBody>
      </p:sp>
      <p:sp>
        <p:nvSpPr>
          <p:cNvPr id="4" name="TextBox 3"/>
          <p:cNvSpPr txBox="1"/>
          <p:nvPr/>
        </p:nvSpPr>
        <p:spPr>
          <a:xfrm>
            <a:off x="0" y="685800"/>
            <a:ext cx="9144000"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chemeClr val="accent1">
                    <a:lumMod val="75000"/>
                  </a:schemeClr>
                </a:solidFill>
              </a:rPr>
              <a:t>Annual contracting for 2019 has been completed. Contracting period was much slower this year than in the past couple of seasons. </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400" dirty="0">
                <a:solidFill>
                  <a:schemeClr val="accent1">
                    <a:lumMod val="75000"/>
                  </a:schemeClr>
                </a:solidFill>
              </a:rPr>
              <a:t>Early strong offers from refiners in August gave way to no or smaller increases by Thanksgiving, with instances of lower pricing, mainly for 42% HFCS.        </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400" dirty="0">
                <a:solidFill>
                  <a:schemeClr val="accent1">
                    <a:lumMod val="75000"/>
                  </a:schemeClr>
                </a:solidFill>
              </a:rPr>
              <a:t>Closing of Ingredion’s Stockton, Calif., plant (which made HFCS only) had little if any impact on regional market. </a:t>
            </a:r>
          </a:p>
          <a:p>
            <a:endParaRPr lang="en-US" sz="1000" dirty="0">
              <a:solidFill>
                <a:schemeClr val="accent1">
                  <a:lumMod val="75000"/>
                </a:schemeClr>
              </a:solidFill>
            </a:endParaRPr>
          </a:p>
          <a:p>
            <a:pPr marL="457200" indent="-457200">
              <a:buFont typeface="Wingdings" panose="05000000000000000000" pitchFamily="2" charset="2"/>
              <a:buChar char="§"/>
            </a:pPr>
            <a:r>
              <a:rPr lang="en-US" sz="2400" dirty="0">
                <a:solidFill>
                  <a:schemeClr val="accent1">
                    <a:lumMod val="75000"/>
                  </a:schemeClr>
                </a:solidFill>
              </a:rPr>
              <a:t>Corn sweetener supplies overall appear to be less tight than earlier “broadcast” due to lower-than-expected exports to Mexico and possible switching from ethanol to sweeteners at a few plants due to poor margins for ethanol.</a:t>
            </a:r>
          </a:p>
          <a:p>
            <a:endParaRPr lang="en-US" sz="1000" dirty="0">
              <a:solidFill>
                <a:schemeClr val="accent1">
                  <a:lumMod val="75000"/>
                </a:schemeClr>
              </a:solidFill>
            </a:endParaRPr>
          </a:p>
          <a:p>
            <a:pPr marL="457200" indent="-457200">
              <a:buFont typeface="Wingdings" panose="05000000000000000000" pitchFamily="2" charset="2"/>
              <a:buChar char="§"/>
            </a:pPr>
            <a:r>
              <a:rPr lang="en-US" sz="2400" dirty="0">
                <a:solidFill>
                  <a:schemeClr val="accent1">
                    <a:lumMod val="75000"/>
                  </a:schemeClr>
                </a:solidFill>
              </a:rPr>
              <a:t>Refiners won’t hesitate to trim capacity if evidence of less demand.</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EACEDF1-AE3D-405D-8E78-F1FB008E3D1C}"/>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33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1338" y="1267485"/>
            <a:ext cx="6062662"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lumMod val="75000"/>
                  </a:schemeClr>
                </a:solidFill>
              </a:rPr>
              <a:t>Corn Sweetener Prices</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1"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EACEDF1-AE3D-405D-8E78-F1FB008E3D1C}"/>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DEB9ACD0-5C9C-4398-BA84-1791A243D4EB}"/>
              </a:ext>
            </a:extLst>
          </p:cNvPr>
          <p:cNvGraphicFramePr>
            <a:graphicFrameLocks noGrp="1"/>
          </p:cNvGraphicFramePr>
          <p:nvPr>
            <p:extLst>
              <p:ext uri="{D42A27DB-BD31-4B8C-83A1-F6EECF244321}">
                <p14:modId xmlns:p14="http://schemas.microsoft.com/office/powerpoint/2010/main" val="2608518121"/>
              </p:ext>
            </p:extLst>
          </p:nvPr>
        </p:nvGraphicFramePr>
        <p:xfrm>
          <a:off x="91351" y="916432"/>
          <a:ext cx="2541270" cy="1649649"/>
        </p:xfrm>
        <a:graphic>
          <a:graphicData uri="http://schemas.openxmlformats.org/drawingml/2006/table">
            <a:tbl>
              <a:tblPr/>
              <a:tblGrid>
                <a:gridCol w="789907">
                  <a:extLst>
                    <a:ext uri="{9D8B030D-6E8A-4147-A177-3AD203B41FA5}">
                      <a16:colId xmlns:a16="http://schemas.microsoft.com/office/drawing/2014/main" val="2665455320"/>
                    </a:ext>
                  </a:extLst>
                </a:gridCol>
                <a:gridCol w="922682">
                  <a:extLst>
                    <a:ext uri="{9D8B030D-6E8A-4147-A177-3AD203B41FA5}">
                      <a16:colId xmlns:a16="http://schemas.microsoft.com/office/drawing/2014/main" val="399813630"/>
                    </a:ext>
                  </a:extLst>
                </a:gridCol>
                <a:gridCol w="828681">
                  <a:extLst>
                    <a:ext uri="{9D8B030D-6E8A-4147-A177-3AD203B41FA5}">
                      <a16:colId xmlns:a16="http://schemas.microsoft.com/office/drawing/2014/main" val="2202755160"/>
                    </a:ext>
                  </a:extLst>
                </a:gridCol>
              </a:tblGrid>
              <a:tr h="247551">
                <a:tc gridSpan="3">
                  <a:txBody>
                    <a:bodyPr/>
                    <a:lstStyle/>
                    <a:p>
                      <a:pPr marR="0" indent="0" algn="ctr" rtl="0">
                        <a:lnSpc>
                          <a:spcPct val="119000"/>
                        </a:lnSpc>
                        <a:spcBef>
                          <a:spcPts val="0"/>
                        </a:spcBef>
                        <a:spcAft>
                          <a:spcPts val="300"/>
                        </a:spcAft>
                      </a:pPr>
                      <a:r>
                        <a:rPr lang="en-US" sz="1400" b="1" kern="1400" dirty="0">
                          <a:ln>
                            <a:noFill/>
                          </a:ln>
                          <a:solidFill>
                            <a:srgbClr val="FFFFFF"/>
                          </a:solidFill>
                          <a:effectLst/>
                          <a:latin typeface="+mn-lt"/>
                        </a:rPr>
                        <a:t>                    42% HFCS Spot</a:t>
                      </a:r>
                      <a:endParaRPr lang="en-US" sz="1400" kern="1400" dirty="0">
                        <a:ln>
                          <a:noFill/>
                        </a:ln>
                        <a:solidFill>
                          <a:srgbClr val="000000"/>
                        </a:solidFill>
                        <a:effectLst/>
                        <a:latin typeface="+mn-lt"/>
                      </a:endParaRPr>
                    </a:p>
                  </a:txBody>
                  <a:tcPr marL="0" marR="0" marT="0" marB="0">
                    <a:lnL>
                      <a:noFill/>
                    </a:lnL>
                    <a:lnR>
                      <a:noFill/>
                    </a:lnR>
                    <a:lnT>
                      <a:noFill/>
                    </a:lnT>
                    <a:lnB w="6350" cap="flat" cmpd="sng" algn="ctr">
                      <a:solidFill>
                        <a:srgbClr val="17375E"/>
                      </a:solidFill>
                      <a:prstDash val="solid"/>
                      <a:round/>
                      <a:headEnd type="none" w="med" len="med"/>
                      <a:tailEnd type="none" w="med" len="med"/>
                    </a:lnB>
                    <a:solidFill>
                      <a:srgbClr val="D86E2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244571"/>
                  </a:ext>
                </a:extLst>
              </a:tr>
              <a:tr h="215283">
                <a:tc>
                  <a:txBody>
                    <a:bodyPr/>
                    <a:lstStyle/>
                    <a:p>
                      <a:pPr marR="0" indent="0" algn="l" rtl="0">
                        <a:lnSpc>
                          <a:spcPct val="94000"/>
                        </a:lnSpc>
                        <a:spcBef>
                          <a:spcPts val="0"/>
                        </a:spcBef>
                        <a:spcAft>
                          <a:spcPts val="300"/>
                        </a:spcAft>
                      </a:pPr>
                      <a:r>
                        <a:rPr lang="en-US" sz="1400" i="1" kern="1400" dirty="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w="6350" cap="flat" cmpd="sng" algn="ctr">
                      <a:solidFill>
                        <a:srgbClr val="17375E"/>
                      </a:solidFill>
                      <a:prstDash val="solid"/>
                      <a:round/>
                      <a:headEnd type="none" w="med" len="med"/>
                      <a:tailEnd type="none" w="med" len="med"/>
                    </a:lnT>
                    <a:lnB>
                      <a:noFill/>
                    </a:lnB>
                  </a:tcPr>
                </a:tc>
                <a:tc>
                  <a:txBody>
                    <a:bodyPr/>
                    <a:lstStyle/>
                    <a:p>
                      <a:pPr marR="0" indent="0" algn="ctr" rtl="0">
                        <a:lnSpc>
                          <a:spcPct val="94000"/>
                        </a:lnSpc>
                        <a:spcBef>
                          <a:spcPts val="0"/>
                        </a:spcBef>
                        <a:spcAft>
                          <a:spcPts val="300"/>
                        </a:spcAft>
                      </a:pPr>
                      <a:r>
                        <a:rPr lang="en-US" sz="1400" b="1" kern="1400" dirty="0">
                          <a:ln>
                            <a:noFill/>
                          </a:ln>
                          <a:solidFill>
                            <a:srgbClr val="000000"/>
                          </a:solidFill>
                          <a:effectLst/>
                          <a:latin typeface="Calibri" panose="020F0502020204030204" pitchFamily="34" charset="0"/>
                        </a:rPr>
                        <a:t> </a:t>
                      </a:r>
                      <a:r>
                        <a:rPr lang="en-US" sz="1400" b="1" u="sng" kern="1400" dirty="0">
                          <a:ln>
                            <a:noFill/>
                          </a:ln>
                          <a:solidFill>
                            <a:srgbClr val="000000"/>
                          </a:solidFill>
                          <a:effectLst/>
                          <a:latin typeface="Calibri" panose="020F0502020204030204" pitchFamily="34" charset="0"/>
                        </a:rPr>
                        <a:t>2019</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solidFill>
                      <a:srgbClr val="F8CFA9"/>
                    </a:solidFill>
                  </a:tcPr>
                </a:tc>
                <a:tc>
                  <a:txBody>
                    <a:bodyPr/>
                    <a:lstStyle/>
                    <a:p>
                      <a:pPr marR="0" indent="0" algn="ctr" rtl="0">
                        <a:lnSpc>
                          <a:spcPct val="94000"/>
                        </a:lnSpc>
                        <a:spcBef>
                          <a:spcPts val="0"/>
                        </a:spcBef>
                        <a:spcAft>
                          <a:spcPts val="300"/>
                        </a:spcAft>
                      </a:pPr>
                      <a:r>
                        <a:rPr lang="en-US" sz="1400" b="1" u="sng" kern="1400" dirty="0">
                          <a:ln>
                            <a:noFill/>
                          </a:ln>
                          <a:solidFill>
                            <a:srgbClr val="000000"/>
                          </a:solidFill>
                          <a:effectLst/>
                          <a:latin typeface="Calibri" panose="020F0502020204030204" pitchFamily="34" charset="0"/>
                        </a:rPr>
                        <a:t>2018</a:t>
                      </a:r>
                      <a:endParaRPr lang="en-US" sz="1400" kern="1400" dirty="0">
                        <a:ln>
                          <a:noFill/>
                        </a:ln>
                        <a:solidFill>
                          <a:srgbClr val="000000"/>
                        </a:solidFill>
                        <a:effectLst/>
                        <a:latin typeface="Calibri" panose="020F0502020204030204" pitchFamily="34" charset="0"/>
                      </a:endParaRPr>
                    </a:p>
                  </a:txBody>
                  <a:tcPr marL="0" marR="0" marT="0" marB="0">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1423135184"/>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Midwest </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   25-25¾</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24¾-25¾</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1849914794"/>
                  </a:ext>
                </a:extLst>
              </a:tr>
              <a:tr h="217691">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Northeast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26½-27¼</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26¼-27¼</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3948898876"/>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Southeast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26¾-27½</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26½-27½</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3840461882"/>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     26¼-27</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26-27</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903310194"/>
                  </a:ext>
                </a:extLst>
              </a:tr>
              <a:tr h="206940">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West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w="6350" cap="flat" cmpd="sng" algn="ctr">
                      <a:solidFill>
                        <a:srgbClr val="17375E"/>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    27-28¾</a:t>
                      </a:r>
                    </a:p>
                  </a:txBody>
                  <a:tcPr marL="0" marR="0" marT="0" marB="0">
                    <a:lnL w="6350" cap="flat" cmpd="sng" algn="ctr">
                      <a:solidFill>
                        <a:srgbClr val="17375E"/>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F8CFA9"/>
                    </a:solidFill>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26¾-28¾</a:t>
                      </a:r>
                    </a:p>
                  </a:txBody>
                  <a:tcPr marL="0" marR="0" marT="0" marB="0">
                    <a:lnL>
                      <a:noFill/>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10122695"/>
                  </a:ext>
                </a:extLst>
              </a:tr>
            </a:tbl>
          </a:graphicData>
        </a:graphic>
      </p:graphicFrame>
      <p:sp>
        <p:nvSpPr>
          <p:cNvPr id="12" name="Control 6">
            <a:extLst>
              <a:ext uri="{FF2B5EF4-FFF2-40B4-BE49-F238E27FC236}">
                <a16:creationId xmlns:a16="http://schemas.microsoft.com/office/drawing/2014/main" id="{80F82156-2EED-40CB-876B-BED29424E99C}"/>
              </a:ext>
            </a:extLst>
          </p:cNvPr>
          <p:cNvSpPr>
            <a:spLocks noChangeArrowheads="1" noChangeShapeType="1"/>
          </p:cNvSpPr>
          <p:nvPr/>
        </p:nvSpPr>
        <p:spPr bwMode="auto">
          <a:xfrm>
            <a:off x="539045" y="10548729"/>
            <a:ext cx="2542293" cy="150986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13" name="Table 12">
            <a:extLst>
              <a:ext uri="{FF2B5EF4-FFF2-40B4-BE49-F238E27FC236}">
                <a16:creationId xmlns:a16="http://schemas.microsoft.com/office/drawing/2014/main" id="{41451DEC-8FBE-4E56-BB22-C5B81A2BB089}"/>
              </a:ext>
            </a:extLst>
          </p:cNvPr>
          <p:cNvGraphicFramePr>
            <a:graphicFrameLocks noGrp="1"/>
          </p:cNvGraphicFramePr>
          <p:nvPr>
            <p:extLst>
              <p:ext uri="{D42A27DB-BD31-4B8C-83A1-F6EECF244321}">
                <p14:modId xmlns:p14="http://schemas.microsoft.com/office/powerpoint/2010/main" val="3359228989"/>
              </p:ext>
            </p:extLst>
          </p:nvPr>
        </p:nvGraphicFramePr>
        <p:xfrm>
          <a:off x="91351" y="2648452"/>
          <a:ext cx="2541270" cy="1649649"/>
        </p:xfrm>
        <a:graphic>
          <a:graphicData uri="http://schemas.openxmlformats.org/drawingml/2006/table">
            <a:tbl>
              <a:tblPr/>
              <a:tblGrid>
                <a:gridCol w="789907">
                  <a:extLst>
                    <a:ext uri="{9D8B030D-6E8A-4147-A177-3AD203B41FA5}">
                      <a16:colId xmlns:a16="http://schemas.microsoft.com/office/drawing/2014/main" val="3403662386"/>
                    </a:ext>
                  </a:extLst>
                </a:gridCol>
                <a:gridCol w="922682">
                  <a:extLst>
                    <a:ext uri="{9D8B030D-6E8A-4147-A177-3AD203B41FA5}">
                      <a16:colId xmlns:a16="http://schemas.microsoft.com/office/drawing/2014/main" val="2297411857"/>
                    </a:ext>
                  </a:extLst>
                </a:gridCol>
                <a:gridCol w="828681">
                  <a:extLst>
                    <a:ext uri="{9D8B030D-6E8A-4147-A177-3AD203B41FA5}">
                      <a16:colId xmlns:a16="http://schemas.microsoft.com/office/drawing/2014/main" val="1894919638"/>
                    </a:ext>
                  </a:extLst>
                </a:gridCol>
              </a:tblGrid>
              <a:tr h="247551">
                <a:tc gridSpan="3">
                  <a:txBody>
                    <a:bodyPr/>
                    <a:lstStyle/>
                    <a:p>
                      <a:pPr marR="0" indent="0" algn="ctr" rtl="0">
                        <a:lnSpc>
                          <a:spcPct val="119000"/>
                        </a:lnSpc>
                        <a:spcBef>
                          <a:spcPts val="0"/>
                        </a:spcBef>
                        <a:spcAft>
                          <a:spcPts val="300"/>
                        </a:spcAft>
                      </a:pPr>
                      <a:r>
                        <a:rPr lang="en-US" sz="1400" b="1" kern="1400" dirty="0">
                          <a:ln>
                            <a:noFill/>
                          </a:ln>
                          <a:solidFill>
                            <a:srgbClr val="FFFFFF"/>
                          </a:solidFill>
                          <a:effectLst/>
                          <a:latin typeface="+mn-lt"/>
                        </a:rPr>
                        <a:t>                    55% HFCS Spot</a:t>
                      </a:r>
                      <a:endParaRPr lang="en-US" sz="1400" kern="1400" dirty="0">
                        <a:ln>
                          <a:noFill/>
                        </a:ln>
                        <a:solidFill>
                          <a:srgbClr val="000000"/>
                        </a:solidFill>
                        <a:effectLst/>
                        <a:latin typeface="+mn-lt"/>
                      </a:endParaRPr>
                    </a:p>
                  </a:txBody>
                  <a:tcPr marL="0" marR="0" marT="0" marB="0">
                    <a:lnL>
                      <a:noFill/>
                    </a:lnL>
                    <a:lnR>
                      <a:noFill/>
                    </a:lnR>
                    <a:lnT>
                      <a:noFill/>
                    </a:lnT>
                    <a:lnB w="6350" cap="flat" cmpd="sng" algn="ctr">
                      <a:solidFill>
                        <a:srgbClr val="17375E"/>
                      </a:solidFill>
                      <a:prstDash val="solid"/>
                      <a:round/>
                      <a:headEnd type="none" w="med" len="med"/>
                      <a:tailEnd type="none" w="med" len="med"/>
                    </a:lnB>
                    <a:solidFill>
                      <a:srgbClr val="D86E2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0632600"/>
                  </a:ext>
                </a:extLst>
              </a:tr>
              <a:tr h="215283">
                <a:tc>
                  <a:txBody>
                    <a:bodyPr/>
                    <a:lstStyle/>
                    <a:p>
                      <a:pPr marR="0" indent="0" algn="l" rtl="0">
                        <a:lnSpc>
                          <a:spcPct val="94000"/>
                        </a:lnSpc>
                        <a:spcBef>
                          <a:spcPts val="0"/>
                        </a:spcBef>
                        <a:spcAft>
                          <a:spcPts val="300"/>
                        </a:spcAft>
                      </a:pPr>
                      <a:r>
                        <a:rPr lang="en-US" sz="1400" i="1" kern="1400" dirty="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w="6350" cap="flat" cmpd="sng" algn="ctr">
                      <a:solidFill>
                        <a:srgbClr val="17375E"/>
                      </a:solidFill>
                      <a:prstDash val="solid"/>
                      <a:round/>
                      <a:headEnd type="none" w="med" len="med"/>
                      <a:tailEnd type="none" w="med" len="med"/>
                    </a:lnT>
                    <a:lnB>
                      <a:noFill/>
                    </a:lnB>
                  </a:tcPr>
                </a:tc>
                <a:tc>
                  <a:txBody>
                    <a:bodyPr/>
                    <a:lstStyle/>
                    <a:p>
                      <a:pPr marR="0" indent="0" algn="ctr" rtl="0">
                        <a:lnSpc>
                          <a:spcPct val="94000"/>
                        </a:lnSpc>
                        <a:spcBef>
                          <a:spcPts val="0"/>
                        </a:spcBef>
                        <a:spcAft>
                          <a:spcPts val="300"/>
                        </a:spcAft>
                      </a:pPr>
                      <a:r>
                        <a:rPr lang="en-US" sz="1400" b="1" kern="1400" dirty="0">
                          <a:ln>
                            <a:noFill/>
                          </a:ln>
                          <a:solidFill>
                            <a:srgbClr val="000000"/>
                          </a:solidFill>
                          <a:effectLst/>
                          <a:latin typeface="Calibri" panose="020F0502020204030204" pitchFamily="34" charset="0"/>
                        </a:rPr>
                        <a:t> </a:t>
                      </a:r>
                      <a:r>
                        <a:rPr lang="en-US" sz="1400" b="1" u="sng" kern="1400" dirty="0">
                          <a:ln>
                            <a:noFill/>
                          </a:ln>
                          <a:solidFill>
                            <a:srgbClr val="000000"/>
                          </a:solidFill>
                          <a:effectLst/>
                          <a:latin typeface="Calibri" panose="020F0502020204030204" pitchFamily="34" charset="0"/>
                        </a:rPr>
                        <a:t>2019</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solidFill>
                      <a:srgbClr val="F8CFA9"/>
                    </a:solidFill>
                  </a:tcPr>
                </a:tc>
                <a:tc>
                  <a:txBody>
                    <a:bodyPr/>
                    <a:lstStyle/>
                    <a:p>
                      <a:pPr marR="0" indent="0" algn="ctr" rtl="0">
                        <a:lnSpc>
                          <a:spcPct val="94000"/>
                        </a:lnSpc>
                        <a:spcBef>
                          <a:spcPts val="0"/>
                        </a:spcBef>
                        <a:spcAft>
                          <a:spcPts val="300"/>
                        </a:spcAft>
                      </a:pPr>
                      <a:r>
                        <a:rPr lang="en-US" sz="1400" b="1" u="sng" kern="1400" dirty="0">
                          <a:ln>
                            <a:noFill/>
                          </a:ln>
                          <a:solidFill>
                            <a:srgbClr val="000000"/>
                          </a:solidFill>
                          <a:effectLst/>
                          <a:latin typeface="Calibri" panose="020F0502020204030204" pitchFamily="34" charset="0"/>
                        </a:rPr>
                        <a:t>2018</a:t>
                      </a:r>
                      <a:endParaRPr lang="en-US" sz="1400" kern="1400" dirty="0">
                        <a:ln>
                          <a:noFill/>
                        </a:ln>
                        <a:solidFill>
                          <a:srgbClr val="000000"/>
                        </a:solidFill>
                        <a:effectLst/>
                        <a:latin typeface="Calibri" panose="020F0502020204030204" pitchFamily="34" charset="0"/>
                      </a:endParaRPr>
                    </a:p>
                  </a:txBody>
                  <a:tcPr marL="0" marR="0" marT="0" marB="0">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828527949"/>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Midwest </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31¾-32¼</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30¼-31¾</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1220829402"/>
                  </a:ext>
                </a:extLst>
              </a:tr>
              <a:tr h="217691">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Northeast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33¼-33¾</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31¾-33¼</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1855177732"/>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Southeast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33¼-33¾</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31¾-33¼</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4163324953"/>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       33-33½ </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   31½-33 </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2991156037"/>
                  </a:ext>
                </a:extLst>
              </a:tr>
              <a:tr h="206940">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West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w="6350" cap="flat" cmpd="sng" algn="ctr">
                      <a:solidFill>
                        <a:srgbClr val="17375E"/>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33¾-35¼</a:t>
                      </a:r>
                    </a:p>
                  </a:txBody>
                  <a:tcPr marL="0" marR="0" marT="0" marB="0">
                    <a:lnL w="6350" cap="flat" cmpd="sng" algn="ctr">
                      <a:solidFill>
                        <a:srgbClr val="17375E"/>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F8CFA9"/>
                    </a:solidFill>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32¼-34¾</a:t>
                      </a:r>
                    </a:p>
                  </a:txBody>
                  <a:tcPr marL="0" marR="0" marT="0" marB="0">
                    <a:lnL>
                      <a:noFill/>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009141966"/>
                  </a:ext>
                </a:extLst>
              </a:tr>
            </a:tbl>
          </a:graphicData>
        </a:graphic>
      </p:graphicFrame>
      <p:graphicFrame>
        <p:nvGraphicFramePr>
          <p:cNvPr id="14" name="Table 13">
            <a:extLst>
              <a:ext uri="{FF2B5EF4-FFF2-40B4-BE49-F238E27FC236}">
                <a16:creationId xmlns:a16="http://schemas.microsoft.com/office/drawing/2014/main" id="{B5F0C51D-8250-40C0-9A11-5209015D7777}"/>
              </a:ext>
            </a:extLst>
          </p:cNvPr>
          <p:cNvGraphicFramePr>
            <a:graphicFrameLocks noGrp="1"/>
          </p:cNvGraphicFramePr>
          <p:nvPr>
            <p:extLst>
              <p:ext uri="{D42A27DB-BD31-4B8C-83A1-F6EECF244321}">
                <p14:modId xmlns:p14="http://schemas.microsoft.com/office/powerpoint/2010/main" val="4275936712"/>
              </p:ext>
            </p:extLst>
          </p:nvPr>
        </p:nvGraphicFramePr>
        <p:xfrm>
          <a:off x="91351" y="4390632"/>
          <a:ext cx="2541270" cy="1649649"/>
        </p:xfrm>
        <a:graphic>
          <a:graphicData uri="http://schemas.openxmlformats.org/drawingml/2006/table">
            <a:tbl>
              <a:tblPr/>
              <a:tblGrid>
                <a:gridCol w="789907">
                  <a:extLst>
                    <a:ext uri="{9D8B030D-6E8A-4147-A177-3AD203B41FA5}">
                      <a16:colId xmlns:a16="http://schemas.microsoft.com/office/drawing/2014/main" val="3541891761"/>
                    </a:ext>
                  </a:extLst>
                </a:gridCol>
                <a:gridCol w="922682">
                  <a:extLst>
                    <a:ext uri="{9D8B030D-6E8A-4147-A177-3AD203B41FA5}">
                      <a16:colId xmlns:a16="http://schemas.microsoft.com/office/drawing/2014/main" val="3971392330"/>
                    </a:ext>
                  </a:extLst>
                </a:gridCol>
                <a:gridCol w="828681">
                  <a:extLst>
                    <a:ext uri="{9D8B030D-6E8A-4147-A177-3AD203B41FA5}">
                      <a16:colId xmlns:a16="http://schemas.microsoft.com/office/drawing/2014/main" val="1860596237"/>
                    </a:ext>
                  </a:extLst>
                </a:gridCol>
              </a:tblGrid>
              <a:tr h="247551">
                <a:tc gridSpan="3">
                  <a:txBody>
                    <a:bodyPr/>
                    <a:lstStyle/>
                    <a:p>
                      <a:pPr marR="0" indent="0" algn="ctr" rtl="0">
                        <a:lnSpc>
                          <a:spcPct val="119000"/>
                        </a:lnSpc>
                        <a:spcBef>
                          <a:spcPts val="0"/>
                        </a:spcBef>
                        <a:spcAft>
                          <a:spcPts val="300"/>
                        </a:spcAft>
                      </a:pPr>
                      <a:r>
                        <a:rPr lang="en-US" sz="1400" b="1" kern="1400" dirty="0">
                          <a:ln>
                            <a:noFill/>
                          </a:ln>
                          <a:solidFill>
                            <a:srgbClr val="FFFFFF"/>
                          </a:solidFill>
                          <a:effectLst/>
                          <a:latin typeface="+mn-lt"/>
                        </a:rPr>
                        <a:t>                    Corn Syrup Spot</a:t>
                      </a:r>
                      <a:endParaRPr lang="en-US" sz="1400" kern="1400" dirty="0">
                        <a:ln>
                          <a:noFill/>
                        </a:ln>
                        <a:solidFill>
                          <a:srgbClr val="000000"/>
                        </a:solidFill>
                        <a:effectLst/>
                        <a:latin typeface="+mn-lt"/>
                      </a:endParaRPr>
                    </a:p>
                  </a:txBody>
                  <a:tcPr marL="0" marR="0" marT="0" marB="0">
                    <a:lnL>
                      <a:noFill/>
                    </a:lnL>
                    <a:lnR>
                      <a:noFill/>
                    </a:lnR>
                    <a:lnT>
                      <a:noFill/>
                    </a:lnT>
                    <a:lnB w="6350" cap="flat" cmpd="sng" algn="ctr">
                      <a:solidFill>
                        <a:srgbClr val="17375E"/>
                      </a:solidFill>
                      <a:prstDash val="solid"/>
                      <a:round/>
                      <a:headEnd type="none" w="med" len="med"/>
                      <a:tailEnd type="none" w="med" len="med"/>
                    </a:lnB>
                    <a:solidFill>
                      <a:srgbClr val="D86E2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2830689"/>
                  </a:ext>
                </a:extLst>
              </a:tr>
              <a:tr h="215283">
                <a:tc>
                  <a:txBody>
                    <a:bodyPr/>
                    <a:lstStyle/>
                    <a:p>
                      <a:pPr marR="0" indent="0" algn="l" rtl="0">
                        <a:lnSpc>
                          <a:spcPct val="94000"/>
                        </a:lnSpc>
                        <a:spcBef>
                          <a:spcPts val="0"/>
                        </a:spcBef>
                        <a:spcAft>
                          <a:spcPts val="300"/>
                        </a:spcAft>
                      </a:pPr>
                      <a:r>
                        <a:rPr lang="en-US" sz="1400" i="1" kern="1400" dirty="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w="6350" cap="flat" cmpd="sng" algn="ctr">
                      <a:solidFill>
                        <a:srgbClr val="17375E"/>
                      </a:solidFill>
                      <a:prstDash val="solid"/>
                      <a:round/>
                      <a:headEnd type="none" w="med" len="med"/>
                      <a:tailEnd type="none" w="med" len="med"/>
                    </a:lnT>
                    <a:lnB>
                      <a:noFill/>
                    </a:lnB>
                  </a:tcPr>
                </a:tc>
                <a:tc>
                  <a:txBody>
                    <a:bodyPr/>
                    <a:lstStyle/>
                    <a:p>
                      <a:pPr marR="0" indent="0" algn="ctr" rtl="0">
                        <a:lnSpc>
                          <a:spcPct val="94000"/>
                        </a:lnSpc>
                        <a:spcBef>
                          <a:spcPts val="0"/>
                        </a:spcBef>
                        <a:spcAft>
                          <a:spcPts val="300"/>
                        </a:spcAft>
                      </a:pPr>
                      <a:r>
                        <a:rPr lang="en-US" sz="1400" b="1" kern="1400" dirty="0">
                          <a:ln>
                            <a:noFill/>
                          </a:ln>
                          <a:solidFill>
                            <a:srgbClr val="000000"/>
                          </a:solidFill>
                          <a:effectLst/>
                          <a:latin typeface="Calibri" panose="020F0502020204030204" pitchFamily="34" charset="0"/>
                        </a:rPr>
                        <a:t> </a:t>
                      </a:r>
                      <a:r>
                        <a:rPr lang="en-US" sz="1400" b="1" u="sng" kern="1400" dirty="0">
                          <a:ln>
                            <a:noFill/>
                          </a:ln>
                          <a:solidFill>
                            <a:srgbClr val="000000"/>
                          </a:solidFill>
                          <a:effectLst/>
                          <a:latin typeface="Calibri" panose="020F0502020204030204" pitchFamily="34" charset="0"/>
                        </a:rPr>
                        <a:t>2019</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solidFill>
                      <a:srgbClr val="F8CFA9"/>
                    </a:solidFill>
                  </a:tcPr>
                </a:tc>
                <a:tc>
                  <a:txBody>
                    <a:bodyPr/>
                    <a:lstStyle/>
                    <a:p>
                      <a:pPr marR="0" indent="0" algn="ctr" rtl="0">
                        <a:lnSpc>
                          <a:spcPct val="94000"/>
                        </a:lnSpc>
                        <a:spcBef>
                          <a:spcPts val="0"/>
                        </a:spcBef>
                        <a:spcAft>
                          <a:spcPts val="300"/>
                        </a:spcAft>
                      </a:pPr>
                      <a:r>
                        <a:rPr lang="en-US" sz="1400" b="1" u="sng" kern="1400" dirty="0">
                          <a:ln>
                            <a:noFill/>
                          </a:ln>
                          <a:solidFill>
                            <a:srgbClr val="000000"/>
                          </a:solidFill>
                          <a:effectLst/>
                          <a:latin typeface="Calibri" panose="020F0502020204030204" pitchFamily="34" charset="0"/>
                        </a:rPr>
                        <a:t>2018</a:t>
                      </a:r>
                      <a:endParaRPr lang="en-US" sz="1400" kern="1400" dirty="0">
                        <a:ln>
                          <a:noFill/>
                        </a:ln>
                        <a:solidFill>
                          <a:srgbClr val="000000"/>
                        </a:solidFill>
                        <a:effectLst/>
                        <a:latin typeface="Calibri" panose="020F0502020204030204" pitchFamily="34" charset="0"/>
                      </a:endParaRPr>
                    </a:p>
                  </a:txBody>
                  <a:tcPr marL="0" marR="0" marT="0" marB="0">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1306528195"/>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Midwest </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35¾-36¼</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34¼-35¼</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427198102"/>
                  </a:ext>
                </a:extLst>
              </a:tr>
              <a:tr h="217691">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Northeast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   38-38½</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36½-37½</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3410365531"/>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Southeast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   38-38½</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36½-37½</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717645199"/>
                  </a:ext>
                </a:extLst>
              </a:tr>
              <a:tr h="215283">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   39-39½</a:t>
                      </a:r>
                    </a:p>
                  </a:txBody>
                  <a:tcPr marL="0" marR="0" marT="0" marB="0">
                    <a:lnL w="6350" cap="flat" cmpd="sng" algn="ctr">
                      <a:solidFill>
                        <a:srgbClr val="17375E"/>
                      </a:solidFill>
                      <a:prstDash val="solid"/>
                      <a:round/>
                      <a:headEnd type="none" w="med" len="med"/>
                      <a:tailEnd type="none" w="med" len="med"/>
                    </a:lnL>
                    <a:lnR>
                      <a:noFill/>
                    </a:lnR>
                    <a:lnT>
                      <a:noFill/>
                    </a:lnT>
                    <a:lnB>
                      <a:noFill/>
                    </a:lnB>
                    <a:solidFill>
                      <a:srgbClr val="F8CFA9"/>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37½-38½</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2035948908"/>
                  </a:ext>
                </a:extLst>
              </a:tr>
              <a:tr h="206940">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West</a:t>
                      </a:r>
                      <a:endParaRPr lang="en-US" sz="1400" kern="1400" dirty="0">
                        <a:ln>
                          <a:noFill/>
                        </a:ln>
                        <a:solidFill>
                          <a:srgbClr val="000000"/>
                        </a:solidFill>
                        <a:effectLst/>
                        <a:latin typeface="Calibri" panose="020F0502020204030204" pitchFamily="34" charset="0"/>
                      </a:endParaRPr>
                    </a:p>
                  </a:txBody>
                  <a:tcPr marL="0" marR="0" marT="0" marB="0">
                    <a:lnL w="6350" cap="flat" cmpd="sng" algn="ctr">
                      <a:solidFill>
                        <a:srgbClr val="17375E"/>
                      </a:solidFill>
                      <a:prstDash val="solid"/>
                      <a:round/>
                      <a:headEnd type="none" w="med" len="med"/>
                      <a:tailEnd type="none" w="med" len="med"/>
                    </a:lnL>
                    <a:lnR w="6350" cap="flat" cmpd="sng" algn="ctr">
                      <a:solidFill>
                        <a:srgbClr val="17375E"/>
                      </a:solidFill>
                      <a:prstDash val="solid"/>
                      <a:round/>
                      <a:headEnd type="none" w="med" len="med"/>
                      <a:tailEnd type="none" w="med" len="med"/>
                    </a:lnR>
                    <a:lnT>
                      <a:noFill/>
                    </a:lnT>
                    <a:lnB w="6350" cap="flat" cmpd="sng" algn="ctr">
                      <a:solidFill>
                        <a:srgbClr val="17375E"/>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40¼-40¾</a:t>
                      </a:r>
                    </a:p>
                  </a:txBody>
                  <a:tcPr marL="0" marR="0" marT="0" marB="0">
                    <a:lnL w="6350" cap="flat" cmpd="sng" algn="ctr">
                      <a:solidFill>
                        <a:srgbClr val="17375E"/>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F8CFA9"/>
                    </a:solidFill>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38¾-39¾</a:t>
                      </a:r>
                    </a:p>
                  </a:txBody>
                  <a:tcPr marL="0" marR="0" marT="0" marB="0">
                    <a:lnL>
                      <a:noFill/>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450943694"/>
                  </a:ext>
                </a:extLst>
              </a:tr>
            </a:tbl>
          </a:graphicData>
        </a:graphic>
      </p:graphicFrame>
      <p:graphicFrame>
        <p:nvGraphicFramePr>
          <p:cNvPr id="15" name="Table 14">
            <a:extLst>
              <a:ext uri="{FF2B5EF4-FFF2-40B4-BE49-F238E27FC236}">
                <a16:creationId xmlns:a16="http://schemas.microsoft.com/office/drawing/2014/main" id="{33E01462-E9AD-4D44-94E5-E9853DD3F266}"/>
              </a:ext>
            </a:extLst>
          </p:cNvPr>
          <p:cNvGraphicFramePr>
            <a:graphicFrameLocks noGrp="1"/>
          </p:cNvGraphicFramePr>
          <p:nvPr>
            <p:extLst>
              <p:ext uri="{D42A27DB-BD31-4B8C-83A1-F6EECF244321}">
                <p14:modId xmlns:p14="http://schemas.microsoft.com/office/powerpoint/2010/main" val="3244499992"/>
              </p:ext>
            </p:extLst>
          </p:nvPr>
        </p:nvGraphicFramePr>
        <p:xfrm>
          <a:off x="6833303" y="4876800"/>
          <a:ext cx="2209799" cy="1439156"/>
        </p:xfrm>
        <a:graphic>
          <a:graphicData uri="http://schemas.openxmlformats.org/drawingml/2006/table">
            <a:tbl>
              <a:tblPr/>
              <a:tblGrid>
                <a:gridCol w="763988">
                  <a:extLst>
                    <a:ext uri="{9D8B030D-6E8A-4147-A177-3AD203B41FA5}">
                      <a16:colId xmlns:a16="http://schemas.microsoft.com/office/drawing/2014/main" val="760287362"/>
                    </a:ext>
                  </a:extLst>
                </a:gridCol>
                <a:gridCol w="772199">
                  <a:extLst>
                    <a:ext uri="{9D8B030D-6E8A-4147-A177-3AD203B41FA5}">
                      <a16:colId xmlns:a16="http://schemas.microsoft.com/office/drawing/2014/main" val="1783354383"/>
                    </a:ext>
                  </a:extLst>
                </a:gridCol>
                <a:gridCol w="673612">
                  <a:extLst>
                    <a:ext uri="{9D8B030D-6E8A-4147-A177-3AD203B41FA5}">
                      <a16:colId xmlns:a16="http://schemas.microsoft.com/office/drawing/2014/main" val="4155693899"/>
                    </a:ext>
                  </a:extLst>
                </a:gridCol>
              </a:tblGrid>
              <a:tr h="252341">
                <a:tc gridSpan="3">
                  <a:txBody>
                    <a:bodyPr/>
                    <a:lstStyle/>
                    <a:p>
                      <a:pPr marR="0" indent="0" algn="ctr" rtl="0">
                        <a:lnSpc>
                          <a:spcPct val="119000"/>
                        </a:lnSpc>
                        <a:spcBef>
                          <a:spcPts val="0"/>
                        </a:spcBef>
                        <a:spcAft>
                          <a:spcPts val="300"/>
                        </a:spcAft>
                      </a:pPr>
                      <a:r>
                        <a:rPr lang="en-US" sz="1400" b="1" kern="1400" dirty="0">
                          <a:ln>
                            <a:noFill/>
                          </a:ln>
                          <a:solidFill>
                            <a:srgbClr val="FFFFFF"/>
                          </a:solidFill>
                          <a:effectLst/>
                          <a:latin typeface="Arno Pro" panose="02020502040506020403" pitchFamily="18" charset="0"/>
                        </a:rPr>
                        <a:t>                          </a:t>
                      </a:r>
                      <a:r>
                        <a:rPr lang="en-US" sz="1400" b="1" kern="1400" dirty="0">
                          <a:ln>
                            <a:noFill/>
                          </a:ln>
                          <a:solidFill>
                            <a:srgbClr val="FFFFFF"/>
                          </a:solidFill>
                          <a:effectLst/>
                          <a:latin typeface="+mn-lt"/>
                        </a:rPr>
                        <a:t>Dextrose Spot</a:t>
                      </a:r>
                      <a:endParaRPr lang="en-US" sz="1400" kern="1400" dirty="0">
                        <a:ln>
                          <a:noFill/>
                        </a:ln>
                        <a:solidFill>
                          <a:srgbClr val="000000"/>
                        </a:solidFill>
                        <a:effectLst/>
                        <a:latin typeface="+mn-lt"/>
                      </a:endParaRPr>
                    </a:p>
                  </a:txBody>
                  <a:tcPr marL="0" marR="0" marT="0" marB="0">
                    <a:lnL>
                      <a:noFill/>
                    </a:lnL>
                    <a:lnR>
                      <a:noFill/>
                    </a:lnR>
                    <a:lnT>
                      <a:noFill/>
                    </a:lnT>
                    <a:lnB w="6350" cap="flat" cmpd="sng" algn="ctr">
                      <a:solidFill>
                        <a:srgbClr val="1F497D"/>
                      </a:solidFill>
                      <a:prstDash val="solid"/>
                      <a:round/>
                      <a:headEnd type="none" w="med" len="med"/>
                      <a:tailEnd type="none" w="med" len="med"/>
                    </a:lnB>
                    <a:solidFill>
                      <a:srgbClr val="D86E2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435775"/>
                  </a:ext>
                </a:extLst>
              </a:tr>
              <a:tr h="235945">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 </a:t>
                      </a:r>
                    </a:p>
                  </a:txBody>
                  <a:tcPr marL="0" marR="0" marT="0" marB="0">
                    <a:lnL w="6350" cap="flat" cmpd="sng" algn="ctr">
                      <a:solidFill>
                        <a:srgbClr val="1F497D"/>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tcPr>
                </a:tc>
                <a:tc>
                  <a:txBody>
                    <a:bodyPr/>
                    <a:lstStyle/>
                    <a:p>
                      <a:pPr marR="0" indent="0" algn="ctr" rtl="0">
                        <a:lnSpc>
                          <a:spcPct val="94000"/>
                        </a:lnSpc>
                        <a:spcBef>
                          <a:spcPts val="0"/>
                        </a:spcBef>
                        <a:spcAft>
                          <a:spcPts val="300"/>
                        </a:spcAft>
                      </a:pPr>
                      <a:r>
                        <a:rPr lang="en-US" sz="1400" b="1" kern="1400" dirty="0">
                          <a:ln>
                            <a:noFill/>
                          </a:ln>
                          <a:solidFill>
                            <a:srgbClr val="000000"/>
                          </a:solidFill>
                          <a:effectLst/>
                          <a:latin typeface="Calibri" panose="020F0502020204030204" pitchFamily="34" charset="0"/>
                        </a:rPr>
                        <a:t> </a:t>
                      </a:r>
                      <a:r>
                        <a:rPr lang="en-US" sz="1400" b="1" u="sng" kern="1400" dirty="0">
                          <a:ln>
                            <a:noFill/>
                          </a:ln>
                          <a:solidFill>
                            <a:srgbClr val="000000"/>
                          </a:solidFill>
                          <a:effectLst/>
                          <a:latin typeface="Calibri" panose="020F0502020204030204" pitchFamily="34" charset="0"/>
                        </a:rPr>
                        <a:t>2019</a:t>
                      </a:r>
                      <a:endParaRPr lang="en-US" sz="1400" kern="1400" dirty="0">
                        <a:ln>
                          <a:noFill/>
                        </a:ln>
                        <a:solidFill>
                          <a:srgbClr val="000000"/>
                        </a:solidFill>
                        <a:effectLst/>
                        <a:latin typeface="Calibri" panose="020F0502020204030204" pitchFamily="34" charset="0"/>
                      </a:endParaRPr>
                    </a:p>
                  </a:txBody>
                  <a:tcPr marL="0" marR="0" marT="0" marB="0">
                    <a:lnL>
                      <a:noFill/>
                    </a:lnL>
                    <a:lnR>
                      <a:noFill/>
                    </a:lnR>
                    <a:lnT w="6350" cap="flat" cmpd="sng" algn="ctr">
                      <a:solidFill>
                        <a:srgbClr val="1F497D"/>
                      </a:solidFill>
                      <a:prstDash val="solid"/>
                      <a:round/>
                      <a:headEnd type="none" w="med" len="med"/>
                      <a:tailEnd type="none" w="med" len="med"/>
                    </a:lnT>
                    <a:lnB>
                      <a:noFill/>
                    </a:lnB>
                    <a:solidFill>
                      <a:srgbClr val="F7C792"/>
                    </a:solidFill>
                  </a:tcPr>
                </a:tc>
                <a:tc>
                  <a:txBody>
                    <a:bodyPr/>
                    <a:lstStyle/>
                    <a:p>
                      <a:pPr marR="0" indent="0" algn="ctr" rtl="0">
                        <a:lnSpc>
                          <a:spcPct val="94000"/>
                        </a:lnSpc>
                        <a:spcBef>
                          <a:spcPts val="0"/>
                        </a:spcBef>
                        <a:spcAft>
                          <a:spcPts val="600"/>
                        </a:spcAft>
                      </a:pPr>
                      <a:r>
                        <a:rPr lang="en-US" sz="1400" b="1" u="sng" kern="1400" dirty="0">
                          <a:ln>
                            <a:noFill/>
                          </a:ln>
                          <a:solidFill>
                            <a:srgbClr val="000000"/>
                          </a:solidFill>
                          <a:effectLst/>
                          <a:latin typeface="Calibri" panose="020F0502020204030204" pitchFamily="34" charset="0"/>
                        </a:rPr>
                        <a:t>2018</a:t>
                      </a:r>
                      <a:endParaRPr lang="en-US" sz="1400" kern="1400" dirty="0">
                        <a:ln>
                          <a:noFill/>
                        </a:ln>
                        <a:solidFill>
                          <a:srgbClr val="000000"/>
                        </a:solidFill>
                        <a:effectLst/>
                        <a:latin typeface="Calibri" panose="020F0502020204030204" pitchFamily="34" charset="0"/>
                      </a:endParaRPr>
                    </a:p>
                  </a:txBody>
                  <a:tcPr marL="0" marR="0" marT="0" marB="0">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445735005"/>
                  </a:ext>
                </a:extLst>
              </a:tr>
              <a:tr h="209827">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East</a:t>
                      </a:r>
                      <a:endParaRPr lang="en-US" sz="1400" kern="1400" dirty="0">
                        <a:ln>
                          <a:noFill/>
                        </a:ln>
                        <a:solidFill>
                          <a:srgbClr val="000000"/>
                        </a:solidFill>
                        <a:effectLst/>
                        <a:latin typeface="Calibri" panose="020F0502020204030204" pitchFamily="34" charset="0"/>
                      </a:endParaRPr>
                    </a:p>
                  </a:txBody>
                  <a:tcPr marL="45720" marR="0" marT="0" marB="0">
                    <a:lnL w="6350" cap="flat" cmpd="sng" algn="ctr">
                      <a:solidFill>
                        <a:srgbClr val="1F497D"/>
                      </a:solidFill>
                      <a:prstDash val="solid"/>
                      <a:round/>
                      <a:headEnd type="none" w="med" len="med"/>
                      <a:tailEnd type="none" w="med" len="med"/>
                    </a:lnL>
                    <a:lnR>
                      <a:noFill/>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40½-41½</a:t>
                      </a:r>
                    </a:p>
                  </a:txBody>
                  <a:tcPr marL="0" marR="0" marT="0" marB="0">
                    <a:lnL>
                      <a:noFill/>
                    </a:lnL>
                    <a:lnR>
                      <a:noFill/>
                    </a:lnR>
                    <a:lnT>
                      <a:noFill/>
                    </a:lnT>
                    <a:lnB>
                      <a:noFill/>
                    </a:lnB>
                    <a:solidFill>
                      <a:srgbClr val="F7C792"/>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39½-41</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793115772"/>
                  </a:ext>
                </a:extLst>
              </a:tr>
              <a:tr h="209827">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Midwest</a:t>
                      </a:r>
                      <a:endParaRPr lang="en-US" sz="1400" kern="1400" dirty="0">
                        <a:ln>
                          <a:noFill/>
                        </a:ln>
                        <a:solidFill>
                          <a:srgbClr val="000000"/>
                        </a:solidFill>
                        <a:effectLst/>
                        <a:latin typeface="Calibri" panose="020F0502020204030204" pitchFamily="34" charset="0"/>
                      </a:endParaRPr>
                    </a:p>
                  </a:txBody>
                  <a:tcPr marL="45720" marR="0" marT="0" marB="0">
                    <a:lnL w="6350" cap="flat" cmpd="sng" algn="ctr">
                      <a:solidFill>
                        <a:srgbClr val="1F497D"/>
                      </a:solidFill>
                      <a:prstDash val="solid"/>
                      <a:round/>
                      <a:headEnd type="none" w="med" len="med"/>
                      <a:tailEnd type="none" w="med" len="med"/>
                    </a:lnL>
                    <a:lnR>
                      <a:noFill/>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39½-40½</a:t>
                      </a:r>
                    </a:p>
                  </a:txBody>
                  <a:tcPr marL="0" marR="0" marT="0" marB="0">
                    <a:lnL>
                      <a:noFill/>
                    </a:lnL>
                    <a:lnR>
                      <a:noFill/>
                    </a:lnR>
                    <a:lnT>
                      <a:noFill/>
                    </a:lnT>
                    <a:lnB>
                      <a:noFill/>
                    </a:lnB>
                    <a:solidFill>
                      <a:srgbClr val="F7C792"/>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38½-40</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760594244"/>
                  </a:ext>
                </a:extLst>
              </a:tr>
              <a:tr h="209827">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South</a:t>
                      </a:r>
                      <a:endParaRPr lang="en-US" sz="1400" kern="1400" dirty="0">
                        <a:ln>
                          <a:noFill/>
                        </a:ln>
                        <a:solidFill>
                          <a:srgbClr val="000000"/>
                        </a:solidFill>
                        <a:effectLst/>
                        <a:latin typeface="Calibri" panose="020F0502020204030204" pitchFamily="34" charset="0"/>
                      </a:endParaRPr>
                    </a:p>
                  </a:txBody>
                  <a:tcPr marL="45720" marR="0" marT="0" marB="0">
                    <a:lnL w="6350" cap="flat" cmpd="sng" algn="ctr">
                      <a:solidFill>
                        <a:srgbClr val="1F497D"/>
                      </a:solidFill>
                      <a:prstDash val="solid"/>
                      <a:round/>
                      <a:headEnd type="none" w="med" len="med"/>
                      <a:tailEnd type="none" w="med" len="med"/>
                    </a:lnL>
                    <a:lnR>
                      <a:noFill/>
                    </a:lnR>
                    <a:lnT>
                      <a:noFill/>
                    </a:lnT>
                    <a:lnB>
                      <a:noFill/>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41½-42½</a:t>
                      </a:r>
                    </a:p>
                  </a:txBody>
                  <a:tcPr marL="0" marR="0" marT="0" marB="0">
                    <a:lnL>
                      <a:noFill/>
                    </a:lnL>
                    <a:lnR>
                      <a:noFill/>
                    </a:lnR>
                    <a:lnT>
                      <a:noFill/>
                    </a:lnT>
                    <a:lnB>
                      <a:noFill/>
                    </a:lnB>
                    <a:solidFill>
                      <a:srgbClr val="F7C792"/>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40½-42</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3831653282"/>
                  </a:ext>
                </a:extLst>
              </a:tr>
              <a:tr h="209827">
                <a:tc>
                  <a:txBody>
                    <a:bodyPr/>
                    <a:lstStyle/>
                    <a:p>
                      <a:pPr marR="0" indent="0" algn="l"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West</a:t>
                      </a:r>
                      <a:endParaRPr lang="en-US" sz="1400" kern="1400" dirty="0">
                        <a:ln>
                          <a:noFill/>
                        </a:ln>
                        <a:solidFill>
                          <a:srgbClr val="000000"/>
                        </a:solidFill>
                        <a:effectLst/>
                        <a:latin typeface="Calibri" panose="020F0502020204030204" pitchFamily="34" charset="0"/>
                      </a:endParaRPr>
                    </a:p>
                  </a:txBody>
                  <a:tcPr marL="45720" marR="0" marT="0" marB="0">
                    <a:lnL w="6350" cap="flat" cmpd="sng" algn="ctr">
                      <a:solidFill>
                        <a:srgbClr val="1F497D"/>
                      </a:solidFill>
                      <a:prstDash val="solid"/>
                      <a:round/>
                      <a:headEnd type="none" w="med" len="med"/>
                      <a:tailEnd type="none" w="med" len="med"/>
                    </a:lnL>
                    <a:lnR>
                      <a:noFill/>
                    </a:lnR>
                    <a:lnT>
                      <a:noFill/>
                    </a:lnT>
                    <a:lnB>
                      <a:noFill/>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42½-43½</a:t>
                      </a:r>
                    </a:p>
                  </a:txBody>
                  <a:tcPr marL="0" marR="0" marT="0" marB="0">
                    <a:lnL>
                      <a:noFill/>
                    </a:lnL>
                    <a:lnR>
                      <a:noFill/>
                    </a:lnR>
                    <a:lnT>
                      <a:noFill/>
                    </a:lnT>
                    <a:lnB>
                      <a:noFill/>
                    </a:lnB>
                    <a:solidFill>
                      <a:srgbClr val="F7C792"/>
                    </a:solidFill>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41½-43</a:t>
                      </a:r>
                    </a:p>
                  </a:txBody>
                  <a:tcPr marL="0" marR="0" marT="0" marB="0">
                    <a:lnL>
                      <a:noFill/>
                    </a:lnL>
                    <a:lnR w="6350" cap="flat" cmpd="sng" algn="ctr">
                      <a:solidFill>
                        <a:srgbClr val="1F497D"/>
                      </a:solidFill>
                      <a:prstDash val="solid"/>
                      <a:round/>
                      <a:headEnd type="none" w="med" len="med"/>
                      <a:tailEnd type="none" w="med" len="med"/>
                    </a:lnR>
                    <a:lnT>
                      <a:noFill/>
                    </a:lnT>
                    <a:lnB>
                      <a:noFill/>
                    </a:lnB>
                  </a:tcPr>
                </a:tc>
                <a:extLst>
                  <a:ext uri="{0D108BD9-81ED-4DB2-BD59-A6C34878D82A}">
                    <a16:rowId xmlns:a16="http://schemas.microsoft.com/office/drawing/2014/main" val="1905771187"/>
                  </a:ext>
                </a:extLst>
              </a:tr>
            </a:tbl>
          </a:graphicData>
        </a:graphic>
      </p:graphicFrame>
      <p:sp>
        <p:nvSpPr>
          <p:cNvPr id="16" name="Control 7">
            <a:extLst>
              <a:ext uri="{FF2B5EF4-FFF2-40B4-BE49-F238E27FC236}">
                <a16:creationId xmlns:a16="http://schemas.microsoft.com/office/drawing/2014/main" id="{7279FA40-F314-483A-B8A8-E93FC0E063D1}"/>
              </a:ext>
            </a:extLst>
          </p:cNvPr>
          <p:cNvSpPr>
            <a:spLocks noChangeArrowheads="1" noChangeShapeType="1"/>
          </p:cNvSpPr>
          <p:nvPr/>
        </p:nvSpPr>
        <p:spPr bwMode="auto">
          <a:xfrm>
            <a:off x="8143875" y="11834813"/>
            <a:ext cx="1696501" cy="1224886"/>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extBox 18">
            <a:extLst>
              <a:ext uri="{FF2B5EF4-FFF2-40B4-BE49-F238E27FC236}">
                <a16:creationId xmlns:a16="http://schemas.microsoft.com/office/drawing/2014/main" id="{55573650-7F56-4ABF-B5C0-18155C8A2047}"/>
              </a:ext>
            </a:extLst>
          </p:cNvPr>
          <p:cNvSpPr txBox="1"/>
          <p:nvPr/>
        </p:nvSpPr>
        <p:spPr>
          <a:xfrm>
            <a:off x="2760323" y="916725"/>
            <a:ext cx="6278498" cy="3631763"/>
          </a:xfrm>
          <a:prstGeom prst="rect">
            <a:avLst/>
          </a:prstGeom>
          <a:solidFill>
            <a:schemeClr val="bg1"/>
          </a:solidFill>
          <a:ln>
            <a:solidFill>
              <a:schemeClr val="accent1"/>
            </a:solidFill>
          </a:ln>
        </p:spPr>
        <p:txBody>
          <a:bodyPr wrap="square" rtlCol="0">
            <a:spAutoFit/>
          </a:bodyPr>
          <a:lstStyle/>
          <a:p>
            <a:r>
              <a:rPr lang="en-US" sz="2000" dirty="0"/>
              <a:t>Best demand again was for regular corn syrup and 55% HFCS, with 2019 contracted prices flat to up $1.50 per cwt, depending on 2018 contracted level.</a:t>
            </a:r>
          </a:p>
          <a:p>
            <a:endParaRPr lang="en-US" sz="1000" dirty="0"/>
          </a:p>
          <a:p>
            <a:r>
              <a:rPr lang="en-US" sz="2000" dirty="0"/>
              <a:t>Brokers noted some continued erosion of demand for 42% HFCS, a decades-long trend.</a:t>
            </a:r>
          </a:p>
          <a:p>
            <a:endParaRPr lang="en-US" sz="1000" dirty="0"/>
          </a:p>
          <a:p>
            <a:r>
              <a:rPr lang="en-US" sz="2000" dirty="0"/>
              <a:t>One broker said less than half of his customers paid more for corn sweeteners for 2019 than year before, but pricing varied widely across the country.</a:t>
            </a:r>
          </a:p>
          <a:p>
            <a:endParaRPr lang="en-US" sz="1000" dirty="0"/>
          </a:p>
          <a:p>
            <a:r>
              <a:rPr lang="en-US" sz="2000" dirty="0"/>
              <a:t>Shipments to Mexico expected to be on pace with 2018, which came in below early forecasts but still above 2017.</a:t>
            </a:r>
          </a:p>
        </p:txBody>
      </p:sp>
      <p:sp>
        <p:nvSpPr>
          <p:cNvPr id="4" name="TextBox 3">
            <a:extLst>
              <a:ext uri="{FF2B5EF4-FFF2-40B4-BE49-F238E27FC236}">
                <a16:creationId xmlns:a16="http://schemas.microsoft.com/office/drawing/2014/main" id="{AFE88454-48E6-44E5-AE5E-46ED9BF0693B}"/>
              </a:ext>
            </a:extLst>
          </p:cNvPr>
          <p:cNvSpPr txBox="1"/>
          <p:nvPr/>
        </p:nvSpPr>
        <p:spPr>
          <a:xfrm>
            <a:off x="50800" y="533401"/>
            <a:ext cx="6062662" cy="369332"/>
          </a:xfrm>
          <a:prstGeom prst="rect">
            <a:avLst/>
          </a:prstGeom>
          <a:noFill/>
        </p:spPr>
        <p:txBody>
          <a:bodyPr wrap="square" rtlCol="0">
            <a:spAutoFit/>
          </a:bodyPr>
          <a:lstStyle/>
          <a:p>
            <a:r>
              <a:rPr lang="en-US" dirty="0"/>
              <a:t>Cents/lb or $/cwt.</a:t>
            </a:r>
          </a:p>
        </p:txBody>
      </p:sp>
      <p:sp>
        <p:nvSpPr>
          <p:cNvPr id="8" name="TextBox 7">
            <a:extLst>
              <a:ext uri="{FF2B5EF4-FFF2-40B4-BE49-F238E27FC236}">
                <a16:creationId xmlns:a16="http://schemas.microsoft.com/office/drawing/2014/main" id="{A2ABFFED-7771-48F4-8CCB-3FA7230DCDDA}"/>
              </a:ext>
            </a:extLst>
          </p:cNvPr>
          <p:cNvSpPr txBox="1"/>
          <p:nvPr/>
        </p:nvSpPr>
        <p:spPr>
          <a:xfrm>
            <a:off x="2764604" y="4876800"/>
            <a:ext cx="3940996" cy="1015663"/>
          </a:xfrm>
          <a:prstGeom prst="rect">
            <a:avLst/>
          </a:prstGeom>
          <a:solidFill>
            <a:schemeClr val="bg1"/>
          </a:solidFill>
          <a:ln>
            <a:solidFill>
              <a:schemeClr val="accent1"/>
            </a:solidFill>
          </a:ln>
        </p:spPr>
        <p:txBody>
          <a:bodyPr wrap="square" rtlCol="0">
            <a:spAutoFit/>
          </a:bodyPr>
          <a:lstStyle/>
          <a:p>
            <a:r>
              <a:rPr lang="en-US" sz="2000" dirty="0"/>
              <a:t>Dry dextrose was contracted flat to up $1.50 per cwt from 2018 levels, mostly coming in modestly higher.</a:t>
            </a:r>
          </a:p>
        </p:txBody>
      </p:sp>
      <p:cxnSp>
        <p:nvCxnSpPr>
          <p:cNvPr id="10" name="Straight Connector 9">
            <a:extLst>
              <a:ext uri="{FF2B5EF4-FFF2-40B4-BE49-F238E27FC236}">
                <a16:creationId xmlns:a16="http://schemas.microsoft.com/office/drawing/2014/main" id="{39848895-7F7B-46D2-BECA-6179A7AA68A3}"/>
              </a:ext>
            </a:extLst>
          </p:cNvPr>
          <p:cNvCxnSpPr/>
          <p:nvPr/>
        </p:nvCxnSpPr>
        <p:spPr>
          <a:xfrm>
            <a:off x="6833303" y="6306064"/>
            <a:ext cx="2209799" cy="98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24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Other Issues</a:t>
            </a:r>
          </a:p>
        </p:txBody>
      </p:sp>
      <p:sp>
        <p:nvSpPr>
          <p:cNvPr id="4" name="TextBox 3"/>
          <p:cNvSpPr txBox="1"/>
          <p:nvPr/>
        </p:nvSpPr>
        <p:spPr>
          <a:xfrm>
            <a:off x="0" y="609600"/>
            <a:ext cx="9144000" cy="5940088"/>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solidFill>
                  <a:schemeClr val="accent1">
                    <a:lumMod val="75000"/>
                  </a:schemeClr>
                </a:solidFill>
              </a:rPr>
              <a:t>Partial Government Shutdown </a:t>
            </a:r>
            <a:r>
              <a:rPr lang="en-US" sz="2400" dirty="0">
                <a:solidFill>
                  <a:schemeClr val="accent1">
                    <a:lumMod val="75000"/>
                  </a:schemeClr>
                </a:solidFill>
              </a:rPr>
              <a:t>– Significant loss of data needed to analyze sugar/sweetener and other markets. </a:t>
            </a:r>
          </a:p>
          <a:p>
            <a:r>
              <a:rPr lang="en-US" sz="1000" dirty="0">
                <a:solidFill>
                  <a:schemeClr val="accent1">
                    <a:lumMod val="75000"/>
                  </a:schemeClr>
                </a:solidFill>
              </a:rPr>
              <a:t> </a:t>
            </a:r>
          </a:p>
          <a:p>
            <a:pPr marL="457200" indent="-457200">
              <a:buFont typeface="Wingdings" panose="05000000000000000000" pitchFamily="2" charset="2"/>
              <a:buChar char="§"/>
            </a:pPr>
            <a:r>
              <a:rPr lang="en-US" sz="2800" b="1" dirty="0">
                <a:solidFill>
                  <a:schemeClr val="accent1">
                    <a:lumMod val="75000"/>
                  </a:schemeClr>
                </a:solidFill>
              </a:rPr>
              <a:t>Trade</a:t>
            </a:r>
            <a:r>
              <a:rPr lang="en-US" sz="2800" dirty="0">
                <a:solidFill>
                  <a:schemeClr val="accent1">
                    <a:lumMod val="75000"/>
                  </a:schemeClr>
                </a:solidFill>
              </a:rPr>
              <a:t> – </a:t>
            </a:r>
            <a:r>
              <a:rPr lang="en-US" sz="2400" dirty="0">
                <a:solidFill>
                  <a:schemeClr val="accent1">
                    <a:lumMod val="75000"/>
                  </a:schemeClr>
                </a:solidFill>
              </a:rPr>
              <a:t>Progress but key issues still unresolved with China, which doesn’t directly affect sugar but does dairy, produce, nuts and some crops, with talks resuming at end of January. Early stages of talks with E.U. have sugar producers/users at odds. </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Farm Bill –</a:t>
            </a:r>
            <a:r>
              <a:rPr lang="en-US" sz="2400" dirty="0">
                <a:solidFill>
                  <a:schemeClr val="accent1">
                    <a:lumMod val="75000"/>
                  </a:schemeClr>
                </a:solidFill>
              </a:rPr>
              <a:t> Passed with higher loan rates for most commodities, including raw cane and refined beet sugar. Current government shutdown preventing loans from being made to processors?</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G.M.O. – </a:t>
            </a:r>
            <a:r>
              <a:rPr lang="en-US" sz="2400" dirty="0">
                <a:solidFill>
                  <a:schemeClr val="accent1">
                    <a:lumMod val="75000"/>
                  </a:schemeClr>
                </a:solidFill>
              </a:rPr>
              <a:t>Final rule issued and refined sugar is exempt, as are corn sweeteners, vegetable oils and certain other ingredients.</a:t>
            </a:r>
          </a:p>
          <a:p>
            <a:endParaRPr lang="en-US" sz="10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Weather</a:t>
            </a:r>
            <a:r>
              <a:rPr lang="en-US" sz="2800" dirty="0">
                <a:solidFill>
                  <a:schemeClr val="accent1">
                    <a:lumMod val="75000"/>
                  </a:schemeClr>
                </a:solidFill>
              </a:rPr>
              <a:t> –</a:t>
            </a:r>
            <a:r>
              <a:rPr lang="en-US" sz="2400" dirty="0">
                <a:solidFill>
                  <a:schemeClr val="accent1">
                    <a:lumMod val="75000"/>
                  </a:schemeClr>
                </a:solidFill>
              </a:rPr>
              <a:t> Rain may be slightly reducing Louisiana cane harvest. Temperatures have been cold enough to maintain beet piles.</a:t>
            </a:r>
          </a:p>
          <a:p>
            <a:endParaRPr lang="en-US" sz="800" dirty="0">
              <a:solidFill>
                <a:schemeClr val="accent1"/>
              </a:solidFill>
            </a:endParaRP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3312E60A-2477-4FD8-ADD3-E099E049E4ED}"/>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945DD2-198C-4CF6-BCE7-AEAA7B78638E}"/>
              </a:ext>
            </a:extLst>
          </p:cNvPr>
          <p:cNvSpPr txBox="1"/>
          <p:nvPr/>
        </p:nvSpPr>
        <p:spPr>
          <a:xfrm>
            <a:off x="587338" y="6488668"/>
            <a:ext cx="1676400" cy="369332"/>
          </a:xfrm>
          <a:prstGeom prst="rect">
            <a:avLst/>
          </a:prstGeom>
          <a:noFill/>
        </p:spPr>
        <p:txBody>
          <a:bodyPr wrap="square" rtlCol="0">
            <a:spAutoFit/>
          </a:bodyPr>
          <a:lstStyle/>
          <a:p>
            <a:r>
              <a:rPr lang="en-US" dirty="0">
                <a:solidFill>
                  <a:schemeClr val="bg1"/>
                </a:solidFill>
              </a:rPr>
              <a:t>Source: DTN</a:t>
            </a:r>
          </a:p>
        </p:txBody>
      </p:sp>
    </p:spTree>
    <p:extLst>
      <p:ext uri="{BB962C8B-B14F-4D97-AF65-F5344CB8AC3E}">
        <p14:creationId xmlns:p14="http://schemas.microsoft.com/office/powerpoint/2010/main" val="13393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Trends</a:t>
            </a:r>
          </a:p>
        </p:txBody>
      </p:sp>
      <p:sp>
        <p:nvSpPr>
          <p:cNvPr id="4" name="TextBox 3"/>
          <p:cNvSpPr txBox="1"/>
          <p:nvPr/>
        </p:nvSpPr>
        <p:spPr>
          <a:xfrm>
            <a:off x="0" y="609600"/>
            <a:ext cx="9144000" cy="6247864"/>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solidFill>
                  <a:schemeClr val="accent1">
                    <a:lumMod val="75000"/>
                  </a:schemeClr>
                </a:solidFill>
              </a:rPr>
              <a:t>Sugar Taxes</a:t>
            </a:r>
            <a:r>
              <a:rPr lang="en-US" sz="2800" dirty="0">
                <a:solidFill>
                  <a:schemeClr val="accent1">
                    <a:lumMod val="75000"/>
                  </a:schemeClr>
                </a:solidFill>
              </a:rPr>
              <a:t> –</a:t>
            </a:r>
            <a:r>
              <a:rPr lang="en-US" sz="2400" dirty="0">
                <a:solidFill>
                  <a:schemeClr val="accent1">
                    <a:lumMod val="75000"/>
                  </a:schemeClr>
                </a:solidFill>
              </a:rPr>
              <a:t> Push in U.S. appears to be waning. Ongoing push globally with Europe (U.K. and now Germany) leading the way.    U.N. call to fight obesity fell short of suggesting sugar taxes. </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Reformulation –</a:t>
            </a:r>
            <a:r>
              <a:rPr lang="en-US" sz="2400" dirty="0">
                <a:solidFill>
                  <a:schemeClr val="accent1">
                    <a:lumMod val="75000"/>
                  </a:schemeClr>
                </a:solidFill>
              </a:rPr>
              <a:t> More emphasis on reformulation, driven by potential taxes in some countries. But tax proponents generally don’t like “self regulation” via reformulation.</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Sugar Reduction Remains Top-of-Mind – </a:t>
            </a:r>
            <a:r>
              <a:rPr lang="en-US" sz="2400" dirty="0">
                <a:solidFill>
                  <a:schemeClr val="accent1">
                    <a:lumMod val="75000"/>
                  </a:schemeClr>
                </a:solidFill>
              </a:rPr>
              <a:t>Consumers continue to claim to be sugar averse, which also is prompting reformulation. International Food Information Council Foundation saw consumer sugar reduction as one of five top 2019 trends.</a:t>
            </a:r>
          </a:p>
          <a:p>
            <a:pPr marL="457200" indent="-457200">
              <a:buFont typeface="Wingdings" panose="05000000000000000000" pitchFamily="2" charset="2"/>
              <a:buChar char="§"/>
            </a:pPr>
            <a:endParaRPr lang="en-US" sz="10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Consumer G.M.O. Views – </a:t>
            </a:r>
            <a:r>
              <a:rPr lang="en-US" sz="2400" dirty="0">
                <a:solidFill>
                  <a:schemeClr val="accent1">
                    <a:lumMod val="75000"/>
                  </a:schemeClr>
                </a:solidFill>
              </a:rPr>
              <a:t>While sugar was exempted in the G.M.O. labeling rule, consumers still have a negative view of G.M.O. foods. Recent independent study showed the most vocal opponents of G.M.O.s also had the least knowledge about them.</a:t>
            </a:r>
          </a:p>
          <a:p>
            <a:pPr marL="457200" indent="-457200">
              <a:buFont typeface="Wingdings" panose="05000000000000000000" pitchFamily="2" charset="2"/>
              <a:buChar char="§"/>
            </a:pPr>
            <a:endParaRPr lang="en-US" sz="1000" dirty="0">
              <a:solidFill>
                <a:schemeClr val="accent1">
                  <a:lumMod val="75000"/>
                </a:schemeClr>
              </a:solidFill>
            </a:endParaRPr>
          </a:p>
          <a:p>
            <a:endParaRPr lang="en-US" sz="800" dirty="0">
              <a:solidFill>
                <a:schemeClr val="accent1"/>
              </a:solidFill>
            </a:endParaRP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3312E60A-2477-4FD8-ADD3-E099E049E4ED}"/>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16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Presentation Overview</a:t>
            </a:r>
          </a:p>
        </p:txBody>
      </p:sp>
      <p:sp>
        <p:nvSpPr>
          <p:cNvPr id="4" name="TextBox 3"/>
          <p:cNvSpPr txBox="1"/>
          <p:nvPr/>
        </p:nvSpPr>
        <p:spPr>
          <a:xfrm>
            <a:off x="0" y="685800"/>
            <a:ext cx="9144000" cy="5570756"/>
          </a:xfrm>
          <a:prstGeom prst="rect">
            <a:avLst/>
          </a:prstGeom>
          <a:noFill/>
        </p:spPr>
        <p:txBody>
          <a:bodyPr wrap="square" rtlCol="0">
            <a:spAutoFit/>
          </a:bodyPr>
          <a:lstStyle/>
          <a:p>
            <a:pPr marL="457200" indent="-457200">
              <a:buFont typeface="Wingdings" panose="05000000000000000000" pitchFamily="2" charset="2"/>
              <a:buChar char="§"/>
            </a:pPr>
            <a:r>
              <a:rPr lang="en-US" sz="2400" b="1" dirty="0">
                <a:solidFill>
                  <a:schemeClr val="accent1">
                    <a:lumMod val="75000"/>
                  </a:schemeClr>
                </a:solidFill>
              </a:rPr>
              <a:t>Domestic Sugar Market</a:t>
            </a:r>
          </a:p>
          <a:p>
            <a:pPr marL="800100" lvl="1" indent="-342900">
              <a:buFont typeface="Wingdings" panose="05000000000000000000" pitchFamily="2" charset="2"/>
              <a:buChar char="§"/>
            </a:pPr>
            <a:r>
              <a:rPr lang="en-US" sz="2000" dirty="0">
                <a:solidFill>
                  <a:schemeClr val="accent1">
                    <a:lumMod val="75000"/>
                  </a:schemeClr>
                </a:solidFill>
              </a:rPr>
              <a:t>  Supply/Imports</a:t>
            </a:r>
          </a:p>
          <a:p>
            <a:pPr marL="800100" lvl="1" indent="-342900">
              <a:buFont typeface="Wingdings" panose="05000000000000000000" pitchFamily="2" charset="2"/>
              <a:buChar char="§"/>
            </a:pPr>
            <a:r>
              <a:rPr lang="en-US" sz="2000" dirty="0">
                <a:solidFill>
                  <a:schemeClr val="accent1">
                    <a:lumMod val="75000"/>
                  </a:schemeClr>
                </a:solidFill>
              </a:rPr>
              <a:t>  Demand</a:t>
            </a:r>
          </a:p>
          <a:p>
            <a:pPr marL="800100" lvl="1" indent="-342900">
              <a:buFont typeface="Wingdings" panose="05000000000000000000" pitchFamily="2" charset="2"/>
              <a:buChar char="§"/>
            </a:pPr>
            <a:r>
              <a:rPr lang="en-US" sz="2000" dirty="0">
                <a:solidFill>
                  <a:schemeClr val="accent1">
                    <a:lumMod val="75000"/>
                  </a:schemeClr>
                </a:solidFill>
              </a:rPr>
              <a:t>  Cash and Futures Prices</a:t>
            </a:r>
          </a:p>
          <a:p>
            <a:endParaRPr lang="en-US" sz="800"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Global Sugar Market</a:t>
            </a:r>
            <a:endParaRPr lang="en-US" sz="800" dirty="0">
              <a:solidFill>
                <a:schemeClr val="accent1">
                  <a:lumMod val="75000"/>
                </a:schemeClr>
              </a:solidFill>
            </a:endParaRPr>
          </a:p>
          <a:p>
            <a:pPr marL="914400" lvl="1" indent="-457200">
              <a:buFont typeface="Wingdings" panose="05000000000000000000" pitchFamily="2" charset="2"/>
              <a:buChar char="§"/>
            </a:pPr>
            <a:r>
              <a:rPr lang="en-US" sz="2000" dirty="0">
                <a:solidFill>
                  <a:schemeClr val="accent1">
                    <a:lumMod val="75000"/>
                  </a:schemeClr>
                </a:solidFill>
              </a:rPr>
              <a:t>Is sentiment changing from bearish to bullish?</a:t>
            </a:r>
          </a:p>
          <a:p>
            <a:pPr marL="171450" indent="-171450">
              <a:buFont typeface="Wingdings" panose="05000000000000000000" pitchFamily="2" charset="2"/>
              <a:buChar char="§"/>
            </a:pPr>
            <a:endParaRPr lang="en-US" sz="800"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Corn Sweetener Market</a:t>
            </a:r>
          </a:p>
          <a:p>
            <a:pPr marL="800100" lvl="1" indent="-342900">
              <a:buFont typeface="Wingdings" panose="05000000000000000000" pitchFamily="2" charset="2"/>
              <a:buChar char="§"/>
            </a:pPr>
            <a:r>
              <a:rPr lang="en-US" sz="2000" dirty="0">
                <a:solidFill>
                  <a:schemeClr val="accent1">
                    <a:lumMod val="75000"/>
                  </a:schemeClr>
                </a:solidFill>
              </a:rPr>
              <a:t>  Supply-and-Demand</a:t>
            </a:r>
          </a:p>
          <a:p>
            <a:pPr marL="800100" lvl="1" indent="-342900">
              <a:buFont typeface="Wingdings" panose="05000000000000000000" pitchFamily="2" charset="2"/>
              <a:buChar char="§"/>
            </a:pPr>
            <a:r>
              <a:rPr lang="en-US" sz="2000" dirty="0">
                <a:solidFill>
                  <a:schemeClr val="accent1">
                    <a:lumMod val="75000"/>
                  </a:schemeClr>
                </a:solidFill>
              </a:rPr>
              <a:t>  Exports</a:t>
            </a:r>
          </a:p>
          <a:p>
            <a:pPr marL="800100" lvl="1" indent="-342900">
              <a:buFont typeface="Wingdings" panose="05000000000000000000" pitchFamily="2" charset="2"/>
              <a:buChar char="§"/>
            </a:pPr>
            <a:r>
              <a:rPr lang="en-US" sz="2000" dirty="0">
                <a:solidFill>
                  <a:schemeClr val="accent1">
                    <a:lumMod val="75000"/>
                  </a:schemeClr>
                </a:solidFill>
              </a:rPr>
              <a:t>  Prices</a:t>
            </a:r>
          </a:p>
          <a:p>
            <a:pPr marL="171450" indent="-171450">
              <a:buFont typeface="Wingdings" panose="05000000000000000000" pitchFamily="2" charset="2"/>
              <a:buChar char="§"/>
            </a:pPr>
            <a:endParaRPr lang="en-US" sz="800"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Other Issues with Impact on Supply/Demand/Price</a:t>
            </a:r>
          </a:p>
          <a:p>
            <a:endParaRPr lang="en-US" sz="800" b="1"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Trends</a:t>
            </a:r>
          </a:p>
          <a:p>
            <a:pPr marL="171450" indent="-171450">
              <a:buFont typeface="Wingdings" panose="05000000000000000000" pitchFamily="2" charset="2"/>
              <a:buChar char="§"/>
            </a:pPr>
            <a:endParaRPr lang="en-US" sz="800"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Conclusions</a:t>
            </a:r>
          </a:p>
          <a:p>
            <a:pPr marL="457200" indent="-457200">
              <a:buFont typeface="Wingdings" panose="05000000000000000000" pitchFamily="2" charset="2"/>
              <a:buChar char="§"/>
            </a:pPr>
            <a:endParaRPr lang="en-US" sz="800" b="1" dirty="0">
              <a:solidFill>
                <a:schemeClr val="accent1">
                  <a:lumMod val="75000"/>
                </a:schemeClr>
              </a:solidFill>
            </a:endParaRPr>
          </a:p>
          <a:p>
            <a:pPr marL="457200" indent="-457200">
              <a:buFont typeface="Wingdings" panose="05000000000000000000" pitchFamily="2" charset="2"/>
              <a:buChar char="§"/>
            </a:pPr>
            <a:r>
              <a:rPr lang="en-US" sz="2400" b="1" dirty="0">
                <a:solidFill>
                  <a:schemeClr val="accent1">
                    <a:lumMod val="75000"/>
                  </a:schemeClr>
                </a:solidFill>
              </a:rPr>
              <a:t>Questions</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E04BCA6-4C02-4C11-BFF4-4BF383929628}"/>
              </a:ext>
            </a:extLst>
          </p:cNvPr>
          <p:cNvCxnSpPr>
            <a:cxnSpLocks/>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7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Conclusions</a:t>
            </a:r>
          </a:p>
        </p:txBody>
      </p:sp>
      <p:sp>
        <p:nvSpPr>
          <p:cNvPr id="4" name="TextBox 3"/>
          <p:cNvSpPr txBox="1"/>
          <p:nvPr/>
        </p:nvSpPr>
        <p:spPr>
          <a:xfrm>
            <a:off x="0" y="685800"/>
            <a:ext cx="9144000" cy="5724644"/>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solidFill>
                  <a:schemeClr val="accent1">
                    <a:lumMod val="75000"/>
                  </a:schemeClr>
                </a:solidFill>
              </a:rPr>
              <a:t>Domestic Sugar Market </a:t>
            </a:r>
          </a:p>
          <a:p>
            <a:pPr marL="914400" lvl="1" indent="-457200">
              <a:buFont typeface="Wingdings" panose="05000000000000000000" pitchFamily="2" charset="2"/>
              <a:buChar char="§"/>
            </a:pPr>
            <a:r>
              <a:rPr lang="en-US" sz="2400" dirty="0">
                <a:solidFill>
                  <a:schemeClr val="accent1">
                    <a:lumMod val="75000"/>
                  </a:schemeClr>
                </a:solidFill>
              </a:rPr>
              <a:t>Beet sugar prices holding at 35c to 36c f.o.b. Midwest.</a:t>
            </a:r>
          </a:p>
          <a:p>
            <a:pPr marL="914400" lvl="1" indent="-457200">
              <a:buFont typeface="Wingdings" panose="05000000000000000000" pitchFamily="2" charset="2"/>
              <a:buChar char="§"/>
            </a:pPr>
            <a:r>
              <a:rPr lang="en-US" sz="2400" dirty="0">
                <a:solidFill>
                  <a:schemeClr val="accent1">
                    <a:lumMod val="75000"/>
                  </a:schemeClr>
                </a:solidFill>
              </a:rPr>
              <a:t>Cane sugar holding at 36c to 38c f.o.b., depending on region.</a:t>
            </a:r>
          </a:p>
          <a:p>
            <a:pPr marL="914400" lvl="1" indent="-457200">
              <a:buFont typeface="Wingdings" panose="05000000000000000000" pitchFamily="2" charset="2"/>
              <a:buChar char="§"/>
            </a:pPr>
            <a:r>
              <a:rPr lang="en-US" sz="2400" dirty="0">
                <a:solidFill>
                  <a:schemeClr val="accent1">
                    <a:lumMod val="75000"/>
                  </a:schemeClr>
                </a:solidFill>
              </a:rPr>
              <a:t>Beet processors are nearly sold out and have prices at desired levels. Cane refiners also comfortably sold for time of year.</a:t>
            </a:r>
          </a:p>
          <a:p>
            <a:pPr marL="914400" lvl="1" indent="-457200">
              <a:buFont typeface="Wingdings" panose="05000000000000000000" pitchFamily="2" charset="2"/>
              <a:buChar char="§"/>
            </a:pPr>
            <a:r>
              <a:rPr lang="en-US" sz="2400" dirty="0">
                <a:solidFill>
                  <a:schemeClr val="accent1">
                    <a:lumMod val="75000"/>
                  </a:schemeClr>
                </a:solidFill>
              </a:rPr>
              <a:t>Deliveries picked up in January but may be nearly flat for year.</a:t>
            </a:r>
          </a:p>
          <a:p>
            <a:pPr marL="914400" lvl="1" indent="-457200">
              <a:buFont typeface="Wingdings" panose="05000000000000000000" pitchFamily="2" charset="2"/>
              <a:buChar char="§"/>
            </a:pPr>
            <a:r>
              <a:rPr lang="en-US" sz="2400" dirty="0">
                <a:solidFill>
                  <a:schemeClr val="accent1">
                    <a:lumMod val="75000"/>
                  </a:schemeClr>
                </a:solidFill>
              </a:rPr>
              <a:t>Early 2019-20 offers are flat to slightly higher from spot prices.</a:t>
            </a:r>
          </a:p>
          <a:p>
            <a:pPr lvl="1"/>
            <a:endParaRPr lang="en-US" sz="8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Global Sugar Market</a:t>
            </a:r>
          </a:p>
          <a:p>
            <a:pPr marL="914400" lvl="1" indent="-457200">
              <a:buFont typeface="Wingdings" panose="05000000000000000000" pitchFamily="2" charset="2"/>
              <a:buChar char="§"/>
            </a:pPr>
            <a:r>
              <a:rPr lang="en-US" sz="2400" dirty="0">
                <a:solidFill>
                  <a:schemeClr val="accent1">
                    <a:lumMod val="75000"/>
                  </a:schemeClr>
                </a:solidFill>
              </a:rPr>
              <a:t>The market is shifting from surplus to deficit with Brazil and India still dictating supply; more bullish scenario going forward. </a:t>
            </a:r>
          </a:p>
          <a:p>
            <a:pPr lvl="1"/>
            <a:endParaRPr lang="en-US" sz="800" dirty="0">
              <a:solidFill>
                <a:schemeClr val="accent1">
                  <a:lumMod val="75000"/>
                </a:schemeClr>
              </a:solidFill>
            </a:endParaRPr>
          </a:p>
          <a:p>
            <a:pPr marL="457200" indent="-457200">
              <a:buFont typeface="Wingdings" panose="05000000000000000000" pitchFamily="2" charset="2"/>
              <a:buChar char="§"/>
            </a:pPr>
            <a:r>
              <a:rPr lang="en-US" sz="2800" b="1" dirty="0">
                <a:solidFill>
                  <a:schemeClr val="accent1">
                    <a:lumMod val="75000"/>
                  </a:schemeClr>
                </a:solidFill>
              </a:rPr>
              <a:t>Domestic Corn Sweetener Market</a:t>
            </a:r>
          </a:p>
          <a:p>
            <a:pPr marL="914400" lvl="1" indent="-457200">
              <a:buFont typeface="Wingdings" panose="05000000000000000000" pitchFamily="2" charset="2"/>
              <a:buChar char="§"/>
            </a:pPr>
            <a:r>
              <a:rPr lang="en-US" sz="2400">
                <a:solidFill>
                  <a:schemeClr val="accent1">
                    <a:lumMod val="75000"/>
                  </a:schemeClr>
                </a:solidFill>
              </a:rPr>
              <a:t>Contracting completed </a:t>
            </a:r>
            <a:r>
              <a:rPr lang="en-US" sz="2400" dirty="0">
                <a:solidFill>
                  <a:schemeClr val="accent1">
                    <a:lumMod val="75000"/>
                  </a:schemeClr>
                </a:solidFill>
              </a:rPr>
              <a:t>much slower in 2018 than a year ago.</a:t>
            </a:r>
          </a:p>
          <a:p>
            <a:pPr marL="914400" lvl="1" indent="-457200">
              <a:buFont typeface="Wingdings" panose="05000000000000000000" pitchFamily="2" charset="2"/>
              <a:buChar char="§"/>
            </a:pPr>
            <a:r>
              <a:rPr lang="en-US" sz="2400" dirty="0">
                <a:solidFill>
                  <a:schemeClr val="accent1">
                    <a:lumMod val="75000"/>
                  </a:schemeClr>
                </a:solidFill>
              </a:rPr>
              <a:t>Pricing ranged from slightly lower to up $1.50 per cwt from 2018 and mostly flat to up $1.00. Weakness in 42% HFCS.</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FCDAF76-B9B7-46C4-95A2-7665C9FCDEC3}"/>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1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2018-19 Sugar Overview</a:t>
            </a:r>
          </a:p>
        </p:txBody>
      </p:sp>
      <p:sp>
        <p:nvSpPr>
          <p:cNvPr id="4" name="TextBox 3"/>
          <p:cNvSpPr txBox="1"/>
          <p:nvPr/>
        </p:nvSpPr>
        <p:spPr>
          <a:xfrm>
            <a:off x="0" y="685800"/>
            <a:ext cx="9144000" cy="6063198"/>
          </a:xfrm>
          <a:prstGeom prst="rect">
            <a:avLst/>
          </a:prstGeom>
          <a:noFill/>
        </p:spPr>
        <p:txBody>
          <a:bodyPr wrap="square" rtlCol="0">
            <a:spAutoFit/>
          </a:bodyPr>
          <a:lstStyle/>
          <a:p>
            <a:r>
              <a:rPr lang="en-US" sz="2800" b="1" dirty="0">
                <a:solidFill>
                  <a:schemeClr val="accent1">
                    <a:lumMod val="75000"/>
                  </a:schemeClr>
                </a:solidFill>
              </a:rPr>
              <a:t>2018-19 – Market Review</a:t>
            </a:r>
          </a:p>
          <a:p>
            <a:pPr marL="342900" indent="-342900">
              <a:buFont typeface="Wingdings" panose="05000000000000000000" pitchFamily="2" charset="2"/>
              <a:buChar char="§"/>
            </a:pPr>
            <a:r>
              <a:rPr lang="en-US" sz="2400" dirty="0">
                <a:solidFill>
                  <a:schemeClr val="accent1">
                    <a:lumMod val="75000"/>
                  </a:schemeClr>
                </a:solidFill>
              </a:rPr>
              <a:t>No updated data on domestic production but all indications are both beet processors and cane refiners are running strong.</a:t>
            </a:r>
          </a:p>
          <a:p>
            <a:endParaRPr lang="en-US" sz="1000" dirty="0">
              <a:solidFill>
                <a:schemeClr val="accent1">
                  <a:lumMod val="75000"/>
                </a:schemeClr>
              </a:solidFill>
            </a:endParaRPr>
          </a:p>
          <a:p>
            <a:pPr marL="342900" indent="-342900">
              <a:buFont typeface="Wingdings" panose="05000000000000000000" pitchFamily="2" charset="2"/>
              <a:buChar char="§"/>
            </a:pPr>
            <a:r>
              <a:rPr lang="en-US" sz="2400" dirty="0">
                <a:solidFill>
                  <a:schemeClr val="accent1">
                    <a:lumMod val="75000"/>
                  </a:schemeClr>
                </a:solidFill>
              </a:rPr>
              <a:t>The latest official delivery data is from October, which showed beet weaker but cane stronger. Processors indicated continued slowness in beet sugar deliveries in Oct.-Dec. quarter, but both beet and cane deliveries were stronger in January, which is typical.</a:t>
            </a:r>
          </a:p>
          <a:p>
            <a:endParaRPr lang="en-US" sz="1000" dirty="0">
              <a:solidFill>
                <a:schemeClr val="accent1">
                  <a:lumMod val="75000"/>
                </a:schemeClr>
              </a:solidFill>
            </a:endParaRPr>
          </a:p>
          <a:p>
            <a:pPr marL="342900" indent="-342900">
              <a:buFont typeface="Wingdings" panose="05000000000000000000" pitchFamily="2" charset="2"/>
              <a:buChar char="§"/>
            </a:pPr>
            <a:r>
              <a:rPr lang="en-US" sz="2400" dirty="0">
                <a:solidFill>
                  <a:schemeClr val="accent1">
                    <a:lumMod val="75000"/>
                  </a:schemeClr>
                </a:solidFill>
              </a:rPr>
              <a:t>Prices are unchanged from December amid seasonally slow trade. </a:t>
            </a:r>
          </a:p>
          <a:p>
            <a:endParaRPr lang="en-US" sz="1000" dirty="0">
              <a:solidFill>
                <a:schemeClr val="accent1">
                  <a:lumMod val="75000"/>
                </a:schemeClr>
              </a:solidFill>
            </a:endParaRPr>
          </a:p>
          <a:p>
            <a:pPr marL="342900" indent="-342900">
              <a:buFont typeface="Wingdings" panose="05000000000000000000" pitchFamily="2" charset="2"/>
              <a:buChar char="§"/>
            </a:pPr>
            <a:r>
              <a:rPr lang="en-US" sz="2400" dirty="0">
                <a:solidFill>
                  <a:schemeClr val="accent1">
                    <a:lumMod val="75000"/>
                  </a:schemeClr>
                </a:solidFill>
              </a:rPr>
              <a:t>Queries for 2019-20 are ongoing, but few actual sales have occurred with offers mostly flat to modestly higher from spot levels. </a:t>
            </a:r>
          </a:p>
          <a:p>
            <a:r>
              <a:rPr lang="en-US" sz="1000" dirty="0">
                <a:solidFill>
                  <a:schemeClr val="accent1">
                    <a:lumMod val="75000"/>
                  </a:schemeClr>
                </a:solidFill>
              </a:rPr>
              <a:t> </a:t>
            </a:r>
          </a:p>
          <a:p>
            <a:pPr marL="342900" indent="-342900">
              <a:buFont typeface="Wingdings" panose="05000000000000000000" pitchFamily="2" charset="2"/>
              <a:buChar char="§"/>
            </a:pPr>
            <a:r>
              <a:rPr lang="en-US" sz="2400" dirty="0">
                <a:solidFill>
                  <a:schemeClr val="accent1">
                    <a:lumMod val="75000"/>
                  </a:schemeClr>
                </a:solidFill>
              </a:rPr>
              <a:t>The harvest is gaining momentum and prices are weakening in Mexico. Harvested area appears lower, and some analysts have trimmed 100,000 </a:t>
            </a:r>
            <a:r>
              <a:rPr lang="en-US" sz="2400" dirty="0" err="1">
                <a:solidFill>
                  <a:schemeClr val="accent1">
                    <a:lumMod val="75000"/>
                  </a:schemeClr>
                </a:solidFill>
              </a:rPr>
              <a:t>tonnes</a:t>
            </a:r>
            <a:r>
              <a:rPr lang="en-US" sz="2400" dirty="0">
                <a:solidFill>
                  <a:schemeClr val="accent1">
                    <a:lumMod val="75000"/>
                  </a:schemeClr>
                </a:solidFill>
              </a:rPr>
              <a:t> or more off their production forecasts. </a:t>
            </a:r>
          </a:p>
          <a:p>
            <a:pPr marL="342900" indent="-342900">
              <a:buFont typeface="Wingdings" panose="05000000000000000000" pitchFamily="2" charset="2"/>
              <a:buChar char="§"/>
            </a:pPr>
            <a:endParaRPr lang="en-US" sz="2400" dirty="0">
              <a:solidFill>
                <a:schemeClr val="accent1">
                  <a:lumMod val="75000"/>
                </a:schemeClr>
              </a:solidFill>
            </a:endParaRP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6D713325-E25A-4F25-AB88-9A6617EAC185}"/>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57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U.S.D.A. 2018-19 WASDE</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24598"/>
            <a:ext cx="1828800" cy="5334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6D713325-E25A-4F25-AB88-9A6617EAC185}"/>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B32623-89BC-46E3-8A96-CF6504391F7E}"/>
              </a:ext>
            </a:extLst>
          </p:cNvPr>
          <p:cNvSpPr txBox="1"/>
          <p:nvPr/>
        </p:nvSpPr>
        <p:spPr>
          <a:xfrm>
            <a:off x="21404" y="6514664"/>
            <a:ext cx="5181600" cy="307777"/>
          </a:xfrm>
          <a:prstGeom prst="rect">
            <a:avLst/>
          </a:prstGeom>
          <a:noFill/>
        </p:spPr>
        <p:txBody>
          <a:bodyPr wrap="square" rtlCol="0">
            <a:spAutoFit/>
          </a:bodyPr>
          <a:lstStyle/>
          <a:p>
            <a:r>
              <a:rPr lang="en-US" sz="1400" dirty="0"/>
              <a:t>* S-T-U Ratio change is from prior S-T-U, not in tons. </a:t>
            </a:r>
          </a:p>
        </p:txBody>
      </p:sp>
      <p:graphicFrame>
        <p:nvGraphicFramePr>
          <p:cNvPr id="15" name="Table 14">
            <a:extLst>
              <a:ext uri="{FF2B5EF4-FFF2-40B4-BE49-F238E27FC236}">
                <a16:creationId xmlns:a16="http://schemas.microsoft.com/office/drawing/2014/main" id="{E884841A-F5D9-4BE0-B2D5-264AB3B4580C}"/>
              </a:ext>
            </a:extLst>
          </p:cNvPr>
          <p:cNvGraphicFramePr>
            <a:graphicFrameLocks noGrp="1"/>
          </p:cNvGraphicFramePr>
          <p:nvPr>
            <p:extLst>
              <p:ext uri="{D42A27DB-BD31-4B8C-83A1-F6EECF244321}">
                <p14:modId xmlns:p14="http://schemas.microsoft.com/office/powerpoint/2010/main" val="2764147007"/>
              </p:ext>
            </p:extLst>
          </p:nvPr>
        </p:nvGraphicFramePr>
        <p:xfrm>
          <a:off x="25685" y="616391"/>
          <a:ext cx="7010400" cy="5796494"/>
        </p:xfrm>
        <a:graphic>
          <a:graphicData uri="http://schemas.openxmlformats.org/drawingml/2006/table">
            <a:tbl>
              <a:tblPr>
                <a:tableStyleId>{5C22544A-7EE6-4342-B048-85BDC9FD1C3A}</a:tableStyleId>
              </a:tblPr>
              <a:tblGrid>
                <a:gridCol w="1325697">
                  <a:extLst>
                    <a:ext uri="{9D8B030D-6E8A-4147-A177-3AD203B41FA5}">
                      <a16:colId xmlns:a16="http://schemas.microsoft.com/office/drawing/2014/main" val="1846273389"/>
                    </a:ext>
                  </a:extLst>
                </a:gridCol>
                <a:gridCol w="944559">
                  <a:extLst>
                    <a:ext uri="{9D8B030D-6E8A-4147-A177-3AD203B41FA5}">
                      <a16:colId xmlns:a16="http://schemas.microsoft.com/office/drawing/2014/main" val="3161077429"/>
                    </a:ext>
                  </a:extLst>
                </a:gridCol>
                <a:gridCol w="795419">
                  <a:extLst>
                    <a:ext uri="{9D8B030D-6E8A-4147-A177-3AD203B41FA5}">
                      <a16:colId xmlns:a16="http://schemas.microsoft.com/office/drawing/2014/main" val="213240009"/>
                    </a:ext>
                  </a:extLst>
                </a:gridCol>
                <a:gridCol w="1201525">
                  <a:extLst>
                    <a:ext uri="{9D8B030D-6E8A-4147-A177-3AD203B41FA5}">
                      <a16:colId xmlns:a16="http://schemas.microsoft.com/office/drawing/2014/main" val="1098277889"/>
                    </a:ext>
                  </a:extLst>
                </a:gridCol>
                <a:gridCol w="685800">
                  <a:extLst>
                    <a:ext uri="{9D8B030D-6E8A-4147-A177-3AD203B41FA5}">
                      <a16:colId xmlns:a16="http://schemas.microsoft.com/office/drawing/2014/main" val="1809871833"/>
                    </a:ext>
                  </a:extLst>
                </a:gridCol>
                <a:gridCol w="1219200">
                  <a:extLst>
                    <a:ext uri="{9D8B030D-6E8A-4147-A177-3AD203B41FA5}">
                      <a16:colId xmlns:a16="http://schemas.microsoft.com/office/drawing/2014/main" val="3091522696"/>
                    </a:ext>
                  </a:extLst>
                </a:gridCol>
                <a:gridCol w="838200">
                  <a:extLst>
                    <a:ext uri="{9D8B030D-6E8A-4147-A177-3AD203B41FA5}">
                      <a16:colId xmlns:a16="http://schemas.microsoft.com/office/drawing/2014/main" val="662757676"/>
                    </a:ext>
                  </a:extLst>
                </a:gridCol>
              </a:tblGrid>
              <a:tr h="152399">
                <a:tc>
                  <a:txBody>
                    <a:bodyPr/>
                    <a:lstStyle/>
                    <a:p>
                      <a:pPr algn="l" fontAlgn="b"/>
                      <a:r>
                        <a:rPr lang="en-US" sz="1400" b="0" i="1" u="none" strike="noStrike" dirty="0">
                          <a:effectLst/>
                          <a:latin typeface="+mn-lt"/>
                        </a:rPr>
                        <a:t>1,000 short tons</a:t>
                      </a:r>
                      <a:endParaRPr lang="en-US" sz="1400" b="0" i="1" u="none" strike="noStrike" dirty="0">
                        <a:solidFill>
                          <a:srgbClr val="000000"/>
                        </a:solidFill>
                        <a:effectLst/>
                        <a:latin typeface="+mn-lt"/>
                      </a:endParaRPr>
                    </a:p>
                  </a:txBody>
                  <a:tcPr marL="5660" marR="5660" marT="5660" marB="0" anchor="b">
                    <a:solidFill>
                      <a:schemeClr val="bg1">
                        <a:lumMod val="95000"/>
                      </a:schemeClr>
                    </a:solidFill>
                  </a:tcPr>
                </a:tc>
                <a:tc>
                  <a:txBody>
                    <a:bodyPr/>
                    <a:lstStyle/>
                    <a:p>
                      <a:pPr algn="r" fontAlgn="b"/>
                      <a:r>
                        <a:rPr lang="en-US" sz="1800" b="1" u="none" strike="noStrike" dirty="0">
                          <a:solidFill>
                            <a:schemeClr val="tx1"/>
                          </a:solidFill>
                          <a:effectLst/>
                          <a:latin typeface="+mn-lt"/>
                        </a:rPr>
                        <a:t>Dec.</a:t>
                      </a:r>
                      <a:endParaRPr lang="en-US" sz="1800" b="1" i="0" u="none" strike="noStrike" dirty="0">
                        <a:solidFill>
                          <a:schemeClr val="tx1"/>
                        </a:solidFill>
                        <a:effectLst/>
                        <a:latin typeface="+mn-lt"/>
                      </a:endParaRPr>
                    </a:p>
                  </a:txBody>
                  <a:tcPr marL="5660" marR="5660" marT="5660" marB="0" anchor="b">
                    <a:solidFill>
                      <a:schemeClr val="bg1">
                        <a:lumMod val="95000"/>
                      </a:schemeClr>
                    </a:solidFill>
                  </a:tcPr>
                </a:tc>
                <a:tc gridSpan="2">
                  <a:txBody>
                    <a:bodyPr/>
                    <a:lstStyle/>
                    <a:p>
                      <a:pPr algn="ctr" fontAlgn="b"/>
                      <a:r>
                        <a:rPr lang="en-US" sz="1800" b="1" u="none" strike="noStrike" dirty="0">
                          <a:solidFill>
                            <a:schemeClr val="tx1"/>
                          </a:solidFill>
                          <a:effectLst/>
                          <a:latin typeface="+mn-lt"/>
                        </a:rPr>
                        <a:t>Change from Nov.</a:t>
                      </a:r>
                      <a:endParaRPr lang="en-US" sz="1800" b="1" i="0" u="none" strike="noStrike" dirty="0">
                        <a:solidFill>
                          <a:schemeClr val="tx1"/>
                        </a:solidFill>
                        <a:effectLst/>
                        <a:latin typeface="+mn-lt"/>
                      </a:endParaRPr>
                    </a:p>
                  </a:txBody>
                  <a:tcPr marL="5660" marR="5660" marT="5660" marB="0" anchor="b">
                    <a:solidFill>
                      <a:schemeClr val="accent4">
                        <a:lumMod val="20000"/>
                        <a:lumOff val="80000"/>
                      </a:schemeClr>
                    </a:solidFill>
                  </a:tcPr>
                </a:tc>
                <a:tc hMerge="1">
                  <a:txBody>
                    <a:bodyPr/>
                    <a:lstStyle/>
                    <a:p>
                      <a:endParaRPr lang="en-US"/>
                    </a:p>
                  </a:txBody>
                  <a:tcPr/>
                </a:tc>
                <a:tc gridSpan="2">
                  <a:txBody>
                    <a:bodyPr/>
                    <a:lstStyle/>
                    <a:p>
                      <a:pPr algn="ctr" fontAlgn="b"/>
                      <a:r>
                        <a:rPr lang="en-US" sz="1800" b="1" u="none" strike="noStrike" dirty="0">
                          <a:effectLst/>
                          <a:latin typeface="+mn-lt"/>
                        </a:rPr>
                        <a:t>Change from 17-18</a:t>
                      </a:r>
                      <a:endParaRPr lang="en-US" sz="1800" b="1" i="0" u="none" strike="noStrike" dirty="0">
                        <a:solidFill>
                          <a:srgbClr val="000000"/>
                        </a:solidFill>
                        <a:effectLst/>
                        <a:latin typeface="+mn-lt"/>
                      </a:endParaRPr>
                    </a:p>
                  </a:txBody>
                  <a:tcPr marL="5660" marR="5660" marT="5660" marB="0" anchor="b">
                    <a:solidFill>
                      <a:schemeClr val="accent2">
                        <a:lumMod val="20000"/>
                        <a:lumOff val="80000"/>
                      </a:schemeClr>
                    </a:solidFill>
                  </a:tcPr>
                </a:tc>
                <a:tc hMerge="1">
                  <a:txBody>
                    <a:bodyPr/>
                    <a:lstStyle/>
                    <a:p>
                      <a:endParaRPr lang="en-US"/>
                    </a:p>
                  </a:txBody>
                  <a:tcPr/>
                </a:tc>
                <a:tc>
                  <a:txBody>
                    <a:bodyPr/>
                    <a:lstStyle/>
                    <a:p>
                      <a:pPr algn="r" fontAlgn="b"/>
                      <a:r>
                        <a:rPr lang="en-US" sz="1800" b="1" u="none" strike="noStrike" dirty="0">
                          <a:effectLst/>
                          <a:latin typeface="+mn-lt"/>
                        </a:rPr>
                        <a:t>RS-SPC</a:t>
                      </a:r>
                      <a:endParaRPr lang="en-US" sz="1800" b="1"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463879930"/>
                  </a:ext>
                </a:extLst>
              </a:tr>
              <a:tr h="175439">
                <a:tc>
                  <a:txBody>
                    <a:bodyPr/>
                    <a:lstStyle/>
                    <a:p>
                      <a:pPr algn="l" fontAlgn="b"/>
                      <a:r>
                        <a:rPr lang="en-US" sz="1400" i="1" u="none" strike="noStrike" dirty="0">
                          <a:effectLst/>
                          <a:latin typeface="+mn-lt"/>
                        </a:rPr>
                        <a:t>raw value</a:t>
                      </a:r>
                      <a:endParaRPr lang="en-US" sz="1400" b="0" i="1" u="none" strike="noStrike" dirty="0">
                        <a:solidFill>
                          <a:srgbClr val="000000"/>
                        </a:solidFill>
                        <a:effectLst/>
                        <a:latin typeface="+mn-lt"/>
                      </a:endParaRPr>
                    </a:p>
                  </a:txBody>
                  <a:tcPr marL="5660" marR="5660" marT="5660" marB="0" anchor="b">
                    <a:solidFill>
                      <a:schemeClr val="bg1">
                        <a:lumMod val="95000"/>
                      </a:schemeClr>
                    </a:solidFill>
                  </a:tcPr>
                </a:tc>
                <a:tc>
                  <a:txBody>
                    <a:bodyPr/>
                    <a:lstStyle/>
                    <a:p>
                      <a:pPr algn="r" fontAlgn="b"/>
                      <a:r>
                        <a:rPr lang="en-US" sz="1800" b="1" u="sng" strike="noStrike">
                          <a:effectLst/>
                          <a:latin typeface="+mn-lt"/>
                        </a:rPr>
                        <a:t>18-19</a:t>
                      </a:r>
                      <a:endParaRPr lang="en-US" sz="1800" b="1" i="0" u="sng" strike="noStrike">
                        <a:solidFill>
                          <a:srgbClr val="000000"/>
                        </a:solidFill>
                        <a:effectLst/>
                        <a:latin typeface="+mn-lt"/>
                      </a:endParaRPr>
                    </a:p>
                  </a:txBody>
                  <a:tcPr marL="5660" marR="5660" marT="5660" marB="0" anchor="b">
                    <a:solidFill>
                      <a:schemeClr val="bg1">
                        <a:lumMod val="95000"/>
                      </a:schemeClr>
                    </a:solidFill>
                  </a:tcPr>
                </a:tc>
                <a:tc>
                  <a:txBody>
                    <a:bodyPr/>
                    <a:lstStyle/>
                    <a:p>
                      <a:pPr algn="r" fontAlgn="b"/>
                      <a:r>
                        <a:rPr lang="en-US" sz="1800" b="1" u="sng" strike="noStrike" dirty="0">
                          <a:effectLst/>
                          <a:latin typeface="+mn-lt"/>
                        </a:rPr>
                        <a:t>Tons</a:t>
                      </a:r>
                      <a:endParaRPr lang="en-US" sz="1800" b="1" i="0" u="sng" strike="noStrike" dirty="0">
                        <a:solidFill>
                          <a:srgbClr val="000000"/>
                        </a:solidFill>
                        <a:effectLst/>
                        <a:latin typeface="+mn-lt"/>
                      </a:endParaRPr>
                    </a:p>
                  </a:txBody>
                  <a:tcPr marL="5660" marR="5660" marT="5660" marB="0" anchor="b">
                    <a:solidFill>
                      <a:schemeClr val="accent4">
                        <a:lumMod val="20000"/>
                        <a:lumOff val="80000"/>
                      </a:schemeClr>
                    </a:solidFill>
                  </a:tcPr>
                </a:tc>
                <a:tc>
                  <a:txBody>
                    <a:bodyPr/>
                    <a:lstStyle/>
                    <a:p>
                      <a:pPr algn="r" fontAlgn="b"/>
                      <a:r>
                        <a:rPr lang="en-US" sz="1800" b="1" u="sng" strike="noStrike" dirty="0">
                          <a:effectLst/>
                          <a:latin typeface="+mn-lt"/>
                        </a:rPr>
                        <a:t>%</a:t>
                      </a:r>
                      <a:endParaRPr lang="en-US" sz="1800" b="1" i="0" u="sng" strike="noStrike" dirty="0">
                        <a:solidFill>
                          <a:srgbClr val="000000"/>
                        </a:solidFill>
                        <a:effectLst/>
                        <a:latin typeface="+mn-lt"/>
                      </a:endParaRPr>
                    </a:p>
                  </a:txBody>
                  <a:tcPr marL="5660" marR="5660" marT="5660" marB="0" anchor="b">
                    <a:solidFill>
                      <a:schemeClr val="accent4">
                        <a:lumMod val="20000"/>
                        <a:lumOff val="80000"/>
                      </a:schemeClr>
                    </a:solidFill>
                  </a:tcPr>
                </a:tc>
                <a:tc>
                  <a:txBody>
                    <a:bodyPr/>
                    <a:lstStyle/>
                    <a:p>
                      <a:pPr algn="r" fontAlgn="b"/>
                      <a:r>
                        <a:rPr lang="en-US" sz="1800" b="1" u="sng" strike="noStrike" dirty="0">
                          <a:effectLst/>
                          <a:latin typeface="+mn-lt"/>
                        </a:rPr>
                        <a:t>Tons</a:t>
                      </a:r>
                      <a:endParaRPr lang="en-US" sz="1800" b="1" i="0" u="sng"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1" u="sng" strike="noStrike" dirty="0">
                          <a:effectLst/>
                          <a:latin typeface="+mn-lt"/>
                        </a:rPr>
                        <a:t>%</a:t>
                      </a:r>
                      <a:endParaRPr lang="en-US" sz="1800" b="1" i="0" u="sng"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1" u="sng" strike="noStrike" dirty="0">
                          <a:effectLst/>
                          <a:latin typeface="+mn-lt"/>
                        </a:rPr>
                        <a:t>18-19</a:t>
                      </a:r>
                      <a:endParaRPr lang="en-US" sz="1800" b="1" i="0" u="sng"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460579444"/>
                  </a:ext>
                </a:extLst>
              </a:tr>
              <a:tr h="0">
                <a:tc>
                  <a:txBody>
                    <a:bodyPr/>
                    <a:lstStyle/>
                    <a:p>
                      <a:pPr algn="l" fontAlgn="b"/>
                      <a:r>
                        <a:rPr lang="en-US" sz="1800" u="none" strike="noStrike" dirty="0">
                          <a:effectLst/>
                          <a:latin typeface="+mn-lt"/>
                        </a:rPr>
                        <a:t>Begin. Stocks</a:t>
                      </a:r>
                      <a:endParaRPr lang="en-US" sz="1800" b="0" i="0" u="none" strike="noStrike" dirty="0">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1,948 </a:t>
                      </a:r>
                    </a:p>
                  </a:txBody>
                  <a:tcPr marL="9525" marR="9525" marT="9525" marB="0" anchor="b">
                    <a:solidFill>
                      <a:schemeClr val="accent3">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       (45)</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-2.3%</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72</a:t>
                      </a: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3.8%</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1,950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165740868"/>
                  </a:ext>
                </a:extLst>
              </a:tr>
              <a:tr h="0">
                <a:tc>
                  <a:txBody>
                    <a:bodyPr/>
                    <a:lstStyle/>
                    <a:p>
                      <a:pPr algn="l" fontAlgn="b"/>
                      <a:r>
                        <a:rPr lang="en-US" sz="1800" u="none" strike="noStrike" dirty="0">
                          <a:effectLst/>
                          <a:latin typeface="+mn-lt"/>
                        </a:rPr>
                        <a:t>Production</a:t>
                      </a:r>
                      <a:endParaRPr lang="en-US" sz="1800" b="0" i="0" u="none" strike="noStrike" dirty="0">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8,941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(74)</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-0.8%</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(352)</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-3.8%</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8,900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096399731"/>
                  </a:ext>
                </a:extLst>
              </a:tr>
              <a:tr h="175439">
                <a:tc>
                  <a:txBody>
                    <a:bodyPr/>
                    <a:lstStyle/>
                    <a:p>
                      <a:pPr algn="l" fontAlgn="b"/>
                      <a:r>
                        <a:rPr lang="en-US" sz="1800" u="none" strike="noStrike" dirty="0">
                          <a:solidFill>
                            <a:srgbClr val="FF0000"/>
                          </a:solidFill>
                          <a:effectLst/>
                          <a:latin typeface="+mn-lt"/>
                        </a:rPr>
                        <a:t>  Beet</a:t>
                      </a:r>
                      <a:endParaRPr lang="en-US" sz="1800" b="0" i="0" u="none" strike="noStrike" dirty="0">
                        <a:solidFill>
                          <a:srgbClr val="FF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     4,900 </a:t>
                      </a:r>
                    </a:p>
                  </a:txBody>
                  <a:tcPr marL="9525" marR="9525" marT="9525"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       (74)</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-1.5%</a:t>
                      </a:r>
                    </a:p>
                  </a:txBody>
                  <a:tcPr marL="9525" marR="9525" marT="9525" marB="0" anchor="b">
                    <a:solidFill>
                      <a:schemeClr val="accent4">
                        <a:lumMod val="20000"/>
                        <a:lumOff val="80000"/>
                      </a:schemeClr>
                    </a:solidFill>
                  </a:tcPr>
                </a:tc>
                <a:tc>
                  <a:txBody>
                    <a:bodyPr/>
                    <a:lstStyle/>
                    <a:p>
                      <a:pPr algn="r" fontAlgn="b"/>
                      <a:r>
                        <a:rPr lang="en-US" sz="1800" u="none" strike="noStrike" dirty="0">
                          <a:solidFill>
                            <a:srgbClr val="FF0000"/>
                          </a:solidFill>
                          <a:effectLst/>
                          <a:latin typeface="+mn-lt"/>
                        </a:rPr>
                        <a:t>   (379)</a:t>
                      </a:r>
                      <a:endParaRPr lang="en-US" sz="1800" b="0" i="0" u="none" strike="noStrike" dirty="0">
                        <a:solidFill>
                          <a:srgbClr val="FF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-7.2%</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4,880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189166183"/>
                  </a:ext>
                </a:extLst>
              </a:tr>
              <a:tr h="175439">
                <a:tc>
                  <a:txBody>
                    <a:bodyPr/>
                    <a:lstStyle/>
                    <a:p>
                      <a:pPr algn="l" fontAlgn="b"/>
                      <a:r>
                        <a:rPr lang="en-US" sz="1800" u="none" strike="noStrike">
                          <a:effectLst/>
                          <a:latin typeface="+mn-lt"/>
                        </a:rPr>
                        <a:t>  Cane</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4,041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0.0%</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27 </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0.7%</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4,020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964780972"/>
                  </a:ext>
                </a:extLst>
              </a:tr>
              <a:tr h="236151">
                <a:tc>
                  <a:txBody>
                    <a:bodyPr/>
                    <a:lstStyle/>
                    <a:p>
                      <a:pPr algn="l" fontAlgn="b"/>
                      <a:r>
                        <a:rPr lang="en-US" sz="1800" u="none" strike="noStrike" dirty="0">
                          <a:effectLst/>
                          <a:latin typeface="+mn-lt"/>
                        </a:rPr>
                        <a:t>Imports</a:t>
                      </a:r>
                      <a:endParaRPr lang="en-US" sz="1800" b="0" i="0" u="none" strike="noStrike" dirty="0">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3,080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279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10.0%</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(197)</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-6.0%</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3,154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051966739"/>
                  </a:ext>
                </a:extLst>
              </a:tr>
              <a:tr h="0">
                <a:tc>
                  <a:txBody>
                    <a:bodyPr/>
                    <a:lstStyle/>
                    <a:p>
                      <a:pPr algn="l" fontAlgn="b"/>
                      <a:r>
                        <a:rPr lang="en-US" sz="1800" u="none" strike="noStrike">
                          <a:effectLst/>
                          <a:latin typeface="+mn-lt"/>
                        </a:rPr>
                        <a:t>  T.R.Q.</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1,564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0.0%</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(99)</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-6.0%</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1,564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28800202"/>
                  </a:ext>
                </a:extLst>
              </a:tr>
              <a:tr h="175439">
                <a:tc>
                  <a:txBody>
                    <a:bodyPr/>
                    <a:lstStyle/>
                    <a:p>
                      <a:pPr algn="l" fontAlgn="b"/>
                      <a:r>
                        <a:rPr lang="en-US" sz="1800" u="none" strike="noStrike">
                          <a:effectLst/>
                          <a:latin typeface="+mn-lt"/>
                        </a:rPr>
                        <a:t>  Other Prog.</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350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0.0%</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24 </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7.4%</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300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371815337"/>
                  </a:ext>
                </a:extLst>
              </a:tr>
              <a:tr h="299579">
                <a:tc>
                  <a:txBody>
                    <a:bodyPr/>
                    <a:lstStyle/>
                    <a:p>
                      <a:pPr algn="l" fontAlgn="b"/>
                      <a:r>
                        <a:rPr lang="en-US" sz="1800" u="none" strike="noStrike" dirty="0">
                          <a:effectLst/>
                          <a:latin typeface="+mn-lt"/>
                        </a:rPr>
                        <a:t>  </a:t>
                      </a:r>
                      <a:r>
                        <a:rPr lang="en-US" sz="1800" u="none" strike="noStrike" dirty="0">
                          <a:solidFill>
                            <a:srgbClr val="FF0000"/>
                          </a:solidFill>
                          <a:effectLst/>
                          <a:latin typeface="+mn-lt"/>
                        </a:rPr>
                        <a:t>Mexico</a:t>
                      </a:r>
                      <a:endParaRPr lang="en-US" sz="1800" b="0" i="0" u="none" strike="noStrike" dirty="0">
                        <a:solidFill>
                          <a:srgbClr val="FF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     1,120 </a:t>
                      </a:r>
                    </a:p>
                  </a:txBody>
                  <a:tcPr marL="9525" marR="9525" marT="9525"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      278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33.0%</a:t>
                      </a:r>
                    </a:p>
                  </a:txBody>
                  <a:tcPr marL="9525" marR="9525" marT="9525" marB="0" anchor="b">
                    <a:solidFill>
                      <a:schemeClr val="accent4">
                        <a:lumMod val="20000"/>
                        <a:lumOff val="80000"/>
                      </a:schemeClr>
                    </a:solidFill>
                  </a:tcPr>
                </a:tc>
                <a:tc>
                  <a:txBody>
                    <a:bodyPr/>
                    <a:lstStyle/>
                    <a:p>
                      <a:pPr algn="r" fontAlgn="b"/>
                      <a:r>
                        <a:rPr lang="en-US" sz="1800" u="none" strike="noStrike" dirty="0">
                          <a:solidFill>
                            <a:srgbClr val="FF0000"/>
                          </a:solidFill>
                          <a:effectLst/>
                          <a:latin typeface="+mn-lt"/>
                        </a:rPr>
                        <a:t>   (103)</a:t>
                      </a:r>
                      <a:endParaRPr lang="en-US" sz="1800" b="0" i="0" u="none" strike="noStrike" dirty="0">
                        <a:solidFill>
                          <a:srgbClr val="FF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-8.4%</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1,250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373258312"/>
                  </a:ext>
                </a:extLst>
              </a:tr>
              <a:tr h="304800">
                <a:tc>
                  <a:txBody>
                    <a:bodyPr/>
                    <a:lstStyle/>
                    <a:p>
                      <a:pPr algn="l" fontAlgn="b"/>
                      <a:r>
                        <a:rPr lang="en-US" sz="1800" u="none" strike="noStrike">
                          <a:effectLst/>
                          <a:latin typeface="+mn-lt"/>
                        </a:rPr>
                        <a:t>  High Tier</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45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0.0%</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(19)</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-29.7%</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40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362504301"/>
                  </a:ext>
                </a:extLst>
              </a:tr>
              <a:tr h="175439">
                <a:tc>
                  <a:txBody>
                    <a:bodyPr/>
                    <a:lstStyle/>
                    <a:p>
                      <a:pPr algn="l" fontAlgn="b"/>
                      <a:r>
                        <a:rPr lang="en-US" sz="1800" u="none" strike="noStrike">
                          <a:effectLst/>
                          <a:latin typeface="+mn-lt"/>
                        </a:rPr>
                        <a:t>    Ttl Supply</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13,969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160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1.2%</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(476)</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-3.3%</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14,004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239100713"/>
                  </a:ext>
                </a:extLst>
              </a:tr>
              <a:tr h="253420">
                <a:tc>
                  <a:txBody>
                    <a:bodyPr/>
                    <a:lstStyle/>
                    <a:p>
                      <a:pPr algn="l" fontAlgn="b"/>
                      <a:r>
                        <a:rPr lang="en-US" sz="1800" u="none" strike="noStrike">
                          <a:effectLst/>
                          <a:latin typeface="+mn-lt"/>
                        </a:rPr>
                        <a:t>Exports</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35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(50)</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-58.8%</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(135)</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-79.4%</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35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694537812"/>
                  </a:ext>
                </a:extLst>
              </a:tr>
              <a:tr h="278240">
                <a:tc>
                  <a:txBody>
                    <a:bodyPr/>
                    <a:lstStyle/>
                    <a:p>
                      <a:pPr algn="l" fontAlgn="b"/>
                      <a:r>
                        <a:rPr lang="en-US" sz="1800" u="none" strike="noStrike">
                          <a:effectLst/>
                          <a:latin typeface="+mn-lt"/>
                        </a:rPr>
                        <a:t>Deliveries</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12,270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(50)</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-0.4%</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85 </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0.7%</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12,245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810464946"/>
                  </a:ext>
                </a:extLst>
              </a:tr>
              <a:tr h="303060">
                <a:tc>
                  <a:txBody>
                    <a:bodyPr/>
                    <a:lstStyle/>
                    <a:p>
                      <a:pPr algn="l" fontAlgn="b"/>
                      <a:r>
                        <a:rPr lang="en-US" sz="1800" u="none" strike="noStrike" dirty="0">
                          <a:effectLst/>
                          <a:latin typeface="+mn-lt"/>
                        </a:rPr>
                        <a:t>  </a:t>
                      </a:r>
                      <a:r>
                        <a:rPr lang="en-US" sz="1800" u="none" strike="noStrike" dirty="0">
                          <a:solidFill>
                            <a:srgbClr val="FF0000"/>
                          </a:solidFill>
                          <a:effectLst/>
                          <a:latin typeface="+mn-lt"/>
                        </a:rPr>
                        <a:t>Food</a:t>
                      </a:r>
                      <a:endParaRPr lang="en-US" sz="1800" b="0" i="0" u="none" strike="noStrike" dirty="0">
                        <a:solidFill>
                          <a:srgbClr val="FF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   12,125 </a:t>
                      </a:r>
                    </a:p>
                  </a:txBody>
                  <a:tcPr marL="9525" marR="9525" marT="9525"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       (50)</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-0.4%</a:t>
                      </a:r>
                    </a:p>
                  </a:txBody>
                  <a:tcPr marL="9525" marR="9525" marT="9525" marB="0" anchor="b">
                    <a:solidFill>
                      <a:schemeClr val="accent4">
                        <a:lumMod val="20000"/>
                        <a:lumOff val="80000"/>
                      </a:schemeClr>
                    </a:solidFill>
                  </a:tcPr>
                </a:tc>
                <a:tc>
                  <a:txBody>
                    <a:bodyPr/>
                    <a:lstStyle/>
                    <a:p>
                      <a:pPr algn="r" fontAlgn="b"/>
                      <a:r>
                        <a:rPr lang="en-US" sz="1800" u="none" strike="noStrike" dirty="0">
                          <a:solidFill>
                            <a:srgbClr val="FF0000"/>
                          </a:solidFill>
                          <a:effectLst/>
                          <a:latin typeface="+mn-lt"/>
                        </a:rPr>
                        <a:t>      77 </a:t>
                      </a:r>
                      <a:endParaRPr lang="en-US" sz="1800" b="0" i="0" u="none" strike="noStrike" dirty="0">
                        <a:solidFill>
                          <a:srgbClr val="FF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0.6%</a:t>
                      </a:r>
                    </a:p>
                  </a:txBody>
                  <a:tcPr marL="9525" marR="9525" marT="9525" marB="0" anchor="b">
                    <a:solidFill>
                      <a:schemeClr val="accent2">
                        <a:lumMod val="20000"/>
                        <a:lumOff val="80000"/>
                      </a:schemeClr>
                    </a:solidFill>
                  </a:tcPr>
                </a:tc>
                <a:tc>
                  <a:txBody>
                    <a:bodyPr/>
                    <a:lstStyle/>
                    <a:p>
                      <a:pPr algn="l" fontAlgn="b"/>
                      <a:r>
                        <a:rPr lang="en-US" sz="1800" u="none" strike="noStrike" dirty="0">
                          <a:effectLst/>
                          <a:latin typeface="+mn-lt"/>
                        </a:rPr>
                        <a:t>   12,100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904772023"/>
                  </a:ext>
                </a:extLst>
              </a:tr>
              <a:tr h="288535">
                <a:tc>
                  <a:txBody>
                    <a:bodyPr/>
                    <a:lstStyle/>
                    <a:p>
                      <a:pPr algn="l" fontAlgn="b"/>
                      <a:r>
                        <a:rPr lang="en-US" sz="1800" u="none" strike="noStrike" dirty="0">
                          <a:effectLst/>
                          <a:latin typeface="+mn-lt"/>
                        </a:rPr>
                        <a:t>  Other</a:t>
                      </a:r>
                      <a:endParaRPr lang="en-US" sz="1800" b="0" i="0" u="none" strike="noStrike" dirty="0">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145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0.0%</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8 </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5.8%</a:t>
                      </a:r>
                    </a:p>
                  </a:txBody>
                  <a:tcPr marL="9525" marR="9525" marT="9525" marB="0" anchor="b">
                    <a:solidFill>
                      <a:schemeClr val="accent2">
                        <a:lumMod val="20000"/>
                        <a:lumOff val="80000"/>
                      </a:schemeClr>
                    </a:solidFill>
                  </a:tcPr>
                </a:tc>
                <a:tc>
                  <a:txBody>
                    <a:bodyPr/>
                    <a:lstStyle/>
                    <a:p>
                      <a:pPr algn="l" fontAlgn="b"/>
                      <a:r>
                        <a:rPr lang="en-US" sz="1800" u="none" strike="noStrike" dirty="0">
                          <a:effectLst/>
                          <a:latin typeface="+mn-lt"/>
                        </a:rPr>
                        <a:t>         145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769823952"/>
                  </a:ext>
                </a:extLst>
              </a:tr>
              <a:tr h="124059">
                <a:tc>
                  <a:txBody>
                    <a:bodyPr/>
                    <a:lstStyle/>
                    <a:p>
                      <a:pPr algn="l" fontAlgn="b"/>
                      <a:r>
                        <a:rPr lang="en-US" sz="1800" u="none" strike="noStrike">
                          <a:effectLst/>
                          <a:latin typeface="+mn-lt"/>
                        </a:rPr>
                        <a:t>Misc.</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a:t>
                      </a:r>
                    </a:p>
                  </a:txBody>
                  <a:tcPr marL="9525" marR="9525" marT="9525" marB="0" anchor="b">
                    <a:solidFill>
                      <a:schemeClr val="accent4">
                        <a:lumMod val="20000"/>
                        <a:lumOff val="80000"/>
                      </a:schemeClr>
                    </a:solidFill>
                  </a:tcPr>
                </a:tc>
                <a:tc>
                  <a:txBody>
                    <a:bodyPr/>
                    <a:lstStyle/>
                    <a:p>
                      <a:pPr algn="ctr" fontAlgn="b"/>
                      <a:r>
                        <a:rPr lang="en-US" sz="1800" b="0" i="0" u="none" strike="noStrike" dirty="0">
                          <a:solidFill>
                            <a:srgbClr val="000000"/>
                          </a:solidFill>
                          <a:effectLst/>
                          <a:latin typeface="+mn-lt"/>
                        </a:rPr>
                        <a:t>   (142)</a:t>
                      </a: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a:t>
                      </a:r>
                    </a:p>
                  </a:txBody>
                  <a:tcPr marL="9525" marR="9525" marT="9525" marB="0" anchor="b">
                    <a:solidFill>
                      <a:schemeClr val="accent2">
                        <a:lumMod val="20000"/>
                        <a:lumOff val="80000"/>
                      </a:schemeClr>
                    </a:solidFill>
                  </a:tcPr>
                </a:tc>
                <a:tc>
                  <a:txBody>
                    <a:bodyPr/>
                    <a:lstStyle/>
                    <a:p>
                      <a:pPr algn="l"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305567154"/>
                  </a:ext>
                </a:extLst>
              </a:tr>
              <a:tr h="329620">
                <a:tc>
                  <a:txBody>
                    <a:bodyPr/>
                    <a:lstStyle/>
                    <a:p>
                      <a:pPr algn="l" fontAlgn="b"/>
                      <a:r>
                        <a:rPr lang="en-US" sz="1800" u="none" strike="noStrike">
                          <a:effectLst/>
                          <a:latin typeface="+mn-lt"/>
                        </a:rPr>
                        <a:t>    Total Use</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12,305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(100)</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-0.8%</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(192)</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-1.5%</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12,280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73754046"/>
                  </a:ext>
                </a:extLst>
              </a:tr>
              <a:tr h="304800">
                <a:tc>
                  <a:txBody>
                    <a:bodyPr/>
                    <a:lstStyle/>
                    <a:p>
                      <a:pPr algn="l" fontAlgn="b"/>
                      <a:r>
                        <a:rPr lang="en-US" sz="1800" u="none" strike="noStrike">
                          <a:effectLst/>
                          <a:latin typeface="+mn-lt"/>
                        </a:rPr>
                        <a:t>Ending Stocks</a:t>
                      </a:r>
                      <a:endParaRPr lang="en-US" sz="1800" b="0" i="0" u="none" strike="noStrike">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1,664 </a:t>
                      </a:r>
                    </a:p>
                  </a:txBody>
                  <a:tcPr marL="9525" marR="9525" marT="9525"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260 </a:t>
                      </a:r>
                    </a:p>
                  </a:txBody>
                  <a:tcPr marL="9525" marR="9525" marT="9525" marB="0" anchor="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18.5%</a:t>
                      </a:r>
                    </a:p>
                  </a:txBody>
                  <a:tcPr marL="9525" marR="9525" marT="9525" marB="0" anchor="b">
                    <a:solidFill>
                      <a:schemeClr val="accent4">
                        <a:lumMod val="20000"/>
                        <a:lumOff val="80000"/>
                      </a:schemeClr>
                    </a:solidFill>
                  </a:tcPr>
                </a:tc>
                <a:tc>
                  <a:txBody>
                    <a:bodyPr/>
                    <a:lstStyle/>
                    <a:p>
                      <a:pPr algn="r" fontAlgn="b"/>
                      <a:r>
                        <a:rPr lang="en-US" sz="1800" u="none" strike="noStrike" dirty="0">
                          <a:effectLst/>
                          <a:latin typeface="+mn-lt"/>
                        </a:rPr>
                        <a:t>  (284)</a:t>
                      </a:r>
                      <a:endParaRPr lang="en-US" sz="1800" b="0" i="0" u="none"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-14.6%</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1,724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4228975460"/>
                  </a:ext>
                </a:extLst>
              </a:tr>
              <a:tr h="238075">
                <a:tc>
                  <a:txBody>
                    <a:bodyPr/>
                    <a:lstStyle/>
                    <a:p>
                      <a:pPr algn="l" fontAlgn="b"/>
                      <a:r>
                        <a:rPr lang="en-US" sz="1800" u="none" strike="noStrike" dirty="0">
                          <a:solidFill>
                            <a:srgbClr val="FF0000"/>
                          </a:solidFill>
                          <a:effectLst/>
                          <a:latin typeface="+mn-lt"/>
                        </a:rPr>
                        <a:t>Stocks-to-use</a:t>
                      </a:r>
                      <a:endParaRPr lang="en-US" sz="1800" b="0" i="0" u="none" strike="noStrike" dirty="0">
                        <a:solidFill>
                          <a:srgbClr val="FF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13.5%</a:t>
                      </a:r>
                    </a:p>
                  </a:txBody>
                  <a:tcPr marL="9525" marR="9525" marT="9525" marB="0" anchor="b">
                    <a:solidFill>
                      <a:schemeClr val="accent3">
                        <a:lumMod val="20000"/>
                        <a:lumOff val="80000"/>
                      </a:schemeClr>
                    </a:solidFill>
                  </a:tcPr>
                </a:tc>
                <a:tc>
                  <a:txBody>
                    <a:bodyPr/>
                    <a:lstStyle/>
                    <a:p>
                      <a:pPr algn="r" fontAlgn="b"/>
                      <a:r>
                        <a:rPr lang="en-US" sz="1800" b="0" i="0" u="none" strike="noStrike" dirty="0">
                          <a:solidFill>
                            <a:srgbClr val="FF0000"/>
                          </a:solidFill>
                          <a:effectLst/>
                          <a:latin typeface="Calibri" panose="020F0502020204030204" pitchFamily="34" charset="0"/>
                        </a:rPr>
                        <a:t>+2.2</a:t>
                      </a:r>
                    </a:p>
                  </a:txBody>
                  <a:tcPr marL="9525" marR="9525" marT="9525" marB="0" anchor="b">
                    <a:solidFill>
                      <a:schemeClr val="accent4">
                        <a:lumMod val="20000"/>
                        <a:lumOff val="80000"/>
                      </a:schemeClr>
                    </a:solidFill>
                  </a:tcPr>
                </a:tc>
                <a:tc>
                  <a:txBody>
                    <a:bodyPr/>
                    <a:lstStyle/>
                    <a:p>
                      <a:pPr algn="r" fontAlgn="b"/>
                      <a:endParaRPr lang="en-US" sz="1800" b="0" i="0" u="none" strike="noStrike" dirty="0">
                        <a:solidFill>
                          <a:srgbClr val="FF0000"/>
                        </a:solidFill>
                        <a:effectLst/>
                        <a:latin typeface="+mn-lt"/>
                      </a:endParaRPr>
                    </a:p>
                  </a:txBody>
                  <a:tcPr marL="5660" marR="5660" marT="5660" marB="0" anchor="b">
                    <a:solidFill>
                      <a:schemeClr val="accent4">
                        <a:lumMod val="20000"/>
                        <a:lumOff val="80000"/>
                      </a:schemeClr>
                    </a:solidFill>
                  </a:tcPr>
                </a:tc>
                <a:tc>
                  <a:txBody>
                    <a:bodyPr/>
                    <a:lstStyle/>
                    <a:p>
                      <a:pPr algn="r" fontAlgn="b"/>
                      <a:r>
                        <a:rPr lang="en-US" sz="1800" u="none" strike="noStrike" dirty="0">
                          <a:solidFill>
                            <a:srgbClr val="FF0000"/>
                          </a:solidFill>
                          <a:effectLst/>
                          <a:latin typeface="+mn-lt"/>
                        </a:rPr>
                        <a:t>- 2.1</a:t>
                      </a:r>
                      <a:endParaRPr lang="en-US" sz="1800" b="0" i="0" u="none" strike="noStrike" dirty="0">
                        <a:solidFill>
                          <a:srgbClr val="FF0000"/>
                        </a:solidFill>
                        <a:effectLst/>
                        <a:latin typeface="+mn-lt"/>
                      </a:endParaRPr>
                    </a:p>
                  </a:txBody>
                  <a:tcPr marL="5660" marR="5660" marT="5660" marB="0" anchor="b">
                    <a:solidFill>
                      <a:schemeClr val="accent2">
                        <a:lumMod val="20000"/>
                        <a:lumOff val="80000"/>
                      </a:schemeClr>
                    </a:solidFill>
                  </a:tcPr>
                </a:tc>
                <a:tc>
                  <a:txBody>
                    <a:bodyPr/>
                    <a:lstStyle/>
                    <a:p>
                      <a:pPr algn="r" fontAlgn="b"/>
                      <a:endParaRPr lang="en-US" sz="1800" b="0" i="0" u="none" strike="noStrike" dirty="0">
                        <a:solidFill>
                          <a:srgbClr val="FF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u="none" strike="noStrike" dirty="0">
                          <a:effectLst/>
                          <a:latin typeface="+mn-lt"/>
                        </a:rPr>
                        <a:t>14.0%</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778843249"/>
                  </a:ext>
                </a:extLst>
              </a:tr>
            </a:tbl>
          </a:graphicData>
        </a:graphic>
      </p:graphicFrame>
      <p:sp>
        <p:nvSpPr>
          <p:cNvPr id="16" name="TextBox 15">
            <a:extLst>
              <a:ext uri="{FF2B5EF4-FFF2-40B4-BE49-F238E27FC236}">
                <a16:creationId xmlns:a16="http://schemas.microsoft.com/office/drawing/2014/main" id="{80E42878-9465-4171-8B46-A33188912CC5}"/>
              </a:ext>
            </a:extLst>
          </p:cNvPr>
          <p:cNvSpPr txBox="1"/>
          <p:nvPr/>
        </p:nvSpPr>
        <p:spPr>
          <a:xfrm>
            <a:off x="7112285" y="616391"/>
            <a:ext cx="1955515" cy="5663089"/>
          </a:xfrm>
          <a:prstGeom prst="rect">
            <a:avLst/>
          </a:prstGeom>
          <a:solidFill>
            <a:schemeClr val="bg1"/>
          </a:solidFill>
          <a:ln>
            <a:solidFill>
              <a:schemeClr val="tx1"/>
            </a:solidFill>
          </a:ln>
        </p:spPr>
        <p:txBody>
          <a:bodyPr wrap="square" rtlCol="0">
            <a:spAutoFit/>
          </a:bodyPr>
          <a:lstStyle/>
          <a:p>
            <a:r>
              <a:rPr lang="en-US" b="1" u="sng" dirty="0">
                <a:solidFill>
                  <a:srgbClr val="FF0000"/>
                </a:solidFill>
              </a:rPr>
              <a:t>For reference only</a:t>
            </a:r>
          </a:p>
          <a:p>
            <a:endParaRPr lang="en-US" sz="1200" dirty="0"/>
          </a:p>
          <a:p>
            <a:r>
              <a:rPr lang="en-US" dirty="0"/>
              <a:t>U.S.D.A. finally adjusted for lower sucrose content in beets, may still come down more.</a:t>
            </a:r>
          </a:p>
          <a:p>
            <a:endParaRPr lang="en-US" sz="1200" dirty="0"/>
          </a:p>
          <a:p>
            <a:r>
              <a:rPr lang="en-US" dirty="0"/>
              <a:t>The 33% increase in imports from Mexico brought   s-t-u up to 13.5%, but more may be needed if beet  production drops further.</a:t>
            </a:r>
          </a:p>
          <a:p>
            <a:endParaRPr lang="en-US" sz="1200" dirty="0"/>
          </a:p>
          <a:p>
            <a:r>
              <a:rPr lang="en-US" dirty="0"/>
              <a:t>Deliveries slowed late in  2017-18, but were up in October 2018-19.</a:t>
            </a:r>
          </a:p>
        </p:txBody>
      </p:sp>
    </p:spTree>
    <p:extLst>
      <p:ext uri="{BB962C8B-B14F-4D97-AF65-F5344CB8AC3E}">
        <p14:creationId xmlns:p14="http://schemas.microsoft.com/office/powerpoint/2010/main" val="238606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
            <a:ext cx="9144000" cy="533400"/>
          </a:xfrm>
          <a:ln>
            <a:noFill/>
          </a:ln>
        </p:spPr>
        <p:txBody>
          <a:bodyPr>
            <a:noAutofit/>
          </a:bodyPr>
          <a:lstStyle/>
          <a:p>
            <a:r>
              <a:rPr lang="en-US" sz="3600" b="1" dirty="0">
                <a:solidFill>
                  <a:srgbClr val="EA6A00"/>
                </a:solidFill>
              </a:rPr>
              <a:t>SUA January 2019: </a:t>
            </a:r>
            <a:r>
              <a:rPr lang="en-US" sz="3200" dirty="0">
                <a:solidFill>
                  <a:schemeClr val="accent1">
                    <a:lumMod val="75000"/>
                  </a:schemeClr>
                </a:solidFill>
              </a:rPr>
              <a:t>RS-SPC 2018-19 Outlook</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24598"/>
            <a:ext cx="1828800" cy="5334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6D713325-E25A-4F25-AB88-9A6617EAC185}"/>
              </a:ext>
            </a:extLst>
          </p:cNvPr>
          <p:cNvCxnSpPr/>
          <p:nvPr/>
        </p:nvCxnSpPr>
        <p:spPr>
          <a:xfrm>
            <a:off x="0" y="533401"/>
            <a:ext cx="914400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B32623-89BC-46E3-8A96-CF6504391F7E}"/>
              </a:ext>
            </a:extLst>
          </p:cNvPr>
          <p:cNvSpPr txBox="1"/>
          <p:nvPr/>
        </p:nvSpPr>
        <p:spPr>
          <a:xfrm>
            <a:off x="21404" y="6514664"/>
            <a:ext cx="5181600" cy="307777"/>
          </a:xfrm>
          <a:prstGeom prst="rect">
            <a:avLst/>
          </a:prstGeom>
          <a:noFill/>
        </p:spPr>
        <p:txBody>
          <a:bodyPr wrap="square" rtlCol="0">
            <a:spAutoFit/>
          </a:bodyPr>
          <a:lstStyle/>
          <a:p>
            <a:r>
              <a:rPr lang="en-US" sz="1400" dirty="0"/>
              <a:t>* S-T-U Ratio change is from prior S-T-U, not in tons. </a:t>
            </a:r>
          </a:p>
        </p:txBody>
      </p:sp>
      <p:graphicFrame>
        <p:nvGraphicFramePr>
          <p:cNvPr id="15" name="Table 14">
            <a:extLst>
              <a:ext uri="{FF2B5EF4-FFF2-40B4-BE49-F238E27FC236}">
                <a16:creationId xmlns:a16="http://schemas.microsoft.com/office/drawing/2014/main" id="{E884841A-F5D9-4BE0-B2D5-264AB3B4580C}"/>
              </a:ext>
            </a:extLst>
          </p:cNvPr>
          <p:cNvGraphicFramePr>
            <a:graphicFrameLocks noGrp="1"/>
          </p:cNvGraphicFramePr>
          <p:nvPr>
            <p:extLst>
              <p:ext uri="{D42A27DB-BD31-4B8C-83A1-F6EECF244321}">
                <p14:modId xmlns:p14="http://schemas.microsoft.com/office/powerpoint/2010/main" val="1967248766"/>
              </p:ext>
            </p:extLst>
          </p:nvPr>
        </p:nvGraphicFramePr>
        <p:xfrm>
          <a:off x="25685" y="616391"/>
          <a:ext cx="5013456" cy="5796494"/>
        </p:xfrm>
        <a:graphic>
          <a:graphicData uri="http://schemas.openxmlformats.org/drawingml/2006/table">
            <a:tbl>
              <a:tblPr>
                <a:tableStyleId>{5C22544A-7EE6-4342-B048-85BDC9FD1C3A}</a:tableStyleId>
              </a:tblPr>
              <a:tblGrid>
                <a:gridCol w="1325697">
                  <a:extLst>
                    <a:ext uri="{9D8B030D-6E8A-4147-A177-3AD203B41FA5}">
                      <a16:colId xmlns:a16="http://schemas.microsoft.com/office/drawing/2014/main" val="1846273389"/>
                    </a:ext>
                  </a:extLst>
                </a:gridCol>
                <a:gridCol w="944559">
                  <a:extLst>
                    <a:ext uri="{9D8B030D-6E8A-4147-A177-3AD203B41FA5}">
                      <a16:colId xmlns:a16="http://schemas.microsoft.com/office/drawing/2014/main" val="3161077429"/>
                    </a:ext>
                  </a:extLst>
                </a:gridCol>
                <a:gridCol w="685800">
                  <a:extLst>
                    <a:ext uri="{9D8B030D-6E8A-4147-A177-3AD203B41FA5}">
                      <a16:colId xmlns:a16="http://schemas.microsoft.com/office/drawing/2014/main" val="1809871833"/>
                    </a:ext>
                  </a:extLst>
                </a:gridCol>
                <a:gridCol w="1219200">
                  <a:extLst>
                    <a:ext uri="{9D8B030D-6E8A-4147-A177-3AD203B41FA5}">
                      <a16:colId xmlns:a16="http://schemas.microsoft.com/office/drawing/2014/main" val="3091522696"/>
                    </a:ext>
                  </a:extLst>
                </a:gridCol>
                <a:gridCol w="838200">
                  <a:extLst>
                    <a:ext uri="{9D8B030D-6E8A-4147-A177-3AD203B41FA5}">
                      <a16:colId xmlns:a16="http://schemas.microsoft.com/office/drawing/2014/main" val="662757676"/>
                    </a:ext>
                  </a:extLst>
                </a:gridCol>
              </a:tblGrid>
              <a:tr h="152399">
                <a:tc>
                  <a:txBody>
                    <a:bodyPr/>
                    <a:lstStyle/>
                    <a:p>
                      <a:pPr algn="l" fontAlgn="b"/>
                      <a:r>
                        <a:rPr lang="en-US" sz="1400" b="0" i="1" u="none" strike="noStrike" dirty="0">
                          <a:effectLst/>
                          <a:latin typeface="+mn-lt"/>
                        </a:rPr>
                        <a:t>1,000 short tons</a:t>
                      </a:r>
                      <a:endParaRPr lang="en-US" sz="1400" b="0" i="1" u="none" strike="noStrike" dirty="0">
                        <a:solidFill>
                          <a:srgbClr val="000000"/>
                        </a:solidFill>
                        <a:effectLst/>
                        <a:latin typeface="+mn-lt"/>
                      </a:endParaRPr>
                    </a:p>
                  </a:txBody>
                  <a:tcPr marL="5660" marR="5660" marT="5660" marB="0" anchor="b">
                    <a:solidFill>
                      <a:schemeClr val="bg1">
                        <a:lumMod val="95000"/>
                      </a:schemeClr>
                    </a:solidFill>
                  </a:tcPr>
                </a:tc>
                <a:tc>
                  <a:txBody>
                    <a:bodyPr/>
                    <a:lstStyle/>
                    <a:p>
                      <a:pPr algn="r" fontAlgn="b"/>
                      <a:r>
                        <a:rPr lang="en-US" sz="1800" b="1" u="none" strike="noStrike" dirty="0">
                          <a:solidFill>
                            <a:schemeClr val="tx1"/>
                          </a:solidFill>
                          <a:effectLst/>
                          <a:latin typeface="+mn-lt"/>
                        </a:rPr>
                        <a:t>Dec.</a:t>
                      </a:r>
                      <a:endParaRPr lang="en-US" sz="1800" b="1" i="0" u="none" strike="noStrike" dirty="0">
                        <a:solidFill>
                          <a:schemeClr val="tx1"/>
                        </a:solidFill>
                        <a:effectLst/>
                        <a:latin typeface="+mn-lt"/>
                      </a:endParaRPr>
                    </a:p>
                  </a:txBody>
                  <a:tcPr marL="5660" marR="5660" marT="5660" marB="0" anchor="b">
                    <a:solidFill>
                      <a:schemeClr val="bg1">
                        <a:lumMod val="95000"/>
                      </a:schemeClr>
                    </a:solidFill>
                  </a:tcPr>
                </a:tc>
                <a:tc gridSpan="2">
                  <a:txBody>
                    <a:bodyPr/>
                    <a:lstStyle/>
                    <a:p>
                      <a:pPr algn="ctr" fontAlgn="b"/>
                      <a:r>
                        <a:rPr lang="en-US" sz="1800" b="1" u="none" strike="noStrike" dirty="0">
                          <a:effectLst/>
                          <a:latin typeface="+mn-lt"/>
                        </a:rPr>
                        <a:t>Change from 17-18</a:t>
                      </a:r>
                      <a:endParaRPr lang="en-US" sz="1800" b="1" i="0" u="none" strike="noStrike" dirty="0">
                        <a:solidFill>
                          <a:srgbClr val="000000"/>
                        </a:solidFill>
                        <a:effectLst/>
                        <a:latin typeface="+mn-lt"/>
                      </a:endParaRPr>
                    </a:p>
                  </a:txBody>
                  <a:tcPr marL="5660" marR="5660" marT="5660" marB="0" anchor="b">
                    <a:solidFill>
                      <a:schemeClr val="accent2">
                        <a:lumMod val="20000"/>
                        <a:lumOff val="80000"/>
                      </a:schemeClr>
                    </a:solidFill>
                  </a:tcPr>
                </a:tc>
                <a:tc hMerge="1">
                  <a:txBody>
                    <a:bodyPr/>
                    <a:lstStyle/>
                    <a:p>
                      <a:endParaRPr lang="en-US"/>
                    </a:p>
                  </a:txBody>
                  <a:tcPr/>
                </a:tc>
                <a:tc>
                  <a:txBody>
                    <a:bodyPr/>
                    <a:lstStyle/>
                    <a:p>
                      <a:pPr algn="r" fontAlgn="b"/>
                      <a:r>
                        <a:rPr lang="en-US" sz="1800" b="1" u="none" strike="noStrike" dirty="0">
                          <a:effectLst/>
                          <a:latin typeface="+mn-lt"/>
                        </a:rPr>
                        <a:t>RS-SPC</a:t>
                      </a:r>
                      <a:endParaRPr lang="en-US" sz="1800" b="1"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463879930"/>
                  </a:ext>
                </a:extLst>
              </a:tr>
              <a:tr h="175439">
                <a:tc>
                  <a:txBody>
                    <a:bodyPr/>
                    <a:lstStyle/>
                    <a:p>
                      <a:pPr algn="l" fontAlgn="b"/>
                      <a:r>
                        <a:rPr lang="en-US" sz="1400" i="1" u="none" strike="noStrike" dirty="0">
                          <a:effectLst/>
                          <a:latin typeface="+mn-lt"/>
                        </a:rPr>
                        <a:t>raw value</a:t>
                      </a:r>
                      <a:endParaRPr lang="en-US" sz="1400" b="0" i="1" u="none" strike="noStrike" dirty="0">
                        <a:solidFill>
                          <a:srgbClr val="000000"/>
                        </a:solidFill>
                        <a:effectLst/>
                        <a:latin typeface="+mn-lt"/>
                      </a:endParaRPr>
                    </a:p>
                  </a:txBody>
                  <a:tcPr marL="5660" marR="5660" marT="5660" marB="0" anchor="b">
                    <a:solidFill>
                      <a:schemeClr val="bg1">
                        <a:lumMod val="95000"/>
                      </a:schemeClr>
                    </a:solidFill>
                  </a:tcPr>
                </a:tc>
                <a:tc>
                  <a:txBody>
                    <a:bodyPr/>
                    <a:lstStyle/>
                    <a:p>
                      <a:pPr algn="r" fontAlgn="b"/>
                      <a:r>
                        <a:rPr lang="en-US" sz="1800" b="1" u="sng" strike="noStrike" dirty="0">
                          <a:effectLst/>
                          <a:latin typeface="+mn-lt"/>
                        </a:rPr>
                        <a:t>18-19</a:t>
                      </a:r>
                      <a:endParaRPr lang="en-US" sz="1800" b="1" i="0" u="sng" strike="noStrike" dirty="0">
                        <a:solidFill>
                          <a:srgbClr val="000000"/>
                        </a:solidFill>
                        <a:effectLst/>
                        <a:latin typeface="+mn-lt"/>
                      </a:endParaRPr>
                    </a:p>
                  </a:txBody>
                  <a:tcPr marL="5660" marR="5660" marT="5660" marB="0" anchor="b">
                    <a:solidFill>
                      <a:schemeClr val="bg1">
                        <a:lumMod val="95000"/>
                      </a:schemeClr>
                    </a:solidFill>
                  </a:tcPr>
                </a:tc>
                <a:tc>
                  <a:txBody>
                    <a:bodyPr/>
                    <a:lstStyle/>
                    <a:p>
                      <a:pPr algn="r" fontAlgn="b"/>
                      <a:r>
                        <a:rPr lang="en-US" sz="1800" b="1" u="sng" strike="noStrike" dirty="0">
                          <a:effectLst/>
                          <a:latin typeface="+mn-lt"/>
                        </a:rPr>
                        <a:t>Tons</a:t>
                      </a:r>
                      <a:endParaRPr lang="en-US" sz="1800" b="1" i="0" u="sng"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1" u="sng" strike="noStrike" dirty="0">
                          <a:effectLst/>
                          <a:latin typeface="+mn-lt"/>
                        </a:rPr>
                        <a:t>%</a:t>
                      </a:r>
                      <a:endParaRPr lang="en-US" sz="1800" b="1" i="0" u="sng" strike="noStrike" dirty="0">
                        <a:solidFill>
                          <a:srgbClr val="000000"/>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1" u="sng" strike="noStrike" dirty="0">
                          <a:effectLst/>
                          <a:latin typeface="+mn-lt"/>
                        </a:rPr>
                        <a:t>Dec.</a:t>
                      </a:r>
                      <a:endParaRPr lang="en-US" sz="1800" b="1" i="0" u="sng"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460579444"/>
                  </a:ext>
                </a:extLst>
              </a:tr>
              <a:tr h="0">
                <a:tc>
                  <a:txBody>
                    <a:bodyPr/>
                    <a:lstStyle/>
                    <a:p>
                      <a:pPr algn="l" fontAlgn="b"/>
                      <a:r>
                        <a:rPr lang="en-US" sz="1800" u="none" strike="noStrike" dirty="0">
                          <a:effectLst/>
                          <a:latin typeface="+mn-lt"/>
                        </a:rPr>
                        <a:t>Begin. Stocks</a:t>
                      </a:r>
                      <a:endParaRPr lang="en-US" sz="1800" b="0" i="0" u="none" strike="noStrike" dirty="0">
                        <a:solidFill>
                          <a:srgbClr val="000000"/>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     1,948 </a:t>
                      </a:r>
                    </a:p>
                  </a:txBody>
                  <a:tcPr marL="9525" marR="9525" marT="9525" marB="0" anchor="b">
                    <a:solidFill>
                      <a:schemeClr val="accent3">
                        <a:lumMod val="20000"/>
                        <a:lumOff val="80000"/>
                      </a:schemeClr>
                    </a:solidFill>
                  </a:tcPr>
                </a:tc>
                <a:tc>
                  <a:txBody>
                    <a:bodyPr/>
                    <a:lstStyle/>
                    <a:p>
                      <a:pPr algn="r" fontAlgn="b"/>
                      <a:r>
                        <a:rPr lang="en-US" sz="1800" u="none" strike="noStrike" dirty="0">
                          <a:effectLst/>
                          <a:latin typeface="+mn-lt"/>
                        </a:rPr>
                        <a:t>72</a:t>
                      </a: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3.8%</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1,950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2165740868"/>
                  </a:ext>
                </a:extLst>
              </a:tr>
              <a:tr h="0">
                <a:tc>
                  <a:txBody>
                    <a:bodyPr/>
                    <a:lstStyle/>
                    <a:p>
                      <a:pPr algn="l" fontAlgn="b"/>
                      <a:r>
                        <a:rPr lang="en-US" sz="1800" u="none" strike="noStrike" dirty="0">
                          <a:solidFill>
                            <a:schemeClr val="tx1"/>
                          </a:solidFill>
                          <a:effectLst/>
                          <a:latin typeface="+mn-lt"/>
                        </a:rPr>
                        <a:t>Production</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8,941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(352)</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-3.8%</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8,900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1096399731"/>
                  </a:ext>
                </a:extLst>
              </a:tr>
              <a:tr h="175439">
                <a:tc>
                  <a:txBody>
                    <a:bodyPr/>
                    <a:lstStyle/>
                    <a:p>
                      <a:pPr algn="l" fontAlgn="b"/>
                      <a:r>
                        <a:rPr lang="en-US" sz="1800" u="none" strike="noStrike" dirty="0">
                          <a:solidFill>
                            <a:schemeClr val="tx1"/>
                          </a:solidFill>
                          <a:effectLst/>
                          <a:latin typeface="+mn-lt"/>
                        </a:rPr>
                        <a:t>  Beet</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     4,900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(379)</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-7.2%</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4,880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189166183"/>
                  </a:ext>
                </a:extLst>
              </a:tr>
              <a:tr h="175439">
                <a:tc>
                  <a:txBody>
                    <a:bodyPr/>
                    <a:lstStyle/>
                    <a:p>
                      <a:pPr algn="l" fontAlgn="b"/>
                      <a:r>
                        <a:rPr lang="en-US" sz="1800" u="none" strike="noStrike" dirty="0">
                          <a:solidFill>
                            <a:schemeClr val="tx1"/>
                          </a:solidFill>
                          <a:effectLst/>
                          <a:latin typeface="+mn-lt"/>
                        </a:rPr>
                        <a:t>  Cane</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4,041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27 </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0.7%</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4,020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964780972"/>
                  </a:ext>
                </a:extLst>
              </a:tr>
              <a:tr h="236151">
                <a:tc>
                  <a:txBody>
                    <a:bodyPr/>
                    <a:lstStyle/>
                    <a:p>
                      <a:pPr algn="l" fontAlgn="b"/>
                      <a:r>
                        <a:rPr lang="en-US" sz="1800" u="none" strike="noStrike" dirty="0">
                          <a:solidFill>
                            <a:schemeClr val="tx1"/>
                          </a:solidFill>
                          <a:effectLst/>
                          <a:latin typeface="+mn-lt"/>
                        </a:rPr>
                        <a:t>Imports</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3,080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(197)</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-6.0%</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3,154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051966739"/>
                  </a:ext>
                </a:extLst>
              </a:tr>
              <a:tr h="0">
                <a:tc>
                  <a:txBody>
                    <a:bodyPr/>
                    <a:lstStyle/>
                    <a:p>
                      <a:pPr algn="l" fontAlgn="b"/>
                      <a:r>
                        <a:rPr lang="en-US" sz="1800" u="none" strike="noStrike" dirty="0">
                          <a:solidFill>
                            <a:schemeClr val="tx1"/>
                          </a:solidFill>
                          <a:effectLst/>
                          <a:latin typeface="+mn-lt"/>
                        </a:rPr>
                        <a:t>  T.R.Q.</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1,564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(99)</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-6.0%</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1,564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28800202"/>
                  </a:ext>
                </a:extLst>
              </a:tr>
              <a:tr h="175439">
                <a:tc>
                  <a:txBody>
                    <a:bodyPr/>
                    <a:lstStyle/>
                    <a:p>
                      <a:pPr algn="l" fontAlgn="b"/>
                      <a:r>
                        <a:rPr lang="en-US" sz="1800" u="none" strike="noStrike" dirty="0">
                          <a:solidFill>
                            <a:schemeClr val="tx1"/>
                          </a:solidFill>
                          <a:effectLst/>
                          <a:latin typeface="+mn-lt"/>
                        </a:rPr>
                        <a:t>  Other Prog.</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350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24 </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7.4%</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300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371815337"/>
                  </a:ext>
                </a:extLst>
              </a:tr>
              <a:tr h="299579">
                <a:tc>
                  <a:txBody>
                    <a:bodyPr/>
                    <a:lstStyle/>
                    <a:p>
                      <a:pPr algn="l" fontAlgn="b"/>
                      <a:r>
                        <a:rPr lang="en-US" sz="1800" u="none" strike="noStrike" dirty="0">
                          <a:solidFill>
                            <a:schemeClr val="tx1"/>
                          </a:solidFill>
                          <a:effectLst/>
                          <a:latin typeface="+mn-lt"/>
                        </a:rPr>
                        <a:t>  Mexico</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     1,120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(103)</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-8.4%</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1,250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1373258312"/>
                  </a:ext>
                </a:extLst>
              </a:tr>
              <a:tr h="304800">
                <a:tc>
                  <a:txBody>
                    <a:bodyPr/>
                    <a:lstStyle/>
                    <a:p>
                      <a:pPr algn="l" fontAlgn="b"/>
                      <a:r>
                        <a:rPr lang="en-US" sz="1800" u="none" strike="noStrike" dirty="0">
                          <a:solidFill>
                            <a:schemeClr val="tx1"/>
                          </a:solidFill>
                          <a:effectLst/>
                          <a:latin typeface="+mn-lt"/>
                        </a:rPr>
                        <a:t>  High Tier</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45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(19)</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-29.7%</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40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1362504301"/>
                  </a:ext>
                </a:extLst>
              </a:tr>
              <a:tr h="175439">
                <a:tc>
                  <a:txBody>
                    <a:bodyPr/>
                    <a:lstStyle/>
                    <a:p>
                      <a:pPr algn="l" fontAlgn="b"/>
                      <a:r>
                        <a:rPr lang="en-US" sz="1800" u="none" strike="noStrike" dirty="0">
                          <a:solidFill>
                            <a:schemeClr val="tx1"/>
                          </a:solidFill>
                          <a:effectLst/>
                          <a:latin typeface="+mn-lt"/>
                        </a:rPr>
                        <a:t>    </a:t>
                      </a:r>
                      <a:r>
                        <a:rPr lang="en-US" sz="1800" u="none" strike="noStrike" dirty="0" err="1">
                          <a:solidFill>
                            <a:schemeClr val="tx1"/>
                          </a:solidFill>
                          <a:effectLst/>
                          <a:latin typeface="+mn-lt"/>
                        </a:rPr>
                        <a:t>Ttl</a:t>
                      </a:r>
                      <a:r>
                        <a:rPr lang="en-US" sz="1800" u="none" strike="noStrike" dirty="0">
                          <a:solidFill>
                            <a:schemeClr val="tx1"/>
                          </a:solidFill>
                          <a:effectLst/>
                          <a:latin typeface="+mn-lt"/>
                        </a:rPr>
                        <a:t> Supply</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13,969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(476)</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-3.3%</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14,004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2239100713"/>
                  </a:ext>
                </a:extLst>
              </a:tr>
              <a:tr h="253420">
                <a:tc>
                  <a:txBody>
                    <a:bodyPr/>
                    <a:lstStyle/>
                    <a:p>
                      <a:pPr algn="l" fontAlgn="b"/>
                      <a:r>
                        <a:rPr lang="en-US" sz="1800" u="none" strike="noStrike" dirty="0">
                          <a:solidFill>
                            <a:schemeClr val="tx1"/>
                          </a:solidFill>
                          <a:effectLst/>
                          <a:latin typeface="+mn-lt"/>
                        </a:rPr>
                        <a:t>Exports</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35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(135)</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-79.4%</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35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2694537812"/>
                  </a:ext>
                </a:extLst>
              </a:tr>
              <a:tr h="278240">
                <a:tc>
                  <a:txBody>
                    <a:bodyPr/>
                    <a:lstStyle/>
                    <a:p>
                      <a:pPr algn="l" fontAlgn="b"/>
                      <a:r>
                        <a:rPr lang="en-US" sz="1800" u="none" strike="noStrike" dirty="0">
                          <a:solidFill>
                            <a:schemeClr val="tx1"/>
                          </a:solidFill>
                          <a:effectLst/>
                          <a:latin typeface="+mn-lt"/>
                        </a:rPr>
                        <a:t>Deliveries</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12,270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85 </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0.7%</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12,245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810464946"/>
                  </a:ext>
                </a:extLst>
              </a:tr>
              <a:tr h="303060">
                <a:tc>
                  <a:txBody>
                    <a:bodyPr/>
                    <a:lstStyle/>
                    <a:p>
                      <a:pPr algn="l" fontAlgn="b"/>
                      <a:r>
                        <a:rPr lang="en-US" sz="1800" u="none" strike="noStrike" dirty="0">
                          <a:solidFill>
                            <a:schemeClr val="tx1"/>
                          </a:solidFill>
                          <a:effectLst/>
                          <a:latin typeface="+mn-lt"/>
                        </a:rPr>
                        <a:t>  Food</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   12,125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77 </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0.6%</a:t>
                      </a:r>
                    </a:p>
                  </a:txBody>
                  <a:tcPr marL="9525" marR="9525" marT="9525" marB="0" anchor="b">
                    <a:solidFill>
                      <a:schemeClr val="accent2">
                        <a:lumMod val="20000"/>
                        <a:lumOff val="80000"/>
                      </a:schemeClr>
                    </a:solidFill>
                  </a:tcPr>
                </a:tc>
                <a:tc>
                  <a:txBody>
                    <a:bodyPr/>
                    <a:lstStyle/>
                    <a:p>
                      <a:pPr algn="l" fontAlgn="b"/>
                      <a:r>
                        <a:rPr lang="en-US" sz="1800" u="none" strike="noStrike" dirty="0">
                          <a:effectLst/>
                          <a:latin typeface="+mn-lt"/>
                        </a:rPr>
                        <a:t>   12,100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904772023"/>
                  </a:ext>
                </a:extLst>
              </a:tr>
              <a:tr h="288535">
                <a:tc>
                  <a:txBody>
                    <a:bodyPr/>
                    <a:lstStyle/>
                    <a:p>
                      <a:pPr algn="l" fontAlgn="b"/>
                      <a:r>
                        <a:rPr lang="en-US" sz="1800" u="none" strike="noStrike" dirty="0">
                          <a:solidFill>
                            <a:schemeClr val="tx1"/>
                          </a:solidFill>
                          <a:effectLst/>
                          <a:latin typeface="+mn-lt"/>
                        </a:rPr>
                        <a:t>  Other</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145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8 </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5.8%</a:t>
                      </a:r>
                    </a:p>
                  </a:txBody>
                  <a:tcPr marL="9525" marR="9525" marT="9525" marB="0" anchor="b">
                    <a:solidFill>
                      <a:schemeClr val="accent2">
                        <a:lumMod val="20000"/>
                        <a:lumOff val="80000"/>
                      </a:schemeClr>
                    </a:solidFill>
                  </a:tcPr>
                </a:tc>
                <a:tc>
                  <a:txBody>
                    <a:bodyPr/>
                    <a:lstStyle/>
                    <a:p>
                      <a:pPr algn="l" fontAlgn="b"/>
                      <a:r>
                        <a:rPr lang="en-US" sz="1800" u="none" strike="noStrike" dirty="0">
                          <a:effectLst/>
                          <a:latin typeface="+mn-lt"/>
                        </a:rPr>
                        <a:t>         145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769823952"/>
                  </a:ext>
                </a:extLst>
              </a:tr>
              <a:tr h="124059">
                <a:tc>
                  <a:txBody>
                    <a:bodyPr/>
                    <a:lstStyle/>
                    <a:p>
                      <a:pPr algn="l" fontAlgn="b"/>
                      <a:r>
                        <a:rPr lang="en-US" sz="1800" u="none" strike="noStrike" dirty="0">
                          <a:solidFill>
                            <a:schemeClr val="tx1"/>
                          </a:solidFill>
                          <a:effectLst/>
                          <a:latin typeface="+mn-lt"/>
                        </a:rPr>
                        <a:t>Misc.</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   </a:t>
                      </a:r>
                    </a:p>
                  </a:txBody>
                  <a:tcPr marL="9525" marR="9525" marT="9525" marB="0" anchor="b">
                    <a:solidFill>
                      <a:schemeClr val="accent3">
                        <a:lumMod val="20000"/>
                        <a:lumOff val="80000"/>
                      </a:schemeClr>
                    </a:solidFill>
                  </a:tcPr>
                </a:tc>
                <a:tc>
                  <a:txBody>
                    <a:bodyPr/>
                    <a:lstStyle/>
                    <a:p>
                      <a:pPr algn="ctr" fontAlgn="b"/>
                      <a:r>
                        <a:rPr lang="en-US" sz="1800" b="0" i="0" u="none" strike="noStrike" dirty="0">
                          <a:solidFill>
                            <a:schemeClr val="tx1"/>
                          </a:solidFill>
                          <a:effectLst/>
                          <a:latin typeface="+mn-lt"/>
                        </a:rPr>
                        <a:t>   (142)</a:t>
                      </a: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305567154"/>
                  </a:ext>
                </a:extLst>
              </a:tr>
              <a:tr h="329620">
                <a:tc>
                  <a:txBody>
                    <a:bodyPr/>
                    <a:lstStyle/>
                    <a:p>
                      <a:pPr algn="l" fontAlgn="b"/>
                      <a:r>
                        <a:rPr lang="en-US" sz="1800" u="none" strike="noStrike" dirty="0">
                          <a:solidFill>
                            <a:schemeClr val="tx1"/>
                          </a:solidFill>
                          <a:effectLst/>
                          <a:latin typeface="+mn-lt"/>
                        </a:rPr>
                        <a:t>    Total Use</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12,305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(192)</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-1.5%</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12,280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73754046"/>
                  </a:ext>
                </a:extLst>
              </a:tr>
              <a:tr h="304800">
                <a:tc>
                  <a:txBody>
                    <a:bodyPr/>
                    <a:lstStyle/>
                    <a:p>
                      <a:pPr algn="l" fontAlgn="b"/>
                      <a:r>
                        <a:rPr lang="en-US" sz="1800" u="none" strike="noStrike" dirty="0">
                          <a:solidFill>
                            <a:schemeClr val="tx1"/>
                          </a:solidFill>
                          <a:effectLst/>
                          <a:latin typeface="+mn-lt"/>
                        </a:rPr>
                        <a:t>Ending Stocks</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a:solidFill>
                            <a:schemeClr val="tx1"/>
                          </a:solidFill>
                          <a:effectLst/>
                          <a:latin typeface="Calibri" panose="020F0502020204030204" pitchFamily="34" charset="0"/>
                        </a:rPr>
                        <a:t>     1,664 </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(284)</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-14.6%</a:t>
                      </a:r>
                    </a:p>
                  </a:txBody>
                  <a:tcPr marL="9525" marR="9525" marT="9525" marB="0" anchor="b">
                    <a:solidFill>
                      <a:schemeClr val="accent2">
                        <a:lumMod val="20000"/>
                        <a:lumOff val="80000"/>
                      </a:schemeClr>
                    </a:solidFill>
                  </a:tcPr>
                </a:tc>
                <a:tc>
                  <a:txBody>
                    <a:bodyPr/>
                    <a:lstStyle/>
                    <a:p>
                      <a:pPr algn="r" fontAlgn="b"/>
                      <a:r>
                        <a:rPr lang="en-US" sz="1800" u="none" strike="noStrike" dirty="0">
                          <a:effectLst/>
                          <a:latin typeface="+mn-lt"/>
                        </a:rPr>
                        <a:t>     1,724 </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4228975460"/>
                  </a:ext>
                </a:extLst>
              </a:tr>
              <a:tr h="238075">
                <a:tc>
                  <a:txBody>
                    <a:bodyPr/>
                    <a:lstStyle/>
                    <a:p>
                      <a:pPr algn="l" fontAlgn="b"/>
                      <a:r>
                        <a:rPr lang="en-US" sz="1800" u="none" strike="noStrike" dirty="0">
                          <a:solidFill>
                            <a:schemeClr val="tx1"/>
                          </a:solidFill>
                          <a:effectLst/>
                          <a:latin typeface="+mn-lt"/>
                        </a:rPr>
                        <a:t>Stocks-to-use</a:t>
                      </a:r>
                      <a:endParaRPr lang="en-US" sz="1800" b="0" i="0" u="none" strike="noStrike" dirty="0">
                        <a:solidFill>
                          <a:schemeClr val="tx1"/>
                        </a:solidFill>
                        <a:effectLst/>
                        <a:latin typeface="+mn-lt"/>
                      </a:endParaRPr>
                    </a:p>
                  </a:txBody>
                  <a:tcPr marL="5660" marR="5660" marT="5660" marB="0" anchor="b">
                    <a:solidFill>
                      <a:schemeClr val="accent3">
                        <a:lumMod val="20000"/>
                        <a:lumOff val="80000"/>
                      </a:schemeClr>
                    </a:solidFill>
                  </a:tcPr>
                </a:tc>
                <a:tc>
                  <a:txBody>
                    <a:bodyPr/>
                    <a:lstStyle/>
                    <a:p>
                      <a:pPr algn="r" fontAlgn="b"/>
                      <a:r>
                        <a:rPr lang="en-US" sz="1800" b="0" i="0" u="none" strike="noStrike" dirty="0">
                          <a:solidFill>
                            <a:schemeClr val="tx1"/>
                          </a:solidFill>
                          <a:effectLst/>
                          <a:latin typeface="Calibri" panose="020F0502020204030204" pitchFamily="34" charset="0"/>
                        </a:rPr>
                        <a:t>13.5%</a:t>
                      </a:r>
                    </a:p>
                  </a:txBody>
                  <a:tcPr marL="9525" marR="9525" marT="9525" marB="0" anchor="b">
                    <a:solidFill>
                      <a:schemeClr val="accent3">
                        <a:lumMod val="20000"/>
                        <a:lumOff val="80000"/>
                      </a:schemeClr>
                    </a:solidFill>
                  </a:tcPr>
                </a:tc>
                <a:tc>
                  <a:txBody>
                    <a:bodyPr/>
                    <a:lstStyle/>
                    <a:p>
                      <a:pPr algn="r" fontAlgn="b"/>
                      <a:r>
                        <a:rPr lang="en-US" sz="1800" u="none" strike="noStrike" dirty="0">
                          <a:solidFill>
                            <a:schemeClr val="tx1"/>
                          </a:solidFill>
                          <a:effectLst/>
                          <a:latin typeface="+mn-lt"/>
                        </a:rPr>
                        <a:t>- 2.1</a:t>
                      </a:r>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endParaRPr lang="en-US" sz="1800" b="0" i="0" u="none" strike="noStrike" dirty="0">
                        <a:solidFill>
                          <a:schemeClr val="tx1"/>
                        </a:solidFill>
                        <a:effectLst/>
                        <a:latin typeface="+mn-lt"/>
                      </a:endParaRPr>
                    </a:p>
                  </a:txBody>
                  <a:tcPr marL="5660" marR="5660" marT="5660" marB="0" anchor="b">
                    <a:solidFill>
                      <a:schemeClr val="accent2">
                        <a:lumMod val="20000"/>
                        <a:lumOff val="80000"/>
                      </a:schemeClr>
                    </a:solidFill>
                  </a:tcPr>
                </a:tc>
                <a:tc>
                  <a:txBody>
                    <a:bodyPr/>
                    <a:lstStyle/>
                    <a:p>
                      <a:pPr algn="r" fontAlgn="b"/>
                      <a:r>
                        <a:rPr lang="en-US" sz="1800" u="none" strike="noStrike" dirty="0">
                          <a:effectLst/>
                          <a:latin typeface="+mn-lt"/>
                        </a:rPr>
                        <a:t>14.0%</a:t>
                      </a:r>
                      <a:endParaRPr lang="en-US" sz="1800" b="0" i="0" u="none" strike="noStrike" dirty="0">
                        <a:solidFill>
                          <a:srgbClr val="000000"/>
                        </a:solidFill>
                        <a:effectLst/>
                        <a:latin typeface="+mn-lt"/>
                      </a:endParaRPr>
                    </a:p>
                  </a:txBody>
                  <a:tcPr marL="5660" marR="5660" marT="5660" marB="0" anchor="b">
                    <a:solidFill>
                      <a:schemeClr val="accent5">
                        <a:lumMod val="20000"/>
                        <a:lumOff val="80000"/>
                      </a:schemeClr>
                    </a:solidFill>
                  </a:tcPr>
                </a:tc>
                <a:extLst>
                  <a:ext uri="{0D108BD9-81ED-4DB2-BD59-A6C34878D82A}">
                    <a16:rowId xmlns:a16="http://schemas.microsoft.com/office/drawing/2014/main" val="3778843249"/>
                  </a:ext>
                </a:extLst>
              </a:tr>
            </a:tbl>
          </a:graphicData>
        </a:graphic>
      </p:graphicFrame>
      <p:sp>
        <p:nvSpPr>
          <p:cNvPr id="16" name="TextBox 15">
            <a:extLst>
              <a:ext uri="{FF2B5EF4-FFF2-40B4-BE49-F238E27FC236}">
                <a16:creationId xmlns:a16="http://schemas.microsoft.com/office/drawing/2014/main" id="{80E42878-9465-4171-8B46-A33188912CC5}"/>
              </a:ext>
            </a:extLst>
          </p:cNvPr>
          <p:cNvSpPr txBox="1"/>
          <p:nvPr/>
        </p:nvSpPr>
        <p:spPr>
          <a:xfrm>
            <a:off x="6930437" y="616391"/>
            <a:ext cx="2137363" cy="5632311"/>
          </a:xfrm>
          <a:prstGeom prst="rect">
            <a:avLst/>
          </a:prstGeom>
          <a:solidFill>
            <a:schemeClr val="bg1"/>
          </a:solidFill>
          <a:ln>
            <a:solidFill>
              <a:schemeClr val="tx1"/>
            </a:solidFill>
          </a:ln>
        </p:spPr>
        <p:txBody>
          <a:bodyPr wrap="square" rtlCol="0">
            <a:spAutoFit/>
          </a:bodyPr>
          <a:lstStyle/>
          <a:p>
            <a:r>
              <a:rPr lang="en-US" dirty="0"/>
              <a:t>Feeling better about U.S.D.A. beet prod. after Nov. &amp; Dec. cuts. I raised my beet &amp; cane prod. from Dec. but still under U.S.D.A.  </a:t>
            </a:r>
          </a:p>
          <a:p>
            <a:endParaRPr lang="en-US" sz="1600" dirty="0"/>
          </a:p>
          <a:p>
            <a:r>
              <a:rPr lang="en-US" dirty="0"/>
              <a:t>I reduced imports from Mexico to account for higher domestic production and lower use to keep S-T-U at 14%.</a:t>
            </a:r>
          </a:p>
          <a:p>
            <a:endParaRPr lang="en-US" sz="1600" dirty="0"/>
          </a:p>
          <a:p>
            <a:r>
              <a:rPr lang="en-US" dirty="0"/>
              <a:t>Although deliveries picked up in Jan., I still trimmed 25,000 tons from Dec. to be up 0.2% from 17-18.</a:t>
            </a:r>
          </a:p>
        </p:txBody>
      </p:sp>
      <p:graphicFrame>
        <p:nvGraphicFramePr>
          <p:cNvPr id="4" name="Table 3">
            <a:extLst>
              <a:ext uri="{FF2B5EF4-FFF2-40B4-BE49-F238E27FC236}">
                <a16:creationId xmlns:a16="http://schemas.microsoft.com/office/drawing/2014/main" id="{CD491835-418F-4C11-A9E7-21E7C186503E}"/>
              </a:ext>
            </a:extLst>
          </p:cNvPr>
          <p:cNvGraphicFramePr>
            <a:graphicFrameLocks noGrp="1"/>
          </p:cNvGraphicFramePr>
          <p:nvPr>
            <p:extLst>
              <p:ext uri="{D42A27DB-BD31-4B8C-83A1-F6EECF244321}">
                <p14:modId xmlns:p14="http://schemas.microsoft.com/office/powerpoint/2010/main" val="3764752526"/>
              </p:ext>
            </p:extLst>
          </p:nvPr>
        </p:nvGraphicFramePr>
        <p:xfrm>
          <a:off x="5099929" y="648917"/>
          <a:ext cx="838200" cy="5750114"/>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3244289887"/>
                    </a:ext>
                  </a:extLst>
                </a:gridCol>
              </a:tblGrid>
              <a:tr h="152399">
                <a:tc>
                  <a:txBody>
                    <a:bodyPr/>
                    <a:lstStyle/>
                    <a:p>
                      <a:pPr algn="r" fontAlgn="b"/>
                      <a:r>
                        <a:rPr lang="en-US" sz="1800" b="1" u="none" strike="noStrike" dirty="0">
                          <a:effectLst/>
                          <a:latin typeface="+mn-lt"/>
                        </a:rPr>
                        <a:t>RS-SPC</a:t>
                      </a:r>
                      <a:endParaRPr lang="en-US" sz="1800" b="1"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73152640"/>
                  </a:ext>
                </a:extLst>
              </a:tr>
              <a:tr h="175439">
                <a:tc>
                  <a:txBody>
                    <a:bodyPr/>
                    <a:lstStyle/>
                    <a:p>
                      <a:pPr algn="r" fontAlgn="b"/>
                      <a:r>
                        <a:rPr lang="en-US" sz="1800" b="1" u="sng" strike="noStrike" dirty="0">
                          <a:effectLst/>
                          <a:latin typeface="+mn-lt"/>
                        </a:rPr>
                        <a:t>Jan. </a:t>
                      </a:r>
                      <a:endParaRPr lang="en-US" sz="1800" b="1" i="0" u="sng"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58612020"/>
                  </a:ext>
                </a:extLst>
              </a:tr>
              <a:tr h="0">
                <a:tc>
                  <a:txBody>
                    <a:bodyPr/>
                    <a:lstStyle/>
                    <a:p>
                      <a:pPr algn="r" fontAlgn="b"/>
                      <a:r>
                        <a:rPr lang="en-US" sz="1800" u="none" strike="noStrike" dirty="0">
                          <a:effectLst/>
                          <a:latin typeface="+mn-lt"/>
                        </a:rPr>
                        <a:t>    1,950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790993229"/>
                  </a:ext>
                </a:extLst>
              </a:tr>
              <a:tr h="0">
                <a:tc>
                  <a:txBody>
                    <a:bodyPr/>
                    <a:lstStyle/>
                    <a:p>
                      <a:pPr algn="r" fontAlgn="b"/>
                      <a:r>
                        <a:rPr lang="en-US" sz="1800" u="none" strike="noStrike" dirty="0">
                          <a:effectLst/>
                          <a:latin typeface="+mn-lt"/>
                        </a:rPr>
                        <a:t>     8,915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869203830"/>
                  </a:ext>
                </a:extLst>
              </a:tr>
              <a:tr h="175439">
                <a:tc>
                  <a:txBody>
                    <a:bodyPr/>
                    <a:lstStyle/>
                    <a:p>
                      <a:pPr algn="r" fontAlgn="b"/>
                      <a:r>
                        <a:rPr lang="en-US" sz="1800" u="none" strike="noStrike" dirty="0">
                          <a:effectLst/>
                          <a:latin typeface="+mn-lt"/>
                        </a:rPr>
                        <a:t>     4,890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282451296"/>
                  </a:ext>
                </a:extLst>
              </a:tr>
              <a:tr h="175439">
                <a:tc>
                  <a:txBody>
                    <a:bodyPr/>
                    <a:lstStyle/>
                    <a:p>
                      <a:pPr algn="r" fontAlgn="b"/>
                      <a:r>
                        <a:rPr lang="en-US" sz="1800" u="none" strike="noStrike" dirty="0">
                          <a:effectLst/>
                          <a:latin typeface="+mn-lt"/>
                        </a:rPr>
                        <a:t>     4,025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720324733"/>
                  </a:ext>
                </a:extLst>
              </a:tr>
              <a:tr h="236151">
                <a:tc>
                  <a:txBody>
                    <a:bodyPr/>
                    <a:lstStyle/>
                    <a:p>
                      <a:pPr algn="r" fontAlgn="b"/>
                      <a:r>
                        <a:rPr lang="en-US" sz="1800" u="none" strike="noStrike" dirty="0">
                          <a:effectLst/>
                          <a:latin typeface="+mn-lt"/>
                        </a:rPr>
                        <a:t>     3,104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728472034"/>
                  </a:ext>
                </a:extLst>
              </a:tr>
              <a:tr h="78738">
                <a:tc>
                  <a:txBody>
                    <a:bodyPr/>
                    <a:lstStyle/>
                    <a:p>
                      <a:pPr algn="r" fontAlgn="b"/>
                      <a:r>
                        <a:rPr lang="en-US" sz="1800" u="none" strike="noStrike" dirty="0">
                          <a:effectLst/>
                          <a:latin typeface="+mn-lt"/>
                        </a:rPr>
                        <a:t>     1,564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4221726437"/>
                  </a:ext>
                </a:extLst>
              </a:tr>
              <a:tr h="175439">
                <a:tc>
                  <a:txBody>
                    <a:bodyPr/>
                    <a:lstStyle/>
                    <a:p>
                      <a:pPr algn="r" fontAlgn="b"/>
                      <a:r>
                        <a:rPr lang="en-US" sz="1800" u="none" strike="noStrike" dirty="0">
                          <a:effectLst/>
                          <a:latin typeface="+mn-lt"/>
                        </a:rPr>
                        <a:t>         300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912207430"/>
                  </a:ext>
                </a:extLst>
              </a:tr>
              <a:tr h="299579">
                <a:tc>
                  <a:txBody>
                    <a:bodyPr/>
                    <a:lstStyle/>
                    <a:p>
                      <a:pPr algn="r" fontAlgn="b"/>
                      <a:r>
                        <a:rPr lang="en-US" sz="1800" u="none" strike="noStrike" dirty="0">
                          <a:effectLst/>
                          <a:latin typeface="+mn-lt"/>
                        </a:rPr>
                        <a:t>     1,200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539865609"/>
                  </a:ext>
                </a:extLst>
              </a:tr>
              <a:tr h="304800">
                <a:tc>
                  <a:txBody>
                    <a:bodyPr/>
                    <a:lstStyle/>
                    <a:p>
                      <a:pPr algn="r" fontAlgn="b"/>
                      <a:r>
                        <a:rPr lang="en-US" sz="1800" u="none" strike="noStrike" dirty="0">
                          <a:effectLst/>
                          <a:latin typeface="+mn-lt"/>
                        </a:rPr>
                        <a:t>          40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30317817"/>
                  </a:ext>
                </a:extLst>
              </a:tr>
              <a:tr h="175439">
                <a:tc>
                  <a:txBody>
                    <a:bodyPr/>
                    <a:lstStyle/>
                    <a:p>
                      <a:pPr algn="r" fontAlgn="b"/>
                      <a:r>
                        <a:rPr lang="en-US" sz="1800" u="none" strike="noStrike" dirty="0">
                          <a:effectLst/>
                          <a:latin typeface="+mn-lt"/>
                        </a:rPr>
                        <a:t>   13,969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706487640"/>
                  </a:ext>
                </a:extLst>
              </a:tr>
              <a:tr h="253420">
                <a:tc>
                  <a:txBody>
                    <a:bodyPr/>
                    <a:lstStyle/>
                    <a:p>
                      <a:pPr algn="r" fontAlgn="b"/>
                      <a:r>
                        <a:rPr lang="en-US" sz="1800" u="none" strike="noStrike" dirty="0">
                          <a:effectLst/>
                          <a:latin typeface="+mn-lt"/>
                        </a:rPr>
                        <a:t>           35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569916626"/>
                  </a:ext>
                </a:extLst>
              </a:tr>
              <a:tr h="278240">
                <a:tc>
                  <a:txBody>
                    <a:bodyPr/>
                    <a:lstStyle/>
                    <a:p>
                      <a:pPr algn="r" fontAlgn="b"/>
                      <a:r>
                        <a:rPr lang="en-US" sz="1800" u="none" strike="noStrike" dirty="0">
                          <a:effectLst/>
                          <a:latin typeface="+mn-lt"/>
                        </a:rPr>
                        <a:t>   12,220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702709851"/>
                  </a:ext>
                </a:extLst>
              </a:tr>
              <a:tr h="303060">
                <a:tc>
                  <a:txBody>
                    <a:bodyPr/>
                    <a:lstStyle/>
                    <a:p>
                      <a:pPr algn="l" fontAlgn="b"/>
                      <a:r>
                        <a:rPr lang="en-US" sz="1800" u="none" strike="noStrike" dirty="0">
                          <a:effectLst/>
                          <a:latin typeface="+mn-lt"/>
                        </a:rPr>
                        <a:t>   12,075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724584071"/>
                  </a:ext>
                </a:extLst>
              </a:tr>
              <a:tr h="288535">
                <a:tc>
                  <a:txBody>
                    <a:bodyPr/>
                    <a:lstStyle/>
                    <a:p>
                      <a:pPr algn="l" fontAlgn="b"/>
                      <a:r>
                        <a:rPr lang="en-US" sz="1800" u="none" strike="noStrike" dirty="0">
                          <a:effectLst/>
                          <a:latin typeface="+mn-lt"/>
                        </a:rPr>
                        <a:t>         145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358676016"/>
                  </a:ext>
                </a:extLst>
              </a:tr>
              <a:tr h="124059">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728182257"/>
                  </a:ext>
                </a:extLst>
              </a:tr>
              <a:tr h="329620">
                <a:tc>
                  <a:txBody>
                    <a:bodyPr/>
                    <a:lstStyle/>
                    <a:p>
                      <a:pPr algn="r" fontAlgn="b"/>
                      <a:r>
                        <a:rPr lang="en-US" sz="1800" u="none" strike="noStrike" dirty="0">
                          <a:effectLst/>
                          <a:latin typeface="+mn-lt"/>
                        </a:rPr>
                        <a:t>   12,255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629428357"/>
                  </a:ext>
                </a:extLst>
              </a:tr>
              <a:tr h="304800">
                <a:tc>
                  <a:txBody>
                    <a:bodyPr/>
                    <a:lstStyle/>
                    <a:p>
                      <a:pPr algn="r" fontAlgn="b"/>
                      <a:r>
                        <a:rPr lang="en-US" sz="1800" u="none" strike="noStrike" dirty="0">
                          <a:effectLst/>
                          <a:latin typeface="+mn-lt"/>
                        </a:rPr>
                        <a:t>     1,714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784204753"/>
                  </a:ext>
                </a:extLst>
              </a:tr>
              <a:tr h="238075">
                <a:tc>
                  <a:txBody>
                    <a:bodyPr/>
                    <a:lstStyle/>
                    <a:p>
                      <a:pPr algn="r" fontAlgn="b"/>
                      <a:r>
                        <a:rPr lang="en-US" sz="1800" u="none" strike="noStrike" dirty="0">
                          <a:effectLst/>
                          <a:latin typeface="+mn-lt"/>
                        </a:rPr>
                        <a:t>14.0%</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967382228"/>
                  </a:ext>
                </a:extLst>
              </a:tr>
            </a:tbl>
          </a:graphicData>
        </a:graphic>
      </p:graphicFrame>
      <p:sp>
        <p:nvSpPr>
          <p:cNvPr id="8" name="Rectangle 7">
            <a:extLst>
              <a:ext uri="{FF2B5EF4-FFF2-40B4-BE49-F238E27FC236}">
                <a16:creationId xmlns:a16="http://schemas.microsoft.com/office/drawing/2014/main" id="{9D7F9113-7947-4E02-B15D-6E3FE9D3A5EC}"/>
              </a:ext>
            </a:extLst>
          </p:cNvPr>
          <p:cNvSpPr/>
          <p:nvPr/>
        </p:nvSpPr>
        <p:spPr>
          <a:xfrm>
            <a:off x="5067299" y="626665"/>
            <a:ext cx="870829" cy="57689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B7A84250-BB7D-47A6-A3B9-9D0E4E3B4E2C}"/>
              </a:ext>
            </a:extLst>
          </p:cNvPr>
          <p:cNvGraphicFramePr>
            <a:graphicFrameLocks noGrp="1"/>
          </p:cNvGraphicFramePr>
          <p:nvPr>
            <p:extLst>
              <p:ext uri="{D42A27DB-BD31-4B8C-83A1-F6EECF244321}">
                <p14:modId xmlns:p14="http://schemas.microsoft.com/office/powerpoint/2010/main" val="1298633603"/>
              </p:ext>
            </p:extLst>
          </p:nvPr>
        </p:nvGraphicFramePr>
        <p:xfrm>
          <a:off x="6015183" y="645453"/>
          <a:ext cx="838200" cy="5750114"/>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1366841722"/>
                    </a:ext>
                  </a:extLst>
                </a:gridCol>
              </a:tblGrid>
              <a:tr h="152399">
                <a:tc>
                  <a:txBody>
                    <a:bodyPr/>
                    <a:lstStyle/>
                    <a:p>
                      <a:pPr algn="r" fontAlgn="b"/>
                      <a:r>
                        <a:rPr lang="en-US" sz="1800" b="1" u="none" strike="noStrike" dirty="0">
                          <a:effectLst/>
                          <a:latin typeface="+mn-lt"/>
                        </a:rPr>
                        <a:t>RS-SPC</a:t>
                      </a:r>
                      <a:endParaRPr lang="en-US" sz="1800" b="1"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797761583"/>
                  </a:ext>
                </a:extLst>
              </a:tr>
              <a:tr h="175439">
                <a:tc>
                  <a:txBody>
                    <a:bodyPr/>
                    <a:lstStyle/>
                    <a:p>
                      <a:pPr algn="r" fontAlgn="b"/>
                      <a:r>
                        <a:rPr lang="en-US" sz="1800" b="1" u="sng" strike="noStrike" dirty="0">
                          <a:effectLst/>
                          <a:latin typeface="+mn-lt"/>
                        </a:rPr>
                        <a:t>Change</a:t>
                      </a:r>
                      <a:endParaRPr lang="en-US" sz="1800" b="1" i="0" u="sng"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658808544"/>
                  </a:ext>
                </a:extLst>
              </a:tr>
              <a:tr h="0">
                <a:tc>
                  <a:txBody>
                    <a:bodyPr/>
                    <a:lstStyle/>
                    <a:p>
                      <a:pPr algn="r" fontAlgn="b"/>
                      <a:r>
                        <a:rPr lang="en-US" sz="1800" u="none" strike="noStrike" dirty="0">
                          <a:effectLst/>
                          <a:latin typeface="+mn-lt"/>
                        </a:rPr>
                        <a:t>-</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800525198"/>
                  </a:ext>
                </a:extLst>
              </a:tr>
              <a:tr h="0">
                <a:tc>
                  <a:txBody>
                    <a:bodyPr/>
                    <a:lstStyle/>
                    <a:p>
                      <a:pPr algn="r" fontAlgn="b"/>
                      <a:r>
                        <a:rPr lang="en-US" sz="1800" u="none" strike="noStrike" dirty="0">
                          <a:effectLst/>
                          <a:latin typeface="+mn-lt"/>
                        </a:rPr>
                        <a:t>     +15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4293609612"/>
                  </a:ext>
                </a:extLst>
              </a:tr>
              <a:tr h="175439">
                <a:tc>
                  <a:txBody>
                    <a:bodyPr/>
                    <a:lstStyle/>
                    <a:p>
                      <a:pPr algn="r" fontAlgn="b"/>
                      <a:r>
                        <a:rPr lang="en-US" sz="1800" u="none" strike="noStrike" dirty="0">
                          <a:effectLst/>
                          <a:latin typeface="+mn-lt"/>
                        </a:rPr>
                        <a:t>+10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03366199"/>
                  </a:ext>
                </a:extLst>
              </a:tr>
              <a:tr h="175439">
                <a:tc>
                  <a:txBody>
                    <a:bodyPr/>
                    <a:lstStyle/>
                    <a:p>
                      <a:pPr algn="r" fontAlgn="b"/>
                      <a:r>
                        <a:rPr lang="en-US" sz="1800" u="none" strike="noStrike" dirty="0">
                          <a:effectLst/>
                          <a:latin typeface="+mn-lt"/>
                        </a:rPr>
                        <a:t>+5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912625274"/>
                  </a:ext>
                </a:extLst>
              </a:tr>
              <a:tr h="236151">
                <a:tc>
                  <a:txBody>
                    <a:bodyPr/>
                    <a:lstStyle/>
                    <a:p>
                      <a:pPr algn="r" fontAlgn="b"/>
                      <a:r>
                        <a:rPr lang="en-US" sz="1800" u="none" strike="noStrike" dirty="0">
                          <a:effectLst/>
                          <a:latin typeface="+mn-lt"/>
                        </a:rPr>
                        <a:t>     -50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660928288"/>
                  </a:ext>
                </a:extLst>
              </a:tr>
              <a:tr h="0">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236798973"/>
                  </a:ext>
                </a:extLst>
              </a:tr>
              <a:tr h="175439">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641048221"/>
                  </a:ext>
                </a:extLst>
              </a:tr>
              <a:tr h="299579">
                <a:tc>
                  <a:txBody>
                    <a:bodyPr/>
                    <a:lstStyle/>
                    <a:p>
                      <a:pPr algn="r" fontAlgn="b"/>
                      <a:r>
                        <a:rPr lang="en-US" sz="1800" u="none" strike="noStrike" dirty="0">
                          <a:effectLst/>
                          <a:latin typeface="+mn-lt"/>
                        </a:rPr>
                        <a:t>-50</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197539036"/>
                  </a:ext>
                </a:extLst>
              </a:tr>
              <a:tr h="304800">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224024269"/>
                  </a:ext>
                </a:extLst>
              </a:tr>
              <a:tr h="175439">
                <a:tc>
                  <a:txBody>
                    <a:bodyPr/>
                    <a:lstStyle/>
                    <a:p>
                      <a:pPr algn="r" fontAlgn="b"/>
                      <a:r>
                        <a:rPr lang="en-US" sz="1800" u="none" strike="noStrike" dirty="0">
                          <a:effectLst/>
                          <a:latin typeface="+mn-lt"/>
                        </a:rPr>
                        <a:t>-35</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398277159"/>
                  </a:ext>
                </a:extLst>
              </a:tr>
              <a:tr h="253420">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915099249"/>
                  </a:ext>
                </a:extLst>
              </a:tr>
              <a:tr h="278240">
                <a:tc>
                  <a:txBody>
                    <a:bodyPr/>
                    <a:lstStyle/>
                    <a:p>
                      <a:pPr algn="r" fontAlgn="b"/>
                      <a:r>
                        <a:rPr lang="en-US" sz="1800" u="none" strike="noStrike" dirty="0">
                          <a:effectLst/>
                          <a:latin typeface="+mn-lt"/>
                        </a:rPr>
                        <a:t>   -25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867282975"/>
                  </a:ext>
                </a:extLst>
              </a:tr>
              <a:tr h="303060">
                <a:tc>
                  <a:txBody>
                    <a:bodyPr/>
                    <a:lstStyle/>
                    <a:p>
                      <a:pPr algn="r" fontAlgn="b"/>
                      <a:r>
                        <a:rPr lang="en-US" sz="1800" u="none" strike="noStrike" dirty="0">
                          <a:effectLst/>
                          <a:latin typeface="+mn-lt"/>
                        </a:rPr>
                        <a:t>   -25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416067226"/>
                  </a:ext>
                </a:extLst>
              </a:tr>
              <a:tr h="288535">
                <a:tc>
                  <a:txBody>
                    <a:bodyPr/>
                    <a:lstStyle/>
                    <a:p>
                      <a:pPr algn="r" fontAlgn="b"/>
                      <a:r>
                        <a:rPr lang="en-US" sz="1800" u="none" strike="noStrike" dirty="0">
                          <a:effectLst/>
                          <a:latin typeface="+mn-lt"/>
                        </a:rPr>
                        <a:t>-</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2410061239"/>
                  </a:ext>
                </a:extLst>
              </a:tr>
              <a:tr h="124059">
                <a:tc>
                  <a:txBody>
                    <a:bodyPr/>
                    <a:lstStyle/>
                    <a:p>
                      <a:pPr algn="r" fontAlgn="b"/>
                      <a:r>
                        <a:rPr lang="en-US" sz="1800" u="none" strike="noStrike" dirty="0">
                          <a:effectLst/>
                          <a:latin typeface="+mn-lt"/>
                        </a:rPr>
                        <a:t>           -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4140500489"/>
                  </a:ext>
                </a:extLst>
              </a:tr>
              <a:tr h="329620">
                <a:tc>
                  <a:txBody>
                    <a:bodyPr/>
                    <a:lstStyle/>
                    <a:p>
                      <a:pPr algn="r" fontAlgn="b"/>
                      <a:r>
                        <a:rPr lang="en-US" sz="1800" u="none" strike="noStrike" dirty="0">
                          <a:effectLst/>
                          <a:latin typeface="+mn-lt"/>
                        </a:rPr>
                        <a:t>   -25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1650503652"/>
                  </a:ext>
                </a:extLst>
              </a:tr>
              <a:tr h="304800">
                <a:tc>
                  <a:txBody>
                    <a:bodyPr/>
                    <a:lstStyle/>
                    <a:p>
                      <a:pPr algn="r" fontAlgn="b"/>
                      <a:r>
                        <a:rPr lang="en-US" sz="1800" u="none" strike="noStrike" dirty="0">
                          <a:effectLst/>
                          <a:latin typeface="+mn-lt"/>
                        </a:rPr>
                        <a:t>     -10 </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3896973061"/>
                  </a:ext>
                </a:extLst>
              </a:tr>
              <a:tr h="238075">
                <a:tc>
                  <a:txBody>
                    <a:bodyPr/>
                    <a:lstStyle/>
                    <a:p>
                      <a:pPr algn="r" fontAlgn="b"/>
                      <a:r>
                        <a:rPr lang="en-US" sz="1800" u="none" strike="noStrike" dirty="0">
                          <a:effectLst/>
                          <a:latin typeface="+mn-lt"/>
                        </a:rPr>
                        <a:t>-</a:t>
                      </a:r>
                      <a:endParaRPr lang="en-US" sz="1800" b="0" i="0" u="none" strike="noStrike" dirty="0">
                        <a:solidFill>
                          <a:srgbClr val="000000"/>
                        </a:solidFill>
                        <a:effectLst/>
                        <a:latin typeface="+mn-lt"/>
                      </a:endParaRPr>
                    </a:p>
                  </a:txBody>
                  <a:tcPr marL="5660" marR="5660" marT="5660" marB="0" anchor="b">
                    <a:solidFill>
                      <a:schemeClr val="accent6">
                        <a:lumMod val="20000"/>
                        <a:lumOff val="80000"/>
                      </a:schemeClr>
                    </a:solidFill>
                  </a:tcPr>
                </a:tc>
                <a:extLst>
                  <a:ext uri="{0D108BD9-81ED-4DB2-BD59-A6C34878D82A}">
                    <a16:rowId xmlns:a16="http://schemas.microsoft.com/office/drawing/2014/main" val="833335544"/>
                  </a:ext>
                </a:extLst>
              </a:tr>
            </a:tbl>
          </a:graphicData>
        </a:graphic>
      </p:graphicFrame>
    </p:spTree>
    <p:extLst>
      <p:ext uri="{BB962C8B-B14F-4D97-AF65-F5344CB8AC3E}">
        <p14:creationId xmlns:p14="http://schemas.microsoft.com/office/powerpoint/2010/main" val="250151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S-T-U vs Beet Sugar Prices</a:t>
            </a:r>
          </a:p>
        </p:txBody>
      </p:sp>
      <p:sp>
        <p:nvSpPr>
          <p:cNvPr id="4" name="TextBox 3"/>
          <p:cNvSpPr txBox="1"/>
          <p:nvPr/>
        </p:nvSpPr>
        <p:spPr>
          <a:xfrm>
            <a:off x="0" y="576570"/>
            <a:ext cx="9186091" cy="369332"/>
          </a:xfrm>
          <a:prstGeom prst="rect">
            <a:avLst/>
          </a:prstGeom>
          <a:noFill/>
        </p:spPr>
        <p:txBody>
          <a:bodyPr wrap="square" rtlCol="0">
            <a:spAutoFit/>
          </a:bodyPr>
          <a:lstStyle/>
          <a:p>
            <a:r>
              <a:rPr lang="en-US" dirty="0"/>
              <a:t>S-T-U ratios in per cent, beet prices in cents per lb.</a:t>
            </a:r>
          </a:p>
        </p:txBody>
      </p:sp>
      <p:pic>
        <p:nvPicPr>
          <p:cNvPr id="16" name="Picture 9" descr="\\data\graphic\LOGOS\SOSLOGOS\Ron_Logos\SosPubLogoVector_Black.jpg">
            <a:extLst>
              <a:ext uri="{FF2B5EF4-FFF2-40B4-BE49-F238E27FC236}">
                <a16:creationId xmlns:a16="http://schemas.microsoft.com/office/drawing/2014/main" id="{DF5D6DFE-1544-48F9-B6AA-116DFB991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029" y="549791"/>
            <a:ext cx="1707402" cy="5152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26A3032-29BB-499E-BBD0-82189AE58864}"/>
              </a:ext>
            </a:extLst>
          </p:cNvPr>
          <p:cNvSpPr>
            <a:spLocks noGrp="1"/>
          </p:cNvSpPr>
          <p:nvPr>
            <p:ph type="ctrTitle"/>
          </p:nvPr>
        </p:nvSpPr>
        <p:spPr/>
        <p:txBody>
          <a:bodyPr/>
          <a:lstStyle/>
          <a:p>
            <a:endParaRPr lang="en-US" dirty="0"/>
          </a:p>
        </p:txBody>
      </p:sp>
      <p:graphicFrame>
        <p:nvGraphicFramePr>
          <p:cNvPr id="19" name="Chart 18">
            <a:extLst>
              <a:ext uri="{FF2B5EF4-FFF2-40B4-BE49-F238E27FC236}">
                <a16:creationId xmlns:a16="http://schemas.microsoft.com/office/drawing/2014/main" id="{AF62115E-8B7C-432A-ADCF-816E3BEFAFB7}"/>
              </a:ext>
            </a:extLst>
          </p:cNvPr>
          <p:cNvGraphicFramePr>
            <a:graphicFrameLocks/>
          </p:cNvGraphicFramePr>
          <p:nvPr>
            <p:extLst>
              <p:ext uri="{D42A27DB-BD31-4B8C-83A1-F6EECF244321}">
                <p14:modId xmlns:p14="http://schemas.microsoft.com/office/powerpoint/2010/main" val="2589589595"/>
              </p:ext>
            </p:extLst>
          </p:nvPr>
        </p:nvGraphicFramePr>
        <p:xfrm>
          <a:off x="0" y="1122363"/>
          <a:ext cx="4461690" cy="2853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B03A98CE-2345-4A05-B4F4-254C09B427D1}"/>
              </a:ext>
            </a:extLst>
          </p:cNvPr>
          <p:cNvGraphicFramePr>
            <a:graphicFrameLocks/>
          </p:cNvGraphicFramePr>
          <p:nvPr>
            <p:extLst>
              <p:ext uri="{D42A27DB-BD31-4B8C-83A1-F6EECF244321}">
                <p14:modId xmlns:p14="http://schemas.microsoft.com/office/powerpoint/2010/main" val="2441821946"/>
              </p:ext>
            </p:extLst>
          </p:nvPr>
        </p:nvGraphicFramePr>
        <p:xfrm>
          <a:off x="4572001" y="1122363"/>
          <a:ext cx="4572000" cy="285300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4BEB7674-3E71-4330-9AF0-35EBE40D2DB3}"/>
              </a:ext>
            </a:extLst>
          </p:cNvPr>
          <p:cNvSpPr txBox="1"/>
          <p:nvPr/>
        </p:nvSpPr>
        <p:spPr>
          <a:xfrm>
            <a:off x="381000" y="1447798"/>
            <a:ext cx="990600" cy="307777"/>
          </a:xfrm>
          <a:prstGeom prst="rect">
            <a:avLst/>
          </a:prstGeom>
          <a:noFill/>
        </p:spPr>
        <p:txBody>
          <a:bodyPr wrap="square" rtlCol="0">
            <a:spAutoFit/>
          </a:bodyPr>
          <a:lstStyle/>
          <a:p>
            <a:r>
              <a:rPr lang="en-US" sz="1400" dirty="0"/>
              <a:t>2015-16</a:t>
            </a:r>
          </a:p>
        </p:txBody>
      </p:sp>
      <p:sp>
        <p:nvSpPr>
          <p:cNvPr id="10" name="TextBox 9">
            <a:extLst>
              <a:ext uri="{FF2B5EF4-FFF2-40B4-BE49-F238E27FC236}">
                <a16:creationId xmlns:a16="http://schemas.microsoft.com/office/drawing/2014/main" id="{3251B74A-CB18-4C0B-9DC2-1D59E827C38F}"/>
              </a:ext>
            </a:extLst>
          </p:cNvPr>
          <p:cNvSpPr txBox="1"/>
          <p:nvPr/>
        </p:nvSpPr>
        <p:spPr>
          <a:xfrm>
            <a:off x="4953000" y="1447798"/>
            <a:ext cx="838200" cy="307777"/>
          </a:xfrm>
          <a:prstGeom prst="rect">
            <a:avLst/>
          </a:prstGeom>
          <a:noFill/>
        </p:spPr>
        <p:txBody>
          <a:bodyPr wrap="square" rtlCol="0">
            <a:spAutoFit/>
          </a:bodyPr>
          <a:lstStyle/>
          <a:p>
            <a:r>
              <a:rPr lang="en-US" sz="1400" dirty="0"/>
              <a:t>2016-17</a:t>
            </a:r>
          </a:p>
        </p:txBody>
      </p:sp>
      <p:graphicFrame>
        <p:nvGraphicFramePr>
          <p:cNvPr id="22" name="Chart 21">
            <a:extLst>
              <a:ext uri="{FF2B5EF4-FFF2-40B4-BE49-F238E27FC236}">
                <a16:creationId xmlns:a16="http://schemas.microsoft.com/office/drawing/2014/main" id="{7F1A80F6-D56E-4238-B46A-6D7407B533BD}"/>
              </a:ext>
            </a:extLst>
          </p:cNvPr>
          <p:cNvGraphicFramePr>
            <a:graphicFrameLocks/>
          </p:cNvGraphicFramePr>
          <p:nvPr>
            <p:extLst>
              <p:ext uri="{D42A27DB-BD31-4B8C-83A1-F6EECF244321}">
                <p14:modId xmlns:p14="http://schemas.microsoft.com/office/powerpoint/2010/main" val="3164135479"/>
              </p:ext>
            </p:extLst>
          </p:nvPr>
        </p:nvGraphicFramePr>
        <p:xfrm>
          <a:off x="9058" y="4105381"/>
          <a:ext cx="4452632" cy="2743200"/>
        </p:xfrm>
        <a:graphic>
          <a:graphicData uri="http://schemas.openxmlformats.org/drawingml/2006/chart">
            <c:chart xmlns:c="http://schemas.openxmlformats.org/drawingml/2006/chart" xmlns:r="http://schemas.openxmlformats.org/officeDocument/2006/relationships" r:id="rId6"/>
          </a:graphicData>
        </a:graphic>
      </p:graphicFrame>
      <p:cxnSp>
        <p:nvCxnSpPr>
          <p:cNvPr id="24" name="Straight Connector 23">
            <a:extLst>
              <a:ext uri="{FF2B5EF4-FFF2-40B4-BE49-F238E27FC236}">
                <a16:creationId xmlns:a16="http://schemas.microsoft.com/office/drawing/2014/main" id="{9B26A48B-5B52-405B-AE00-C5C3FE1F193B}"/>
              </a:ext>
            </a:extLst>
          </p:cNvPr>
          <p:cNvCxnSpPr>
            <a:cxnSpLocks/>
          </p:cNvCxnSpPr>
          <p:nvPr/>
        </p:nvCxnSpPr>
        <p:spPr>
          <a:xfrm>
            <a:off x="304800" y="5239512"/>
            <a:ext cx="38618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F970A6-697C-4B4E-BD6D-EDB735ACCF5C}"/>
              </a:ext>
            </a:extLst>
          </p:cNvPr>
          <p:cNvCxnSpPr>
            <a:cxnSpLocks/>
          </p:cNvCxnSpPr>
          <p:nvPr/>
        </p:nvCxnSpPr>
        <p:spPr>
          <a:xfrm>
            <a:off x="294276" y="2304288"/>
            <a:ext cx="38723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3" name="Chart 32">
            <a:extLst>
              <a:ext uri="{FF2B5EF4-FFF2-40B4-BE49-F238E27FC236}">
                <a16:creationId xmlns:a16="http://schemas.microsoft.com/office/drawing/2014/main" id="{C3369FD3-7022-4A5D-9E3B-466D64234AD4}"/>
              </a:ext>
            </a:extLst>
          </p:cNvPr>
          <p:cNvGraphicFramePr>
            <a:graphicFrameLocks/>
          </p:cNvGraphicFramePr>
          <p:nvPr>
            <p:extLst>
              <p:ext uri="{D42A27DB-BD31-4B8C-83A1-F6EECF244321}">
                <p14:modId xmlns:p14="http://schemas.microsoft.com/office/powerpoint/2010/main" val="2515251632"/>
              </p:ext>
            </p:extLst>
          </p:nvPr>
        </p:nvGraphicFramePr>
        <p:xfrm>
          <a:off x="4562942" y="4114799"/>
          <a:ext cx="4572000" cy="2743200"/>
        </p:xfrm>
        <a:graphic>
          <a:graphicData uri="http://schemas.openxmlformats.org/drawingml/2006/chart">
            <c:chart xmlns:c="http://schemas.openxmlformats.org/drawingml/2006/chart" xmlns:r="http://schemas.openxmlformats.org/officeDocument/2006/relationships" r:id="rId7"/>
          </a:graphicData>
        </a:graphic>
      </p:graphicFrame>
      <p:cxnSp>
        <p:nvCxnSpPr>
          <p:cNvPr id="35" name="Straight Connector 34">
            <a:extLst>
              <a:ext uri="{FF2B5EF4-FFF2-40B4-BE49-F238E27FC236}">
                <a16:creationId xmlns:a16="http://schemas.microsoft.com/office/drawing/2014/main" id="{7F934C96-8D63-41A8-99E2-693F89FF1AEE}"/>
              </a:ext>
            </a:extLst>
          </p:cNvPr>
          <p:cNvCxnSpPr/>
          <p:nvPr/>
        </p:nvCxnSpPr>
        <p:spPr>
          <a:xfrm>
            <a:off x="4867742" y="5294376"/>
            <a:ext cx="396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683E710-01D3-4ED0-A7C7-5E65EE0B1A69}"/>
              </a:ext>
            </a:extLst>
          </p:cNvPr>
          <p:cNvSpPr txBox="1"/>
          <p:nvPr/>
        </p:nvSpPr>
        <p:spPr>
          <a:xfrm>
            <a:off x="8001000" y="4424313"/>
            <a:ext cx="795571" cy="307777"/>
          </a:xfrm>
          <a:prstGeom prst="rect">
            <a:avLst/>
          </a:prstGeom>
          <a:noFill/>
        </p:spPr>
        <p:txBody>
          <a:bodyPr wrap="square" rtlCol="0">
            <a:spAutoFit/>
          </a:bodyPr>
          <a:lstStyle/>
          <a:p>
            <a:r>
              <a:rPr lang="en-US" sz="1400" dirty="0"/>
              <a:t>2018-19</a:t>
            </a:r>
          </a:p>
        </p:txBody>
      </p:sp>
      <p:cxnSp>
        <p:nvCxnSpPr>
          <p:cNvPr id="58" name="Straight Connector 57">
            <a:extLst>
              <a:ext uri="{FF2B5EF4-FFF2-40B4-BE49-F238E27FC236}">
                <a16:creationId xmlns:a16="http://schemas.microsoft.com/office/drawing/2014/main" id="{1FE63FB2-5500-40B5-A50C-A46A68A85D4A}"/>
              </a:ext>
            </a:extLst>
          </p:cNvPr>
          <p:cNvCxnSpPr/>
          <p:nvPr/>
        </p:nvCxnSpPr>
        <p:spPr>
          <a:xfrm>
            <a:off x="4867742" y="2304288"/>
            <a:ext cx="396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U.S. Total Sugar Production</a:t>
            </a:r>
          </a:p>
        </p:txBody>
      </p:sp>
      <p:sp>
        <p:nvSpPr>
          <p:cNvPr id="5" name="TextBox 4">
            <a:extLst>
              <a:ext uri="{FF2B5EF4-FFF2-40B4-BE49-F238E27FC236}">
                <a16:creationId xmlns:a16="http://schemas.microsoft.com/office/drawing/2014/main" id="{A70F37B2-8FE2-448C-93A4-574665E18CDE}"/>
              </a:ext>
            </a:extLst>
          </p:cNvPr>
          <p:cNvSpPr txBox="1"/>
          <p:nvPr/>
        </p:nvSpPr>
        <p:spPr>
          <a:xfrm>
            <a:off x="0" y="533401"/>
            <a:ext cx="9144000" cy="369332"/>
          </a:xfrm>
          <a:prstGeom prst="rect">
            <a:avLst/>
          </a:prstGeom>
          <a:noFill/>
        </p:spPr>
        <p:txBody>
          <a:bodyPr wrap="square" rtlCol="0">
            <a:spAutoFit/>
          </a:bodyPr>
          <a:lstStyle/>
          <a:p>
            <a:r>
              <a:rPr lang="en-US" dirty="0"/>
              <a:t>In 1,000 short tons, raw value. *2018-19 projected as of Dec. 11. Source: U.S.D.A. </a:t>
            </a:r>
          </a:p>
        </p:txBody>
      </p:sp>
      <p:pic>
        <p:nvPicPr>
          <p:cNvPr id="14" name="Picture 9" descr="\\data\graphic\LOGOS\SOSLOGOS\Ron_Logos\SosPubLogoVector_Black.jpg">
            <a:extLst>
              <a:ext uri="{FF2B5EF4-FFF2-40B4-BE49-F238E27FC236}">
                <a16:creationId xmlns:a16="http://schemas.microsoft.com/office/drawing/2014/main" id="{15A60515-E2B0-4965-B4FB-CA9031B568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E91E5184-1D47-45FB-8F51-D15EFAF06334}"/>
              </a:ext>
            </a:extLst>
          </p:cNvPr>
          <p:cNvGraphicFramePr>
            <a:graphicFrameLocks/>
          </p:cNvGraphicFramePr>
          <p:nvPr>
            <p:extLst>
              <p:ext uri="{D42A27DB-BD31-4B8C-83A1-F6EECF244321}">
                <p14:modId xmlns:p14="http://schemas.microsoft.com/office/powerpoint/2010/main" val="2419912215"/>
              </p:ext>
            </p:extLst>
          </p:nvPr>
        </p:nvGraphicFramePr>
        <p:xfrm>
          <a:off x="0" y="990600"/>
          <a:ext cx="91440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ACC57E6-CC56-46BC-8ED5-BDC5BD2132FC}"/>
              </a:ext>
            </a:extLst>
          </p:cNvPr>
          <p:cNvSpPr txBox="1"/>
          <p:nvPr/>
        </p:nvSpPr>
        <p:spPr>
          <a:xfrm>
            <a:off x="6172200" y="2761327"/>
            <a:ext cx="2438400" cy="2554545"/>
          </a:xfrm>
          <a:prstGeom prst="rect">
            <a:avLst/>
          </a:prstGeom>
          <a:solidFill>
            <a:schemeClr val="bg1"/>
          </a:solidFill>
          <a:ln w="19050">
            <a:solidFill>
              <a:srgbClr val="FF0000"/>
            </a:solidFill>
          </a:ln>
        </p:spPr>
        <p:txBody>
          <a:bodyPr wrap="square" rtlCol="0">
            <a:spAutoFit/>
          </a:bodyPr>
          <a:lstStyle/>
          <a:p>
            <a:r>
              <a:rPr lang="en-US" sz="1600" dirty="0"/>
              <a:t>Record total production of 9,293,000 tons estimated for 2017-18; Outturn for 2018-19 forecast down 3.4% at 8,941,000 tons due to 7.2% drop in beet sugar only partially offset by a small gain in cane sugar. Current year would be lowest since 2014-15.</a:t>
            </a:r>
          </a:p>
        </p:txBody>
      </p:sp>
      <p:cxnSp>
        <p:nvCxnSpPr>
          <p:cNvPr id="12" name="Straight Arrow Connector 11">
            <a:extLst>
              <a:ext uri="{FF2B5EF4-FFF2-40B4-BE49-F238E27FC236}">
                <a16:creationId xmlns:a16="http://schemas.microsoft.com/office/drawing/2014/main" id="{FC79D9A6-88CC-4362-8DD9-AC237E9ACAFA}"/>
              </a:ext>
            </a:extLst>
          </p:cNvPr>
          <p:cNvCxnSpPr>
            <a:cxnSpLocks/>
          </p:cNvCxnSpPr>
          <p:nvPr/>
        </p:nvCxnSpPr>
        <p:spPr>
          <a:xfrm flipV="1">
            <a:off x="6934200" y="1436133"/>
            <a:ext cx="1295400" cy="13251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4EF9554-ECA1-4245-A3B2-0BAB0E0B5577}"/>
              </a:ext>
            </a:extLst>
          </p:cNvPr>
          <p:cNvCxnSpPr>
            <a:cxnSpLocks/>
          </p:cNvCxnSpPr>
          <p:nvPr/>
        </p:nvCxnSpPr>
        <p:spPr>
          <a:xfrm flipV="1">
            <a:off x="8559659" y="1676400"/>
            <a:ext cx="203341" cy="108492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30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8490A892-AA96-4002-BFCD-E69114AF4992}"/>
              </a:ext>
            </a:extLst>
          </p:cNvPr>
          <p:cNvGraphicFramePr>
            <a:graphicFrameLocks/>
          </p:cNvGraphicFramePr>
          <p:nvPr>
            <p:extLst>
              <p:ext uri="{D42A27DB-BD31-4B8C-83A1-F6EECF244321}">
                <p14:modId xmlns:p14="http://schemas.microsoft.com/office/powerpoint/2010/main" val="1551876508"/>
              </p:ext>
            </p:extLst>
          </p:nvPr>
        </p:nvGraphicFramePr>
        <p:xfrm>
          <a:off x="0" y="932523"/>
          <a:ext cx="9144000" cy="53158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solidFill>
              </a:rPr>
              <a:t>U.S. Imports from Mexico</a:t>
            </a:r>
          </a:p>
        </p:txBody>
      </p:sp>
      <p:sp>
        <p:nvSpPr>
          <p:cNvPr id="4" name="TextBox 3"/>
          <p:cNvSpPr txBox="1"/>
          <p:nvPr/>
        </p:nvSpPr>
        <p:spPr>
          <a:xfrm>
            <a:off x="-16267" y="548296"/>
            <a:ext cx="9049217" cy="369332"/>
          </a:xfrm>
          <a:prstGeom prst="rect">
            <a:avLst/>
          </a:prstGeom>
          <a:noFill/>
        </p:spPr>
        <p:txBody>
          <a:bodyPr wrap="square" rtlCol="0">
            <a:spAutoFit/>
          </a:bodyPr>
          <a:lstStyle/>
          <a:p>
            <a:r>
              <a:rPr lang="en-US" dirty="0"/>
              <a:t>Annual, in 1,000 tonnes, raw value, U.S.D.A. as of Dec. 11, 2018; RS-SPC as of Jan. 17, 2019. </a:t>
            </a:r>
          </a:p>
        </p:txBody>
      </p:sp>
      <p:pic>
        <p:nvPicPr>
          <p:cNvPr id="17" name="Picture 9" descr="\\data\graphic\LOGOS\SOSLOGOS\Ron_Logos\SosPubLogoVector_Black.jpg">
            <a:extLst>
              <a:ext uri="{FF2B5EF4-FFF2-40B4-BE49-F238E27FC236}">
                <a16:creationId xmlns:a16="http://schemas.microsoft.com/office/drawing/2014/main" id="{F976725C-6AAD-4433-B837-8C8BF8BA88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BA29D28-2929-4170-B106-3D751CBE0B0F}"/>
              </a:ext>
            </a:extLst>
          </p:cNvPr>
          <p:cNvSpPr txBox="1"/>
          <p:nvPr/>
        </p:nvSpPr>
        <p:spPr>
          <a:xfrm>
            <a:off x="5454142" y="2222494"/>
            <a:ext cx="1513974" cy="584775"/>
          </a:xfrm>
          <a:prstGeom prst="rect">
            <a:avLst/>
          </a:prstGeom>
          <a:solidFill>
            <a:schemeClr val="bg1"/>
          </a:solidFill>
          <a:ln>
            <a:solidFill>
              <a:schemeClr val="tx1"/>
            </a:solidFill>
          </a:ln>
        </p:spPr>
        <p:txBody>
          <a:bodyPr wrap="square" rtlCol="0">
            <a:spAutoFit/>
          </a:bodyPr>
          <a:lstStyle/>
          <a:p>
            <a:r>
              <a:rPr lang="en-US" sz="1600" dirty="0"/>
              <a:t>U.S.D.A. Nov. at 764,000 </a:t>
            </a:r>
            <a:r>
              <a:rPr lang="en-US" sz="1600" dirty="0" err="1"/>
              <a:t>tonnes</a:t>
            </a:r>
            <a:endParaRPr lang="en-US" sz="1600" dirty="0"/>
          </a:p>
        </p:txBody>
      </p:sp>
      <p:cxnSp>
        <p:nvCxnSpPr>
          <p:cNvPr id="18" name="Straight Arrow Connector 17">
            <a:extLst>
              <a:ext uri="{FF2B5EF4-FFF2-40B4-BE49-F238E27FC236}">
                <a16:creationId xmlns:a16="http://schemas.microsoft.com/office/drawing/2014/main" id="{8B7570EB-8226-470F-9D78-C3A29C0FFE9D}"/>
              </a:ext>
            </a:extLst>
          </p:cNvPr>
          <p:cNvCxnSpPr>
            <a:cxnSpLocks/>
          </p:cNvCxnSpPr>
          <p:nvPr/>
        </p:nvCxnSpPr>
        <p:spPr>
          <a:xfrm>
            <a:off x="6903205" y="2807269"/>
            <a:ext cx="543253" cy="1231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F8089C-0DA5-4DC9-AD1F-81B628397AE9}"/>
              </a:ext>
            </a:extLst>
          </p:cNvPr>
          <p:cNvSpPr txBox="1"/>
          <p:nvPr/>
        </p:nvSpPr>
        <p:spPr>
          <a:xfrm>
            <a:off x="5448942" y="1148830"/>
            <a:ext cx="1838826" cy="923330"/>
          </a:xfrm>
          <a:prstGeom prst="rect">
            <a:avLst/>
          </a:prstGeom>
          <a:solidFill>
            <a:schemeClr val="bg1"/>
          </a:solidFill>
          <a:ln>
            <a:solidFill>
              <a:schemeClr val="tx1"/>
            </a:solidFill>
          </a:ln>
        </p:spPr>
        <p:txBody>
          <a:bodyPr wrap="square" rtlCol="0">
            <a:spAutoFit/>
          </a:bodyPr>
          <a:lstStyle/>
          <a:p>
            <a:r>
              <a:rPr lang="en-US" dirty="0"/>
              <a:t>U.S.D.A. Dec. at 1,016,000 </a:t>
            </a:r>
            <a:r>
              <a:rPr lang="en-US" dirty="0" err="1"/>
              <a:t>tonnes</a:t>
            </a:r>
            <a:r>
              <a:rPr lang="en-US" dirty="0"/>
              <a:t> and 13.5% S-T-U</a:t>
            </a:r>
          </a:p>
        </p:txBody>
      </p:sp>
      <p:cxnSp>
        <p:nvCxnSpPr>
          <p:cNvPr id="13" name="Straight Arrow Connector 12">
            <a:extLst>
              <a:ext uri="{FF2B5EF4-FFF2-40B4-BE49-F238E27FC236}">
                <a16:creationId xmlns:a16="http://schemas.microsoft.com/office/drawing/2014/main" id="{1E057F3E-6EBA-4D64-99DE-18445825F54E}"/>
              </a:ext>
            </a:extLst>
          </p:cNvPr>
          <p:cNvCxnSpPr>
            <a:cxnSpLocks/>
          </p:cNvCxnSpPr>
          <p:nvPr/>
        </p:nvCxnSpPr>
        <p:spPr>
          <a:xfrm>
            <a:off x="6916378" y="2082831"/>
            <a:ext cx="1008422" cy="1346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F6436E-43FD-45C9-98EC-16FD31E0BC58}"/>
              </a:ext>
            </a:extLst>
          </p:cNvPr>
          <p:cNvSpPr txBox="1"/>
          <p:nvPr/>
        </p:nvSpPr>
        <p:spPr>
          <a:xfrm>
            <a:off x="7315201" y="1148830"/>
            <a:ext cx="1717749" cy="1323439"/>
          </a:xfrm>
          <a:prstGeom prst="rect">
            <a:avLst/>
          </a:prstGeom>
          <a:solidFill>
            <a:schemeClr val="bg1"/>
          </a:solidFill>
          <a:ln>
            <a:solidFill>
              <a:schemeClr val="tx1"/>
            </a:solidFill>
          </a:ln>
        </p:spPr>
        <p:txBody>
          <a:bodyPr wrap="square" rtlCol="0">
            <a:spAutoFit/>
          </a:bodyPr>
          <a:lstStyle/>
          <a:p>
            <a:r>
              <a:rPr lang="en-US" sz="1600" dirty="0"/>
              <a:t>RS-SPC 1,089,000 </a:t>
            </a:r>
            <a:r>
              <a:rPr lang="en-US" sz="1600" dirty="0" err="1"/>
              <a:t>tonnes</a:t>
            </a:r>
            <a:r>
              <a:rPr lang="en-US" sz="1600" dirty="0"/>
              <a:t> and 14%    S-T-U ratio; about even with 16-17, lowest since 11-12 </a:t>
            </a:r>
          </a:p>
        </p:txBody>
      </p:sp>
      <p:cxnSp>
        <p:nvCxnSpPr>
          <p:cNvPr id="8" name="Straight Arrow Connector 7">
            <a:extLst>
              <a:ext uri="{FF2B5EF4-FFF2-40B4-BE49-F238E27FC236}">
                <a16:creationId xmlns:a16="http://schemas.microsoft.com/office/drawing/2014/main" id="{EB059614-6CDD-4DB7-8E2C-3E1FD5ACC375}"/>
              </a:ext>
            </a:extLst>
          </p:cNvPr>
          <p:cNvCxnSpPr>
            <a:cxnSpLocks/>
            <a:stCxn id="15" idx="2"/>
          </p:cNvCxnSpPr>
          <p:nvPr/>
        </p:nvCxnSpPr>
        <p:spPr>
          <a:xfrm>
            <a:off x="8174076" y="2472269"/>
            <a:ext cx="436524" cy="804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87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67485"/>
            <a:ext cx="8153400" cy="2771115"/>
          </a:xfrm>
        </p:spPr>
        <p:txBody>
          <a:bodyPr>
            <a:normAutofit/>
          </a:bodyPr>
          <a:lstStyle/>
          <a:p>
            <a:br>
              <a:rPr lang="en-US" sz="2400" dirty="0"/>
            </a:br>
            <a:endParaRPr lang="en-US" sz="4400" dirty="0"/>
          </a:p>
        </p:txBody>
      </p:sp>
      <p:sp>
        <p:nvSpPr>
          <p:cNvPr id="3" name="Subtitle 2"/>
          <p:cNvSpPr>
            <a:spLocks noGrp="1"/>
          </p:cNvSpPr>
          <p:nvPr>
            <p:ph type="subTitle" idx="1"/>
          </p:nvPr>
        </p:nvSpPr>
        <p:spPr>
          <a:xfrm>
            <a:off x="0" y="1"/>
            <a:ext cx="9144000" cy="533400"/>
          </a:xfrm>
          <a:ln>
            <a:solidFill>
              <a:schemeClr val="accent1">
                <a:lumMod val="20000"/>
                <a:lumOff val="80000"/>
              </a:schemeClr>
            </a:solidFill>
          </a:ln>
        </p:spPr>
        <p:txBody>
          <a:bodyPr>
            <a:noAutofit/>
          </a:bodyPr>
          <a:lstStyle/>
          <a:p>
            <a:r>
              <a:rPr lang="en-US" sz="3600" b="1" dirty="0">
                <a:solidFill>
                  <a:srgbClr val="EA6A00"/>
                </a:solidFill>
              </a:rPr>
              <a:t>SUA January 2019: </a:t>
            </a:r>
            <a:r>
              <a:rPr lang="en-US" sz="3200" dirty="0">
                <a:solidFill>
                  <a:schemeClr val="accent1">
                    <a:lumMod val="75000"/>
                  </a:schemeClr>
                </a:solidFill>
              </a:rPr>
              <a:t>Mexico Sugar Production</a:t>
            </a:r>
          </a:p>
        </p:txBody>
      </p:sp>
      <p:sp>
        <p:nvSpPr>
          <p:cNvPr id="4" name="TextBox 3"/>
          <p:cNvSpPr txBox="1"/>
          <p:nvPr/>
        </p:nvSpPr>
        <p:spPr>
          <a:xfrm>
            <a:off x="0" y="520549"/>
            <a:ext cx="9144000" cy="492443"/>
          </a:xfrm>
          <a:prstGeom prst="rect">
            <a:avLst/>
          </a:prstGeom>
          <a:noFill/>
        </p:spPr>
        <p:txBody>
          <a:bodyPr wrap="square" rtlCol="0">
            <a:spAutoFit/>
          </a:bodyPr>
          <a:lstStyle/>
          <a:p>
            <a:endParaRPr lang="en-US" sz="800" dirty="0">
              <a:solidFill>
                <a:schemeClr val="accent1">
                  <a:lumMod val="75000"/>
                </a:schemeClr>
              </a:solidFill>
            </a:endParaRPr>
          </a:p>
          <a:p>
            <a:r>
              <a:rPr lang="en-US" dirty="0"/>
              <a:t>In million </a:t>
            </a:r>
            <a:r>
              <a:rPr lang="en-US" dirty="0" err="1"/>
              <a:t>tonnes</a:t>
            </a:r>
            <a:r>
              <a:rPr lang="en-US" dirty="0"/>
              <a:t>, actual weight. Source: U.S.D.A.</a:t>
            </a:r>
          </a:p>
        </p:txBody>
      </p:sp>
      <p:pic>
        <p:nvPicPr>
          <p:cNvPr id="6" name="Picture 9" descr="\\data\graphic\LOGOS\SOSLOGOS\Ron_Logos\SosPubLogoVector_Black.jpg">
            <a:extLst>
              <a:ext uri="{FF2B5EF4-FFF2-40B4-BE49-F238E27FC236}">
                <a16:creationId xmlns:a16="http://schemas.microsoft.com/office/drawing/2014/main" id="{FC3BB2E3-F7C4-4C3B-A218-39EC23FB8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306064"/>
            <a:ext cx="1828800" cy="5519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AC5C06-EC10-47D4-BB14-07D7433736FE}"/>
              </a:ext>
            </a:extLst>
          </p:cNvPr>
          <p:cNvSpPr txBox="1"/>
          <p:nvPr/>
        </p:nvSpPr>
        <p:spPr>
          <a:xfrm>
            <a:off x="75557" y="5142331"/>
            <a:ext cx="8992886" cy="1631216"/>
          </a:xfrm>
          <a:prstGeom prst="rect">
            <a:avLst/>
          </a:prstGeom>
          <a:noFill/>
        </p:spPr>
        <p:txBody>
          <a:bodyPr wrap="square" rtlCol="0">
            <a:spAutoFit/>
          </a:bodyPr>
          <a:lstStyle/>
          <a:p>
            <a:r>
              <a:rPr lang="en-US" sz="2000" dirty="0"/>
              <a:t>U.S.D.A. data as of December. Trade sources suggest harvest in Mexico is running behind a year ago with harvest area down, which may put sugar production below initial internal forecasts. Some have trimmed 100,000 to even 200,000 </a:t>
            </a:r>
            <a:r>
              <a:rPr lang="en-US" sz="2000" dirty="0" err="1"/>
              <a:t>tonnes</a:t>
            </a:r>
            <a:r>
              <a:rPr lang="en-US" sz="2000" dirty="0"/>
              <a:t> from initial internal forecast of about 6.2 million </a:t>
            </a:r>
            <a:r>
              <a:rPr lang="en-US" sz="2000" dirty="0" err="1"/>
              <a:t>tonnes</a:t>
            </a:r>
            <a:r>
              <a:rPr lang="en-US" sz="2000" dirty="0"/>
              <a:t> for 2018-19. </a:t>
            </a:r>
          </a:p>
          <a:p>
            <a:r>
              <a:rPr lang="en-US" sz="2000" dirty="0"/>
              <a:t>But sugar supplies remain ample in Mexico.</a:t>
            </a: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565337078"/>
              </p:ext>
            </p:extLst>
          </p:nvPr>
        </p:nvGraphicFramePr>
        <p:xfrm>
          <a:off x="0" y="1053949"/>
          <a:ext cx="9144000" cy="40345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314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15378</TotalTime>
  <Words>2754</Words>
  <Application>Microsoft Macintosh PowerPoint</Application>
  <PresentationFormat>On-screen Show (4:3)</PresentationFormat>
  <Paragraphs>546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Aharoni</vt:lpstr>
      <vt:lpstr>Arial</vt:lpstr>
      <vt:lpstr>Arno Pro</vt:lpstr>
      <vt:lpstr>Calibri</vt:lpstr>
      <vt:lpstr>Calibri Light</vt:lpstr>
      <vt:lpstr>Gill Sans MT</vt:lpstr>
      <vt:lpstr>Wingdings</vt:lpstr>
      <vt:lpstr>Office Theme</vt:lpstr>
      <vt:lpstr>Sweetener Users Association Board Meeting Update        January 18, 2019      Ron Sterk Sosland Publishing Company rsterk@sosland.com     </vt:lpstr>
      <vt:lpstr> </vt:lpstr>
      <vt:lpstr> </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Sterk</dc:creator>
  <cp:lastModifiedBy>Heidi Payter</cp:lastModifiedBy>
  <cp:revision>792</cp:revision>
  <cp:lastPrinted>2019-01-17T19:55:39Z</cp:lastPrinted>
  <dcterms:created xsi:type="dcterms:W3CDTF">2017-01-23T15:45:39Z</dcterms:created>
  <dcterms:modified xsi:type="dcterms:W3CDTF">2019-01-22T22:37:43Z</dcterms:modified>
</cp:coreProperties>
</file>