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notesMasterIdLst>
    <p:notesMasterId r:id="rId24"/>
  </p:notesMasterIdLst>
  <p:handoutMasterIdLst>
    <p:handoutMasterId r:id="rId25"/>
  </p:handoutMasterIdLst>
  <p:sldIdLst>
    <p:sldId id="256" r:id="rId2"/>
    <p:sldId id="262" r:id="rId3"/>
    <p:sldId id="398" r:id="rId4"/>
    <p:sldId id="380" r:id="rId5"/>
    <p:sldId id="406" r:id="rId6"/>
    <p:sldId id="362" r:id="rId7"/>
    <p:sldId id="300" r:id="rId8"/>
    <p:sldId id="399" r:id="rId9"/>
    <p:sldId id="265" r:id="rId10"/>
    <p:sldId id="407" r:id="rId11"/>
    <p:sldId id="417" r:id="rId12"/>
    <p:sldId id="415" r:id="rId13"/>
    <p:sldId id="396" r:id="rId14"/>
    <p:sldId id="287" r:id="rId15"/>
    <p:sldId id="328" r:id="rId16"/>
    <p:sldId id="376" r:id="rId17"/>
    <p:sldId id="397" r:id="rId18"/>
    <p:sldId id="269" r:id="rId19"/>
    <p:sldId id="393" r:id="rId20"/>
    <p:sldId id="395" r:id="rId21"/>
    <p:sldId id="391" r:id="rId22"/>
    <p:sldId id="378"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6300"/>
    <a:srgbClr val="EA6A00"/>
    <a:srgbClr val="0000FF"/>
    <a:srgbClr val="00CC00"/>
    <a:srgbClr val="FF9900"/>
    <a:srgbClr val="CC3300"/>
    <a:srgbClr val="CCFF99"/>
    <a:srgbClr val="FFCC99"/>
    <a:srgbClr val="CCE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7" autoAdjust="0"/>
    <p:restoredTop sz="81891" autoAdjust="0"/>
  </p:normalViewPr>
  <p:slideViewPr>
    <p:cSldViewPr>
      <p:cViewPr varScale="1">
        <p:scale>
          <a:sx n="106" d="100"/>
          <a:sy n="106" d="100"/>
        </p:scale>
        <p:origin x="116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ta\bed\SweetenerReport\Working%20Files\US%20stocks-to-use%20rati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ta\bed\SweetenerReport\Working%20Files\US%20beet%20and%20cane%20sugar%20production%20updated%20July%202018.xls"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data\bed\SweetenerReport\Working%20Files\Mexico%20sugar%20shipments%20to%20U.S..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oleObject" Target="file:////data\bed\SweetenerReport\Working%20Files\Mexico%20sugar%20shipments%20to%20U.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ata\bed\SweetenerReport\Working%20Files\Beet%20and%20Cane%20deliveries%20Oct%2018,%202018%20table19%20Marketing%20Year.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ata\bed\SweetenerReport\Working%20Files\Beet%20and%20Cane%20deliveries%20Oct%2018,%202018%20table19%20Marketing%20Year.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ata\bed\SweetenerReport\Working%20Files\SugarFutures%20and%20chart%20Oct%202017.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Monthly!$B$3</c:f>
              <c:strCache>
                <c:ptCount val="1"/>
                <c:pt idx="0">
                  <c:v>2015-16</c:v>
                </c:pt>
              </c:strCache>
            </c:strRef>
          </c:tx>
          <c:spPr>
            <a:ln w="25400"/>
          </c:spPr>
          <c:marker>
            <c:spPr>
              <a:solidFill>
                <a:schemeClr val="bg1"/>
              </a:solidFill>
              <a:ln>
                <a:solidFill>
                  <a:schemeClr val="tx1"/>
                </a:solidFill>
              </a:ln>
            </c:spPr>
          </c:marker>
          <c:cat>
            <c:strRef>
              <c:f>Monthly!$A$4:$A$27</c:f>
              <c:strCache>
                <c:ptCount val="24"/>
                <c:pt idx="0">
                  <c:v>May</c:v>
                </c:pt>
                <c:pt idx="1">
                  <c:v>June</c:v>
                </c:pt>
                <c:pt idx="2">
                  <c:v>July</c:v>
                </c:pt>
                <c:pt idx="3">
                  <c:v>Aug.</c:v>
                </c:pt>
                <c:pt idx="4">
                  <c:v>Sept.</c:v>
                </c:pt>
                <c:pt idx="5">
                  <c:v>Oct.</c:v>
                </c:pt>
                <c:pt idx="6">
                  <c:v>Nov.</c:v>
                </c:pt>
                <c:pt idx="7">
                  <c:v>Dec.</c:v>
                </c:pt>
                <c:pt idx="8">
                  <c:v>Jan.</c:v>
                </c:pt>
                <c:pt idx="9">
                  <c:v>Feb.</c:v>
                </c:pt>
                <c:pt idx="10">
                  <c:v>Mar.</c:v>
                </c:pt>
                <c:pt idx="11">
                  <c:v>April</c:v>
                </c:pt>
                <c:pt idx="12">
                  <c:v>May</c:v>
                </c:pt>
                <c:pt idx="13">
                  <c:v>June</c:v>
                </c:pt>
                <c:pt idx="14">
                  <c:v>July</c:v>
                </c:pt>
                <c:pt idx="15">
                  <c:v>Aug.</c:v>
                </c:pt>
                <c:pt idx="16">
                  <c:v>Sept.</c:v>
                </c:pt>
                <c:pt idx="17">
                  <c:v>Oct.</c:v>
                </c:pt>
                <c:pt idx="18">
                  <c:v>Nov.</c:v>
                </c:pt>
                <c:pt idx="19">
                  <c:v>Dec.</c:v>
                </c:pt>
                <c:pt idx="20">
                  <c:v>Jan.</c:v>
                </c:pt>
                <c:pt idx="21">
                  <c:v>Feb.</c:v>
                </c:pt>
                <c:pt idx="22">
                  <c:v>Mar.</c:v>
                </c:pt>
                <c:pt idx="23">
                  <c:v>April</c:v>
                </c:pt>
              </c:strCache>
            </c:strRef>
          </c:cat>
          <c:val>
            <c:numRef>
              <c:f>Monthly!$B$4:$B$27</c:f>
              <c:numCache>
                <c:formatCode>General</c:formatCode>
                <c:ptCount val="24"/>
                <c:pt idx="0">
                  <c:v>12.6</c:v>
                </c:pt>
                <c:pt idx="1">
                  <c:v>12.6</c:v>
                </c:pt>
                <c:pt idx="2">
                  <c:v>13.5</c:v>
                </c:pt>
                <c:pt idx="3">
                  <c:v>14.6</c:v>
                </c:pt>
                <c:pt idx="4">
                  <c:v>13.5</c:v>
                </c:pt>
                <c:pt idx="5">
                  <c:v>14.3</c:v>
                </c:pt>
                <c:pt idx="6">
                  <c:v>15.3</c:v>
                </c:pt>
                <c:pt idx="7">
                  <c:v>13.5</c:v>
                </c:pt>
                <c:pt idx="8">
                  <c:v>13</c:v>
                </c:pt>
                <c:pt idx="9">
                  <c:v>12.8</c:v>
                </c:pt>
                <c:pt idx="10">
                  <c:v>13.5</c:v>
                </c:pt>
                <c:pt idx="11">
                  <c:v>13.3</c:v>
                </c:pt>
                <c:pt idx="12">
                  <c:v>14.2</c:v>
                </c:pt>
                <c:pt idx="13">
                  <c:v>15.9</c:v>
                </c:pt>
                <c:pt idx="14">
                  <c:v>15.4</c:v>
                </c:pt>
                <c:pt idx="15">
                  <c:v>15.7</c:v>
                </c:pt>
                <c:pt idx="16">
                  <c:v>16.3</c:v>
                </c:pt>
                <c:pt idx="17">
                  <c:v>15.5</c:v>
                </c:pt>
                <c:pt idx="18">
                  <c:v>17</c:v>
                </c:pt>
                <c:pt idx="19">
                  <c:v>17</c:v>
                </c:pt>
                <c:pt idx="20">
                  <c:v>17</c:v>
                </c:pt>
                <c:pt idx="21">
                  <c:v>17</c:v>
                </c:pt>
                <c:pt idx="22">
                  <c:v>17</c:v>
                </c:pt>
                <c:pt idx="23">
                  <c:v>17</c:v>
                </c:pt>
              </c:numCache>
            </c:numRef>
          </c:val>
          <c:smooth val="0"/>
          <c:extLst>
            <c:ext xmlns:c16="http://schemas.microsoft.com/office/drawing/2014/chart" uri="{C3380CC4-5D6E-409C-BE32-E72D297353CC}">
              <c16:uniqueId val="{00000000-0757-472D-B042-620480D2FCE3}"/>
            </c:ext>
          </c:extLst>
        </c:ser>
        <c:ser>
          <c:idx val="1"/>
          <c:order val="1"/>
          <c:tx>
            <c:strRef>
              <c:f>Monthly!$C$3</c:f>
              <c:strCache>
                <c:ptCount val="1"/>
                <c:pt idx="0">
                  <c:v>2016-17</c:v>
                </c:pt>
              </c:strCache>
            </c:strRef>
          </c:tx>
          <c:spPr>
            <a:ln w="25400"/>
          </c:spPr>
          <c:marker>
            <c:spPr>
              <a:solidFill>
                <a:schemeClr val="bg1"/>
              </a:solidFill>
              <a:ln>
                <a:solidFill>
                  <a:schemeClr val="tx1"/>
                </a:solidFill>
              </a:ln>
            </c:spPr>
          </c:marker>
          <c:cat>
            <c:strRef>
              <c:f>Monthly!$A$4:$A$27</c:f>
              <c:strCache>
                <c:ptCount val="24"/>
                <c:pt idx="0">
                  <c:v>May</c:v>
                </c:pt>
                <c:pt idx="1">
                  <c:v>June</c:v>
                </c:pt>
                <c:pt idx="2">
                  <c:v>July</c:v>
                </c:pt>
                <c:pt idx="3">
                  <c:v>Aug.</c:v>
                </c:pt>
                <c:pt idx="4">
                  <c:v>Sept.</c:v>
                </c:pt>
                <c:pt idx="5">
                  <c:v>Oct.</c:v>
                </c:pt>
                <c:pt idx="6">
                  <c:v>Nov.</c:v>
                </c:pt>
                <c:pt idx="7">
                  <c:v>Dec.</c:v>
                </c:pt>
                <c:pt idx="8">
                  <c:v>Jan.</c:v>
                </c:pt>
                <c:pt idx="9">
                  <c:v>Feb.</c:v>
                </c:pt>
                <c:pt idx="10">
                  <c:v>Mar.</c:v>
                </c:pt>
                <c:pt idx="11">
                  <c:v>April</c:v>
                </c:pt>
                <c:pt idx="12">
                  <c:v>May</c:v>
                </c:pt>
                <c:pt idx="13">
                  <c:v>June</c:v>
                </c:pt>
                <c:pt idx="14">
                  <c:v>July</c:v>
                </c:pt>
                <c:pt idx="15">
                  <c:v>Aug.</c:v>
                </c:pt>
                <c:pt idx="16">
                  <c:v>Sept.</c:v>
                </c:pt>
                <c:pt idx="17">
                  <c:v>Oct.</c:v>
                </c:pt>
                <c:pt idx="18">
                  <c:v>Nov.</c:v>
                </c:pt>
                <c:pt idx="19">
                  <c:v>Dec.</c:v>
                </c:pt>
                <c:pt idx="20">
                  <c:v>Jan.</c:v>
                </c:pt>
                <c:pt idx="21">
                  <c:v>Feb.</c:v>
                </c:pt>
                <c:pt idx="22">
                  <c:v>Mar.</c:v>
                </c:pt>
                <c:pt idx="23">
                  <c:v>April</c:v>
                </c:pt>
              </c:strCache>
            </c:strRef>
          </c:cat>
          <c:val>
            <c:numRef>
              <c:f>Monthly!$C$4:$C$27</c:f>
              <c:numCache>
                <c:formatCode>General</c:formatCode>
                <c:ptCount val="24"/>
                <c:pt idx="0">
                  <c:v>13.5</c:v>
                </c:pt>
                <c:pt idx="1">
                  <c:v>15.2</c:v>
                </c:pt>
                <c:pt idx="2">
                  <c:v>13.5</c:v>
                </c:pt>
                <c:pt idx="3">
                  <c:v>15.4</c:v>
                </c:pt>
                <c:pt idx="4">
                  <c:v>13.5</c:v>
                </c:pt>
                <c:pt idx="5">
                  <c:v>14.4</c:v>
                </c:pt>
                <c:pt idx="6">
                  <c:v>15.6</c:v>
                </c:pt>
                <c:pt idx="7">
                  <c:v>15.7</c:v>
                </c:pt>
                <c:pt idx="8">
                  <c:v>15.4</c:v>
                </c:pt>
                <c:pt idx="9">
                  <c:v>14.8</c:v>
                </c:pt>
                <c:pt idx="10">
                  <c:v>13.6</c:v>
                </c:pt>
                <c:pt idx="11">
                  <c:v>13.3</c:v>
                </c:pt>
                <c:pt idx="12">
                  <c:v>11.8</c:v>
                </c:pt>
                <c:pt idx="13">
                  <c:v>12.3</c:v>
                </c:pt>
                <c:pt idx="14">
                  <c:v>11.4</c:v>
                </c:pt>
                <c:pt idx="15">
                  <c:v>13.3</c:v>
                </c:pt>
                <c:pt idx="16">
                  <c:v>14.1</c:v>
                </c:pt>
                <c:pt idx="17">
                  <c:v>13.9</c:v>
                </c:pt>
                <c:pt idx="18">
                  <c:v>14.8</c:v>
                </c:pt>
                <c:pt idx="19">
                  <c:v>14.8</c:v>
                </c:pt>
                <c:pt idx="20">
                  <c:v>14.9</c:v>
                </c:pt>
                <c:pt idx="21">
                  <c:v>15.1</c:v>
                </c:pt>
                <c:pt idx="22">
                  <c:v>15.1</c:v>
                </c:pt>
                <c:pt idx="23">
                  <c:v>15.1</c:v>
                </c:pt>
              </c:numCache>
            </c:numRef>
          </c:val>
          <c:smooth val="0"/>
          <c:extLst>
            <c:ext xmlns:c16="http://schemas.microsoft.com/office/drawing/2014/chart" uri="{C3380CC4-5D6E-409C-BE32-E72D297353CC}">
              <c16:uniqueId val="{00000001-0757-472D-B042-620480D2FCE3}"/>
            </c:ext>
          </c:extLst>
        </c:ser>
        <c:ser>
          <c:idx val="2"/>
          <c:order val="2"/>
          <c:tx>
            <c:strRef>
              <c:f>Monthly!$D$3</c:f>
              <c:strCache>
                <c:ptCount val="1"/>
                <c:pt idx="0">
                  <c:v>2017-18</c:v>
                </c:pt>
              </c:strCache>
            </c:strRef>
          </c:tx>
          <c:spPr>
            <a:ln w="25400"/>
          </c:spPr>
          <c:marker>
            <c:spPr>
              <a:solidFill>
                <a:schemeClr val="bg1"/>
              </a:solidFill>
              <a:ln w="12700"/>
            </c:spPr>
          </c:marker>
          <c:cat>
            <c:strRef>
              <c:f>Monthly!$A$4:$A$27</c:f>
              <c:strCache>
                <c:ptCount val="24"/>
                <c:pt idx="0">
                  <c:v>May</c:v>
                </c:pt>
                <c:pt idx="1">
                  <c:v>June</c:v>
                </c:pt>
                <c:pt idx="2">
                  <c:v>July</c:v>
                </c:pt>
                <c:pt idx="3">
                  <c:v>Aug.</c:v>
                </c:pt>
                <c:pt idx="4">
                  <c:v>Sept.</c:v>
                </c:pt>
                <c:pt idx="5">
                  <c:v>Oct.</c:v>
                </c:pt>
                <c:pt idx="6">
                  <c:v>Nov.</c:v>
                </c:pt>
                <c:pt idx="7">
                  <c:v>Dec.</c:v>
                </c:pt>
                <c:pt idx="8">
                  <c:v>Jan.</c:v>
                </c:pt>
                <c:pt idx="9">
                  <c:v>Feb.</c:v>
                </c:pt>
                <c:pt idx="10">
                  <c:v>Mar.</c:v>
                </c:pt>
                <c:pt idx="11">
                  <c:v>April</c:v>
                </c:pt>
                <c:pt idx="12">
                  <c:v>May</c:v>
                </c:pt>
                <c:pt idx="13">
                  <c:v>June</c:v>
                </c:pt>
                <c:pt idx="14">
                  <c:v>July</c:v>
                </c:pt>
                <c:pt idx="15">
                  <c:v>Aug.</c:v>
                </c:pt>
                <c:pt idx="16">
                  <c:v>Sept.</c:v>
                </c:pt>
                <c:pt idx="17">
                  <c:v>Oct.</c:v>
                </c:pt>
                <c:pt idx="18">
                  <c:v>Nov.</c:v>
                </c:pt>
                <c:pt idx="19">
                  <c:v>Dec.</c:v>
                </c:pt>
                <c:pt idx="20">
                  <c:v>Jan.</c:v>
                </c:pt>
                <c:pt idx="21">
                  <c:v>Feb.</c:v>
                </c:pt>
                <c:pt idx="22">
                  <c:v>Mar.</c:v>
                </c:pt>
                <c:pt idx="23">
                  <c:v>April</c:v>
                </c:pt>
              </c:strCache>
            </c:strRef>
          </c:cat>
          <c:val>
            <c:numRef>
              <c:f>Monthly!$D$4:$D$27</c:f>
              <c:numCache>
                <c:formatCode>General</c:formatCode>
                <c:ptCount val="24"/>
                <c:pt idx="0">
                  <c:v>12.3</c:v>
                </c:pt>
                <c:pt idx="1">
                  <c:v>8.8000000000000007</c:v>
                </c:pt>
                <c:pt idx="2">
                  <c:v>9</c:v>
                </c:pt>
                <c:pt idx="3">
                  <c:v>13.3</c:v>
                </c:pt>
                <c:pt idx="4">
                  <c:v>13.2</c:v>
                </c:pt>
                <c:pt idx="5">
                  <c:v>13.3</c:v>
                </c:pt>
                <c:pt idx="6">
                  <c:v>14.1</c:v>
                </c:pt>
                <c:pt idx="7">
                  <c:v>14.3</c:v>
                </c:pt>
                <c:pt idx="8">
                  <c:v>14.4</c:v>
                </c:pt>
                <c:pt idx="9">
                  <c:v>14.6</c:v>
                </c:pt>
                <c:pt idx="10">
                  <c:v>15.5</c:v>
                </c:pt>
                <c:pt idx="11">
                  <c:v>14.7</c:v>
                </c:pt>
                <c:pt idx="12">
                  <c:v>15</c:v>
                </c:pt>
                <c:pt idx="13">
                  <c:v>14.9</c:v>
                </c:pt>
                <c:pt idx="14">
                  <c:v>16</c:v>
                </c:pt>
                <c:pt idx="15">
                  <c:v>16.899999999999999</c:v>
                </c:pt>
                <c:pt idx="16">
                  <c:v>16.7</c:v>
                </c:pt>
                <c:pt idx="17">
                  <c:v>16.2</c:v>
                </c:pt>
                <c:pt idx="18">
                  <c:v>16</c:v>
                </c:pt>
                <c:pt idx="19">
                  <c:v>15.6</c:v>
                </c:pt>
              </c:numCache>
            </c:numRef>
          </c:val>
          <c:smooth val="0"/>
          <c:extLst>
            <c:ext xmlns:c16="http://schemas.microsoft.com/office/drawing/2014/chart" uri="{C3380CC4-5D6E-409C-BE32-E72D297353CC}">
              <c16:uniqueId val="{00000002-0757-472D-B042-620480D2FCE3}"/>
            </c:ext>
          </c:extLst>
        </c:ser>
        <c:ser>
          <c:idx val="3"/>
          <c:order val="3"/>
          <c:tx>
            <c:strRef>
              <c:f>Monthly!$E$3</c:f>
              <c:strCache>
                <c:ptCount val="1"/>
                <c:pt idx="0">
                  <c:v>2018-19</c:v>
                </c:pt>
              </c:strCache>
            </c:strRef>
          </c:tx>
          <c:spPr>
            <a:ln w="31750">
              <a:solidFill>
                <a:srgbClr val="FF0000"/>
              </a:solidFill>
              <a:prstDash val="dash"/>
            </a:ln>
          </c:spPr>
          <c:marker>
            <c:spPr>
              <a:ln>
                <a:solidFill>
                  <a:schemeClr val="tx1"/>
                </a:solidFill>
              </a:ln>
            </c:spPr>
          </c:marker>
          <c:cat>
            <c:strRef>
              <c:f>Monthly!$A$4:$A$27</c:f>
              <c:strCache>
                <c:ptCount val="24"/>
                <c:pt idx="0">
                  <c:v>May</c:v>
                </c:pt>
                <c:pt idx="1">
                  <c:v>June</c:v>
                </c:pt>
                <c:pt idx="2">
                  <c:v>July</c:v>
                </c:pt>
                <c:pt idx="3">
                  <c:v>Aug.</c:v>
                </c:pt>
                <c:pt idx="4">
                  <c:v>Sept.</c:v>
                </c:pt>
                <c:pt idx="5">
                  <c:v>Oct.</c:v>
                </c:pt>
                <c:pt idx="6">
                  <c:v>Nov.</c:v>
                </c:pt>
                <c:pt idx="7">
                  <c:v>Dec.</c:v>
                </c:pt>
                <c:pt idx="8">
                  <c:v>Jan.</c:v>
                </c:pt>
                <c:pt idx="9">
                  <c:v>Feb.</c:v>
                </c:pt>
                <c:pt idx="10">
                  <c:v>Mar.</c:v>
                </c:pt>
                <c:pt idx="11">
                  <c:v>April</c:v>
                </c:pt>
                <c:pt idx="12">
                  <c:v>May</c:v>
                </c:pt>
                <c:pt idx="13">
                  <c:v>June</c:v>
                </c:pt>
                <c:pt idx="14">
                  <c:v>July</c:v>
                </c:pt>
                <c:pt idx="15">
                  <c:v>Aug.</c:v>
                </c:pt>
                <c:pt idx="16">
                  <c:v>Sept.</c:v>
                </c:pt>
                <c:pt idx="17">
                  <c:v>Oct.</c:v>
                </c:pt>
                <c:pt idx="18">
                  <c:v>Nov.</c:v>
                </c:pt>
                <c:pt idx="19">
                  <c:v>Dec.</c:v>
                </c:pt>
                <c:pt idx="20">
                  <c:v>Jan.</c:v>
                </c:pt>
                <c:pt idx="21">
                  <c:v>Feb.</c:v>
                </c:pt>
                <c:pt idx="22">
                  <c:v>Mar.</c:v>
                </c:pt>
                <c:pt idx="23">
                  <c:v>April</c:v>
                </c:pt>
              </c:strCache>
            </c:strRef>
          </c:cat>
          <c:val>
            <c:numRef>
              <c:f>Monthly!$E$4:$E$27</c:f>
              <c:numCache>
                <c:formatCode>General</c:formatCode>
                <c:ptCount val="24"/>
                <c:pt idx="0">
                  <c:v>12.1</c:v>
                </c:pt>
                <c:pt idx="1">
                  <c:v>11.5</c:v>
                </c:pt>
                <c:pt idx="2">
                  <c:v>13.5</c:v>
                </c:pt>
                <c:pt idx="3">
                  <c:v>18.100000000000001</c:v>
                </c:pt>
                <c:pt idx="4">
                  <c:v>13.5</c:v>
                </c:pt>
                <c:pt idx="5">
                  <c:v>12.7</c:v>
                </c:pt>
                <c:pt idx="6">
                  <c:v>11.3</c:v>
                </c:pt>
                <c:pt idx="7">
                  <c:v>13.5</c:v>
                </c:pt>
              </c:numCache>
            </c:numRef>
          </c:val>
          <c:smooth val="0"/>
          <c:extLst>
            <c:ext xmlns:c16="http://schemas.microsoft.com/office/drawing/2014/chart" uri="{C3380CC4-5D6E-409C-BE32-E72D297353CC}">
              <c16:uniqueId val="{00000003-0757-472D-B042-620480D2FCE3}"/>
            </c:ext>
          </c:extLst>
        </c:ser>
        <c:dLbls>
          <c:showLegendKey val="0"/>
          <c:showVal val="0"/>
          <c:showCatName val="0"/>
          <c:showSerName val="0"/>
          <c:showPercent val="0"/>
          <c:showBubbleSize val="0"/>
        </c:dLbls>
        <c:marker val="1"/>
        <c:smooth val="0"/>
        <c:axId val="228757992"/>
        <c:axId val="402573296"/>
      </c:lineChart>
      <c:catAx>
        <c:axId val="228757992"/>
        <c:scaling>
          <c:orientation val="minMax"/>
        </c:scaling>
        <c:delete val="0"/>
        <c:axPos val="b"/>
        <c:numFmt formatCode="General" sourceLinked="0"/>
        <c:majorTickMark val="out"/>
        <c:minorTickMark val="none"/>
        <c:tickLblPos val="nextTo"/>
        <c:txPr>
          <a:bodyPr/>
          <a:lstStyle/>
          <a:p>
            <a:pPr>
              <a:defRPr sz="1400" baseline="0"/>
            </a:pPr>
            <a:endParaRPr lang="en-US"/>
          </a:p>
        </c:txPr>
        <c:crossAx val="402573296"/>
        <c:crossesAt val="8"/>
        <c:auto val="1"/>
        <c:lblAlgn val="ctr"/>
        <c:lblOffset val="100"/>
        <c:noMultiLvlLbl val="0"/>
      </c:catAx>
      <c:valAx>
        <c:axId val="402573296"/>
        <c:scaling>
          <c:orientation val="minMax"/>
          <c:max val="18"/>
          <c:min val="8"/>
        </c:scaling>
        <c:delete val="0"/>
        <c:axPos val="l"/>
        <c:majorGridlines>
          <c:spPr>
            <a:ln>
              <a:solidFill>
                <a:schemeClr val="bg1">
                  <a:lumMod val="65000"/>
                </a:schemeClr>
              </a:solidFill>
            </a:ln>
          </c:spPr>
        </c:majorGridlines>
        <c:minorGridlines>
          <c:spPr>
            <a:ln>
              <a:solidFill>
                <a:schemeClr val="bg1">
                  <a:lumMod val="85000"/>
                </a:schemeClr>
              </a:solidFill>
            </a:ln>
          </c:spPr>
        </c:minorGridlines>
        <c:numFmt formatCode="General" sourceLinked="1"/>
        <c:majorTickMark val="out"/>
        <c:minorTickMark val="none"/>
        <c:tickLblPos val="nextTo"/>
        <c:txPr>
          <a:bodyPr/>
          <a:lstStyle/>
          <a:p>
            <a:pPr>
              <a:defRPr sz="1400" baseline="0"/>
            </a:pPr>
            <a:endParaRPr lang="en-US"/>
          </a:p>
        </c:txPr>
        <c:crossAx val="228757992"/>
        <c:crosses val="autoZero"/>
        <c:crossBetween val="between"/>
        <c:majorUnit val="1"/>
        <c:minorUnit val="0.5"/>
      </c:valAx>
      <c:spPr>
        <a:solidFill>
          <a:schemeClr val="bg1"/>
        </a:solidFill>
      </c:spPr>
    </c:plotArea>
    <c:legend>
      <c:legendPos val="r"/>
      <c:layout>
        <c:manualLayout>
          <c:xMode val="edge"/>
          <c:yMode val="edge"/>
          <c:x val="0.7750555555555555"/>
          <c:y val="0.56198568540040461"/>
          <c:w val="0.16698622047244094"/>
          <c:h val="0.25983522892971711"/>
        </c:manualLayout>
      </c:layout>
      <c:overlay val="1"/>
      <c:spPr>
        <a:solidFill>
          <a:schemeClr val="bg1"/>
        </a:solidFill>
        <a:ln>
          <a:solidFill>
            <a:schemeClr val="accent1"/>
          </a:solidFill>
        </a:ln>
      </c:spPr>
      <c:txPr>
        <a:bodyPr/>
        <a:lstStyle/>
        <a:p>
          <a:pPr>
            <a:defRPr sz="1600" baseline="0"/>
          </a:pPr>
          <a:endParaRPr lang="en-US"/>
        </a:p>
      </c:txPr>
    </c:legend>
    <c:plotVisOnly val="1"/>
    <c:dispBlanksAs val="gap"/>
    <c:showDLblsOverMax val="0"/>
  </c:chart>
  <c:spPr>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'Beet, Cane and total sugar'!$E$36</c:f>
              <c:strCache>
                <c:ptCount val="1"/>
                <c:pt idx="0">
                  <c:v>Beet &amp; Cane</c:v>
                </c:pt>
              </c:strCache>
            </c:strRef>
          </c:tx>
          <c:spPr>
            <a:ln w="28575" cap="rnd">
              <a:solidFill>
                <a:schemeClr val="accent1"/>
              </a:solidFill>
              <a:round/>
            </a:ln>
            <a:effectLst/>
          </c:spPr>
          <c:invertIfNegative val="0"/>
          <c:cat>
            <c:strRef>
              <c:f>'Beet, Cane and total sugar'!$D$37:$D$57</c:f>
              <c:strCache>
                <c:ptCount val="21"/>
                <c:pt idx="0">
                  <c:v>98/99</c:v>
                </c:pt>
                <c:pt idx="1">
                  <c:v>99/00</c:v>
                </c:pt>
                <c:pt idx="2">
                  <c:v>00/01</c:v>
                </c:pt>
                <c:pt idx="3">
                  <c:v>01/02</c:v>
                </c:pt>
                <c:pt idx="4">
                  <c:v>02/03</c:v>
                </c:pt>
                <c:pt idx="5">
                  <c:v>03/04</c:v>
                </c:pt>
                <c:pt idx="6">
                  <c:v>04/05</c:v>
                </c:pt>
                <c:pt idx="7">
                  <c:v>05/06</c:v>
                </c:pt>
                <c:pt idx="8">
                  <c:v>06/07</c:v>
                </c:pt>
                <c:pt idx="9">
                  <c:v>07/08</c:v>
                </c:pt>
                <c:pt idx="10">
                  <c:v>08/09</c:v>
                </c:pt>
                <c:pt idx="11">
                  <c:v>09/10</c:v>
                </c:pt>
                <c:pt idx="12">
                  <c:v>10/11</c:v>
                </c:pt>
                <c:pt idx="13">
                  <c:v>11/12</c:v>
                </c:pt>
                <c:pt idx="14">
                  <c:v>12/13</c:v>
                </c:pt>
                <c:pt idx="15">
                  <c:v>13/14</c:v>
                </c:pt>
                <c:pt idx="16">
                  <c:v>14/15</c:v>
                </c:pt>
                <c:pt idx="17">
                  <c:v>15/16</c:v>
                </c:pt>
                <c:pt idx="18">
                  <c:v>16/17</c:v>
                </c:pt>
                <c:pt idx="19">
                  <c:v>17/18</c:v>
                </c:pt>
                <c:pt idx="20">
                  <c:v>18/19*</c:v>
                </c:pt>
              </c:strCache>
            </c:strRef>
          </c:cat>
          <c:val>
            <c:numRef>
              <c:f>'Beet, Cane and total sugar'!$E$37:$E$57</c:f>
              <c:numCache>
                <c:formatCode>#,##0___________)</c:formatCode>
                <c:ptCount val="21"/>
                <c:pt idx="0">
                  <c:v>8374</c:v>
                </c:pt>
                <c:pt idx="1">
                  <c:v>9032</c:v>
                </c:pt>
                <c:pt idx="2">
                  <c:v>8769.2720000000008</c:v>
                </c:pt>
                <c:pt idx="3">
                  <c:v>7900.067</c:v>
                </c:pt>
                <c:pt idx="4">
                  <c:v>8425.5949999999993</c:v>
                </c:pt>
                <c:pt idx="5">
                  <c:v>8649.2180000000008</c:v>
                </c:pt>
                <c:pt idx="6">
                  <c:v>7875.9880000000003</c:v>
                </c:pt>
                <c:pt idx="7">
                  <c:v>7398.8289999999997</c:v>
                </c:pt>
                <c:pt idx="8">
                  <c:v>8445.4009999999998</c:v>
                </c:pt>
                <c:pt idx="9">
                  <c:v>8152.1550000000007</c:v>
                </c:pt>
                <c:pt idx="10">
                  <c:v>7530.9290000000001</c:v>
                </c:pt>
                <c:pt idx="11">
                  <c:v>7962.6380000000008</c:v>
                </c:pt>
                <c:pt idx="12">
                  <c:v>7830.683</c:v>
                </c:pt>
                <c:pt idx="13">
                  <c:v>8488.0730000000003</c:v>
                </c:pt>
                <c:pt idx="14">
                  <c:v>8981.4760000000006</c:v>
                </c:pt>
                <c:pt idx="15">
                  <c:v>8461.7260000000006</c:v>
                </c:pt>
                <c:pt idx="16">
                  <c:v>8656.1140000000014</c:v>
                </c:pt>
                <c:pt idx="17">
                  <c:v>8988.8729999999996</c:v>
                </c:pt>
                <c:pt idx="18">
                  <c:v>8969.3090000000011</c:v>
                </c:pt>
                <c:pt idx="19">
                  <c:v>9293</c:v>
                </c:pt>
                <c:pt idx="20">
                  <c:v>8941</c:v>
                </c:pt>
              </c:numCache>
            </c:numRef>
          </c:val>
          <c:extLst>
            <c:ext xmlns:c16="http://schemas.microsoft.com/office/drawing/2014/chart" uri="{C3380CC4-5D6E-409C-BE32-E72D297353CC}">
              <c16:uniqueId val="{00000000-FE48-455B-AE70-8C9476CBB8C1}"/>
            </c:ext>
          </c:extLst>
        </c:ser>
        <c:dLbls>
          <c:showLegendKey val="0"/>
          <c:showVal val="0"/>
          <c:showCatName val="0"/>
          <c:showSerName val="0"/>
          <c:showPercent val="0"/>
          <c:showBubbleSize val="0"/>
        </c:dLbls>
        <c:gapWidth val="150"/>
        <c:axId val="311804424"/>
        <c:axId val="311804032"/>
      </c:barChart>
      <c:catAx>
        <c:axId val="31180442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5400000" vert="horz"/>
          <a:lstStyle/>
          <a:p>
            <a:pPr>
              <a:defRPr sz="1400" b="0" i="0" u="none" strike="noStrike" baseline="0">
                <a:solidFill>
                  <a:srgbClr val="000000"/>
                </a:solidFill>
                <a:latin typeface="Calibri"/>
                <a:ea typeface="Calibri"/>
                <a:cs typeface="Calibri"/>
              </a:defRPr>
            </a:pPr>
            <a:endParaRPr lang="en-US"/>
          </a:p>
        </c:txPr>
        <c:crossAx val="311804032"/>
        <c:crosses val="autoZero"/>
        <c:auto val="1"/>
        <c:lblAlgn val="ctr"/>
        <c:lblOffset val="100"/>
        <c:noMultiLvlLbl val="0"/>
      </c:catAx>
      <c:valAx>
        <c:axId val="311804032"/>
        <c:scaling>
          <c:orientation val="minMax"/>
          <c:max val="9500"/>
          <c:min val="4500"/>
        </c:scaling>
        <c:delete val="0"/>
        <c:axPos val="l"/>
        <c:majorGridlines>
          <c:spPr>
            <a:ln w="9525" cap="flat" cmpd="sng" algn="ctr">
              <a:solidFill>
                <a:schemeClr val="bg1">
                  <a:lumMod val="50000"/>
                </a:schemeClr>
              </a:solidFill>
              <a:round/>
            </a:ln>
            <a:effectLst/>
          </c:spPr>
        </c:majorGridlines>
        <c:minorGridlines>
          <c:spPr>
            <a:ln w="9525" cap="flat" cmpd="sng" algn="ctr">
              <a:solidFill>
                <a:schemeClr val="bg1">
                  <a:lumMod val="75000"/>
                </a:schemeClr>
              </a:solidFill>
              <a:round/>
            </a:ln>
            <a:effectLst/>
          </c:spPr>
        </c:minorGridlines>
        <c:numFmt formatCode="#,##0" sourceLinked="0"/>
        <c:majorTickMark val="out"/>
        <c:minorTickMark val="none"/>
        <c:tickLblPos val="nextTo"/>
        <c:spPr>
          <a:noFill/>
          <a:ln>
            <a:solidFill>
              <a:schemeClr val="tx1"/>
            </a:solidFill>
          </a:ln>
          <a:effectLst/>
        </c:spPr>
        <c:txPr>
          <a:bodyPr rot="0" vert="horz"/>
          <a:lstStyle/>
          <a:p>
            <a:pPr>
              <a:defRPr sz="1400" b="0" i="0" u="none" strike="noStrike" baseline="0">
                <a:solidFill>
                  <a:srgbClr val="000000"/>
                </a:solidFill>
                <a:latin typeface="Calibri"/>
                <a:ea typeface="Calibri"/>
                <a:cs typeface="Calibri"/>
              </a:defRPr>
            </a:pPr>
            <a:endParaRPr lang="en-US"/>
          </a:p>
        </c:txPr>
        <c:crossAx val="311804424"/>
        <c:crosses val="autoZero"/>
        <c:crossBetween val="between"/>
        <c:minorUnit val="250"/>
      </c:valAx>
      <c:spPr>
        <a:solidFill>
          <a:schemeClr val="bg1"/>
        </a:solidFill>
        <a:ln>
          <a:solidFill>
            <a:schemeClr val="tx1"/>
          </a:solidFill>
        </a:ln>
        <a:effectLst/>
      </c:spPr>
    </c:plotArea>
    <c:plotVisOnly val="1"/>
    <c:dispBlanksAs val="gap"/>
    <c:showDLblsOverMax val="0"/>
  </c:chart>
  <c:spPr>
    <a:no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012690180740398E-2"/>
          <c:y val="3.5451483481748813E-2"/>
          <c:w val="0.93876508516678536"/>
          <c:h val="0.91917471179618804"/>
        </c:manualLayout>
      </c:layout>
      <c:barChart>
        <c:barDir val="col"/>
        <c:grouping val="clustered"/>
        <c:varyColors val="0"/>
        <c:ser>
          <c:idx val="0"/>
          <c:order val="0"/>
          <c:tx>
            <c:strRef>
              <c:f>Sheet3!$A$24</c:f>
              <c:strCache>
                <c:ptCount val="1"/>
                <c:pt idx="0">
                  <c:v>sugar</c:v>
                </c:pt>
              </c:strCache>
            </c:strRef>
          </c:tx>
          <c:spPr>
            <a:solidFill>
              <a:schemeClr val="accent1"/>
            </a:solidFill>
            <a:ln>
              <a:noFill/>
            </a:ln>
            <a:effectLst/>
          </c:spPr>
          <c:invertIfNegative val="0"/>
          <c:dPt>
            <c:idx val="1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2126-4D54-B694-94DB21A1C4CA}"/>
              </c:ext>
            </c:extLst>
          </c:dPt>
          <c:dPt>
            <c:idx val="12"/>
            <c:invertIfNegative val="0"/>
            <c:bubble3D val="0"/>
            <c:spPr>
              <a:solidFill>
                <a:srgbClr val="EA6A00"/>
              </a:solidFill>
              <a:ln>
                <a:noFill/>
              </a:ln>
              <a:effectLst/>
            </c:spPr>
            <c:extLst>
              <c:ext xmlns:c16="http://schemas.microsoft.com/office/drawing/2014/chart" uri="{C3380CC4-5D6E-409C-BE32-E72D297353CC}">
                <c16:uniqueId val="{00000002-2126-4D54-B694-94DB21A1C4CA}"/>
              </c:ext>
            </c:extLst>
          </c:dPt>
          <c:dPt>
            <c:idx val="13"/>
            <c:invertIfNegative val="0"/>
            <c:bubble3D val="0"/>
            <c:spPr>
              <a:solidFill>
                <a:srgbClr val="00CC00"/>
              </a:solidFill>
              <a:ln>
                <a:noFill/>
              </a:ln>
              <a:effectLst/>
            </c:spPr>
            <c:extLst>
              <c:ext xmlns:c16="http://schemas.microsoft.com/office/drawing/2014/chart" uri="{C3380CC4-5D6E-409C-BE32-E72D297353CC}">
                <c16:uniqueId val="{00000001-2126-4D54-B694-94DB21A1C4CA}"/>
              </c:ext>
            </c:extLst>
          </c:dPt>
          <c:cat>
            <c:strRef>
              <c:f>Sheet3!$B$23:$O$23</c:f>
              <c:strCache>
                <c:ptCount val="14"/>
                <c:pt idx="0">
                  <c:v>07-08</c:v>
                </c:pt>
                <c:pt idx="1">
                  <c:v>08-09</c:v>
                </c:pt>
                <c:pt idx="2">
                  <c:v>09-10</c:v>
                </c:pt>
                <c:pt idx="3">
                  <c:v>10-11</c:v>
                </c:pt>
                <c:pt idx="4">
                  <c:v>11-12</c:v>
                </c:pt>
                <c:pt idx="5">
                  <c:v>12-13</c:v>
                </c:pt>
                <c:pt idx="6">
                  <c:v>13-14</c:v>
                </c:pt>
                <c:pt idx="7">
                  <c:v>14-15</c:v>
                </c:pt>
                <c:pt idx="8">
                  <c:v>15-16</c:v>
                </c:pt>
                <c:pt idx="9">
                  <c:v>16-17</c:v>
                </c:pt>
                <c:pt idx="10">
                  <c:v>17-18</c:v>
                </c:pt>
                <c:pt idx="11">
                  <c:v>Sept.-Nov.</c:v>
                </c:pt>
                <c:pt idx="12">
                  <c:v>to 13.5%</c:v>
                </c:pt>
                <c:pt idx="13">
                  <c:v>RS-SPC</c:v>
                </c:pt>
              </c:strCache>
            </c:strRef>
          </c:cat>
          <c:val>
            <c:numRef>
              <c:f>Sheet3!$B$24:$O$24</c:f>
              <c:numCache>
                <c:formatCode>General</c:formatCode>
                <c:ptCount val="14"/>
                <c:pt idx="0">
                  <c:v>629.52499999999998</c:v>
                </c:pt>
                <c:pt idx="1">
                  <c:v>1272.1959999999999</c:v>
                </c:pt>
                <c:pt idx="2">
                  <c:v>732.16399999999999</c:v>
                </c:pt>
                <c:pt idx="3">
                  <c:v>1549.0440000000001</c:v>
                </c:pt>
                <c:pt idx="4">
                  <c:v>971.85900000000004</c:v>
                </c:pt>
                <c:pt idx="5">
                  <c:v>1926.46</c:v>
                </c:pt>
                <c:pt idx="6">
                  <c:v>1926.81</c:v>
                </c:pt>
                <c:pt idx="7">
                  <c:v>1405.627</c:v>
                </c:pt>
                <c:pt idx="8">
                  <c:v>1187.7429999999999</c:v>
                </c:pt>
                <c:pt idx="9">
                  <c:v>1089.54</c:v>
                </c:pt>
                <c:pt idx="10">
                  <c:v>1109.5</c:v>
                </c:pt>
                <c:pt idx="11">
                  <c:v>764</c:v>
                </c:pt>
                <c:pt idx="12">
                  <c:v>1016</c:v>
                </c:pt>
                <c:pt idx="13">
                  <c:v>1134</c:v>
                </c:pt>
              </c:numCache>
            </c:numRef>
          </c:val>
          <c:extLst>
            <c:ext xmlns:c16="http://schemas.microsoft.com/office/drawing/2014/chart" uri="{C3380CC4-5D6E-409C-BE32-E72D297353CC}">
              <c16:uniqueId val="{00000000-2126-4D54-B694-94DB21A1C4CA}"/>
            </c:ext>
          </c:extLst>
        </c:ser>
        <c:dLbls>
          <c:showLegendKey val="0"/>
          <c:showVal val="0"/>
          <c:showCatName val="0"/>
          <c:showSerName val="0"/>
          <c:showPercent val="0"/>
          <c:showBubbleSize val="0"/>
        </c:dLbls>
        <c:gapWidth val="80"/>
        <c:overlap val="-13"/>
        <c:axId val="402573688"/>
        <c:axId val="402574080"/>
      </c:barChart>
      <c:catAx>
        <c:axId val="402573688"/>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02574080"/>
        <c:crosses val="autoZero"/>
        <c:auto val="1"/>
        <c:lblAlgn val="ctr"/>
        <c:lblOffset val="100"/>
        <c:noMultiLvlLbl val="0"/>
      </c:catAx>
      <c:valAx>
        <c:axId val="402574080"/>
        <c:scaling>
          <c:orientation val="minMax"/>
          <c:max val="2000"/>
        </c:scaling>
        <c:delete val="0"/>
        <c:axPos val="l"/>
        <c:majorGridlines>
          <c:spPr>
            <a:ln w="9525" cap="flat" cmpd="sng" algn="ctr">
              <a:solidFill>
                <a:schemeClr val="bg1">
                  <a:lumMod val="75000"/>
                </a:schemeClr>
              </a:solidFill>
              <a:round/>
            </a:ln>
            <a:effectLst/>
          </c:spPr>
        </c:majorGridlines>
        <c:numFmt formatCode="#,##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02573688"/>
        <c:crosses val="autoZero"/>
        <c:crossBetween val="between"/>
        <c:minorUnit val="100"/>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Sheet1!$B$3</c:f>
              <c:strCache>
                <c:ptCount val="1"/>
                <c:pt idx="0">
                  <c:v>15-16</c:v>
                </c:pt>
              </c:strCache>
            </c:strRef>
          </c:tx>
          <c:spPr>
            <a:ln w="25400"/>
          </c:spPr>
          <c:marker>
            <c:spPr>
              <a:solidFill>
                <a:schemeClr val="bg1"/>
              </a:solidFill>
              <a:ln>
                <a:solidFill>
                  <a:schemeClr val="tx1"/>
                </a:solidFill>
              </a:ln>
            </c:spPr>
          </c:marker>
          <c:cat>
            <c:strRef>
              <c:f>Sheet1!$A$4:$A$15</c:f>
              <c:strCache>
                <c:ptCount val="12"/>
                <c:pt idx="0">
                  <c:v>Oct.*</c:v>
                </c:pt>
                <c:pt idx="1">
                  <c:v>Nov.*</c:v>
                </c:pt>
                <c:pt idx="2">
                  <c:v>Dec.</c:v>
                </c:pt>
                <c:pt idx="3">
                  <c:v>Jan.</c:v>
                </c:pt>
                <c:pt idx="4">
                  <c:v>Feb.</c:v>
                </c:pt>
                <c:pt idx="5">
                  <c:v>Mar.</c:v>
                </c:pt>
                <c:pt idx="6">
                  <c:v>April</c:v>
                </c:pt>
                <c:pt idx="7">
                  <c:v>May</c:v>
                </c:pt>
                <c:pt idx="8">
                  <c:v>June</c:v>
                </c:pt>
                <c:pt idx="9">
                  <c:v>July</c:v>
                </c:pt>
                <c:pt idx="10">
                  <c:v>Aug.</c:v>
                </c:pt>
                <c:pt idx="11">
                  <c:v>Sep.</c:v>
                </c:pt>
              </c:strCache>
            </c:strRef>
          </c:cat>
          <c:val>
            <c:numRef>
              <c:f>Sheet1!$B$4:$B$15</c:f>
              <c:numCache>
                <c:formatCode>General</c:formatCode>
                <c:ptCount val="12"/>
                <c:pt idx="0">
                  <c:v>36.712000000000003</c:v>
                </c:pt>
                <c:pt idx="1">
                  <c:v>29.895</c:v>
                </c:pt>
                <c:pt idx="2">
                  <c:v>64.873999999999995</c:v>
                </c:pt>
                <c:pt idx="3">
                  <c:v>100.09099999999999</c:v>
                </c:pt>
                <c:pt idx="4">
                  <c:v>108.42</c:v>
                </c:pt>
                <c:pt idx="5">
                  <c:v>142.167</c:v>
                </c:pt>
                <c:pt idx="6">
                  <c:v>131.11500000000001</c:v>
                </c:pt>
                <c:pt idx="7">
                  <c:v>91.718999999999994</c:v>
                </c:pt>
                <c:pt idx="8">
                  <c:v>139.78899999999999</c:v>
                </c:pt>
                <c:pt idx="9">
                  <c:v>147.28899999999999</c:v>
                </c:pt>
                <c:pt idx="10">
                  <c:v>101.70399999999999</c:v>
                </c:pt>
                <c:pt idx="11">
                  <c:v>93.587999999999994</c:v>
                </c:pt>
              </c:numCache>
            </c:numRef>
          </c:val>
          <c:smooth val="0"/>
          <c:extLst>
            <c:ext xmlns:c16="http://schemas.microsoft.com/office/drawing/2014/chart" uri="{C3380CC4-5D6E-409C-BE32-E72D297353CC}">
              <c16:uniqueId val="{00000000-7FB3-4E4D-BFE0-AA315293CEF0}"/>
            </c:ext>
          </c:extLst>
        </c:ser>
        <c:ser>
          <c:idx val="1"/>
          <c:order val="1"/>
          <c:tx>
            <c:strRef>
              <c:f>Sheet1!$C$3</c:f>
              <c:strCache>
                <c:ptCount val="1"/>
                <c:pt idx="0">
                  <c:v>16-17</c:v>
                </c:pt>
              </c:strCache>
            </c:strRef>
          </c:tx>
          <c:spPr>
            <a:ln w="25400"/>
          </c:spPr>
          <c:marker>
            <c:spPr>
              <a:solidFill>
                <a:schemeClr val="bg1"/>
              </a:solidFill>
              <a:ln>
                <a:solidFill>
                  <a:schemeClr val="tx1"/>
                </a:solidFill>
              </a:ln>
            </c:spPr>
          </c:marker>
          <c:cat>
            <c:strRef>
              <c:f>Sheet1!$A$4:$A$15</c:f>
              <c:strCache>
                <c:ptCount val="12"/>
                <c:pt idx="0">
                  <c:v>Oct.*</c:v>
                </c:pt>
                <c:pt idx="1">
                  <c:v>Nov.*</c:v>
                </c:pt>
                <c:pt idx="2">
                  <c:v>Dec.</c:v>
                </c:pt>
                <c:pt idx="3">
                  <c:v>Jan.</c:v>
                </c:pt>
                <c:pt idx="4">
                  <c:v>Feb.</c:v>
                </c:pt>
                <c:pt idx="5">
                  <c:v>Mar.</c:v>
                </c:pt>
                <c:pt idx="6">
                  <c:v>April</c:v>
                </c:pt>
                <c:pt idx="7">
                  <c:v>May</c:v>
                </c:pt>
                <c:pt idx="8">
                  <c:v>June</c:v>
                </c:pt>
                <c:pt idx="9">
                  <c:v>July</c:v>
                </c:pt>
                <c:pt idx="10">
                  <c:v>Aug.</c:v>
                </c:pt>
                <c:pt idx="11">
                  <c:v>Sep.</c:v>
                </c:pt>
              </c:strCache>
            </c:strRef>
          </c:cat>
          <c:val>
            <c:numRef>
              <c:f>Sheet1!$C$4:$C$15</c:f>
              <c:numCache>
                <c:formatCode>General</c:formatCode>
                <c:ptCount val="12"/>
                <c:pt idx="0">
                  <c:v>34.183</c:v>
                </c:pt>
                <c:pt idx="1">
                  <c:v>58.155999999999999</c:v>
                </c:pt>
                <c:pt idx="2">
                  <c:v>39.265999999999998</c:v>
                </c:pt>
                <c:pt idx="3">
                  <c:v>118.407</c:v>
                </c:pt>
                <c:pt idx="4">
                  <c:v>147.84399999999999</c:v>
                </c:pt>
                <c:pt idx="5">
                  <c:v>13.961</c:v>
                </c:pt>
                <c:pt idx="6">
                  <c:v>176.27600000000001</c:v>
                </c:pt>
                <c:pt idx="7">
                  <c:v>210.15799999999999</c:v>
                </c:pt>
                <c:pt idx="8">
                  <c:v>23.407</c:v>
                </c:pt>
                <c:pt idx="9">
                  <c:v>47.311999999999998</c:v>
                </c:pt>
                <c:pt idx="10">
                  <c:v>64.918000000000006</c:v>
                </c:pt>
                <c:pt idx="11">
                  <c:v>156.077</c:v>
                </c:pt>
              </c:numCache>
            </c:numRef>
          </c:val>
          <c:smooth val="0"/>
          <c:extLst>
            <c:ext xmlns:c16="http://schemas.microsoft.com/office/drawing/2014/chart" uri="{C3380CC4-5D6E-409C-BE32-E72D297353CC}">
              <c16:uniqueId val="{00000001-7FB3-4E4D-BFE0-AA315293CEF0}"/>
            </c:ext>
          </c:extLst>
        </c:ser>
        <c:ser>
          <c:idx val="2"/>
          <c:order val="2"/>
          <c:tx>
            <c:strRef>
              <c:f>Sheet1!$D$3</c:f>
              <c:strCache>
                <c:ptCount val="1"/>
                <c:pt idx="0">
                  <c:v>17-18</c:v>
                </c:pt>
              </c:strCache>
            </c:strRef>
          </c:tx>
          <c:spPr>
            <a:ln w="25400"/>
          </c:spPr>
          <c:marker>
            <c:spPr>
              <a:solidFill>
                <a:schemeClr val="bg1"/>
              </a:solidFill>
              <a:ln>
                <a:solidFill>
                  <a:schemeClr val="tx1"/>
                </a:solidFill>
              </a:ln>
            </c:spPr>
          </c:marker>
          <c:cat>
            <c:strRef>
              <c:f>Sheet1!$A$4:$A$15</c:f>
              <c:strCache>
                <c:ptCount val="12"/>
                <c:pt idx="0">
                  <c:v>Oct.*</c:v>
                </c:pt>
                <c:pt idx="1">
                  <c:v>Nov.*</c:v>
                </c:pt>
                <c:pt idx="2">
                  <c:v>Dec.</c:v>
                </c:pt>
                <c:pt idx="3">
                  <c:v>Jan.</c:v>
                </c:pt>
                <c:pt idx="4">
                  <c:v>Feb.</c:v>
                </c:pt>
                <c:pt idx="5">
                  <c:v>Mar.</c:v>
                </c:pt>
                <c:pt idx="6">
                  <c:v>April</c:v>
                </c:pt>
                <c:pt idx="7">
                  <c:v>May</c:v>
                </c:pt>
                <c:pt idx="8">
                  <c:v>June</c:v>
                </c:pt>
                <c:pt idx="9">
                  <c:v>July</c:v>
                </c:pt>
                <c:pt idx="10">
                  <c:v>Aug.</c:v>
                </c:pt>
                <c:pt idx="11">
                  <c:v>Sep.</c:v>
                </c:pt>
              </c:strCache>
            </c:strRef>
          </c:cat>
          <c:val>
            <c:numRef>
              <c:f>Sheet1!$D$4:$D$15</c:f>
              <c:numCache>
                <c:formatCode>General</c:formatCode>
                <c:ptCount val="12"/>
                <c:pt idx="0">
                  <c:v>11.827</c:v>
                </c:pt>
                <c:pt idx="1">
                  <c:v>19.949000000000002</c:v>
                </c:pt>
                <c:pt idx="2">
                  <c:v>19.597999999999999</c:v>
                </c:pt>
                <c:pt idx="3">
                  <c:v>64.712999999999994</c:v>
                </c:pt>
                <c:pt idx="4">
                  <c:v>59.279000000000003</c:v>
                </c:pt>
                <c:pt idx="5">
                  <c:v>217.43799999999999</c:v>
                </c:pt>
                <c:pt idx="6">
                  <c:v>205.84200000000001</c:v>
                </c:pt>
                <c:pt idx="7">
                  <c:v>125.057</c:v>
                </c:pt>
                <c:pt idx="8">
                  <c:v>90.754999999999995</c:v>
                </c:pt>
                <c:pt idx="9">
                  <c:v>75.224999999999994</c:v>
                </c:pt>
                <c:pt idx="10">
                  <c:v>134.85499999999999</c:v>
                </c:pt>
                <c:pt idx="11">
                  <c:v>85.21</c:v>
                </c:pt>
              </c:numCache>
            </c:numRef>
          </c:val>
          <c:smooth val="0"/>
          <c:extLst>
            <c:ext xmlns:c16="http://schemas.microsoft.com/office/drawing/2014/chart" uri="{C3380CC4-5D6E-409C-BE32-E72D297353CC}">
              <c16:uniqueId val="{00000002-7FB3-4E4D-BFE0-AA315293CEF0}"/>
            </c:ext>
          </c:extLst>
        </c:ser>
        <c:ser>
          <c:idx val="3"/>
          <c:order val="3"/>
          <c:tx>
            <c:strRef>
              <c:f>Sheet1!$E$3</c:f>
              <c:strCache>
                <c:ptCount val="1"/>
                <c:pt idx="0">
                  <c:v>18-19</c:v>
                </c:pt>
              </c:strCache>
            </c:strRef>
          </c:tx>
          <c:spPr>
            <a:ln w="25400">
              <a:solidFill>
                <a:srgbClr val="FF0000"/>
              </a:solidFill>
              <a:prstDash val="sysDash"/>
            </a:ln>
          </c:spPr>
          <c:marker>
            <c:spPr>
              <a:solidFill>
                <a:schemeClr val="bg1"/>
              </a:solidFill>
              <a:ln w="19050">
                <a:solidFill>
                  <a:schemeClr val="tx1"/>
                </a:solidFill>
              </a:ln>
            </c:spPr>
          </c:marker>
          <c:cat>
            <c:strRef>
              <c:f>Sheet1!$A$4:$A$15</c:f>
              <c:strCache>
                <c:ptCount val="12"/>
                <c:pt idx="0">
                  <c:v>Oct.*</c:v>
                </c:pt>
                <c:pt idx="1">
                  <c:v>Nov.*</c:v>
                </c:pt>
                <c:pt idx="2">
                  <c:v>Dec.</c:v>
                </c:pt>
                <c:pt idx="3">
                  <c:v>Jan.</c:v>
                </c:pt>
                <c:pt idx="4">
                  <c:v>Feb.</c:v>
                </c:pt>
                <c:pt idx="5">
                  <c:v>Mar.</c:v>
                </c:pt>
                <c:pt idx="6">
                  <c:v>April</c:v>
                </c:pt>
                <c:pt idx="7">
                  <c:v>May</c:v>
                </c:pt>
                <c:pt idx="8">
                  <c:v>June</c:v>
                </c:pt>
                <c:pt idx="9">
                  <c:v>July</c:v>
                </c:pt>
                <c:pt idx="10">
                  <c:v>Aug.</c:v>
                </c:pt>
                <c:pt idx="11">
                  <c:v>Sep.</c:v>
                </c:pt>
              </c:strCache>
            </c:strRef>
          </c:cat>
          <c:val>
            <c:numRef>
              <c:f>Sheet1!$E$4:$E$15</c:f>
              <c:numCache>
                <c:formatCode>General</c:formatCode>
                <c:ptCount val="12"/>
                <c:pt idx="0">
                  <c:v>25</c:v>
                </c:pt>
                <c:pt idx="1">
                  <c:v>42.4</c:v>
                </c:pt>
              </c:numCache>
            </c:numRef>
          </c:val>
          <c:smooth val="0"/>
          <c:extLst>
            <c:ext xmlns:c16="http://schemas.microsoft.com/office/drawing/2014/chart" uri="{C3380CC4-5D6E-409C-BE32-E72D297353CC}">
              <c16:uniqueId val="{00000003-7FB3-4E4D-BFE0-AA315293CEF0}"/>
            </c:ext>
          </c:extLst>
        </c:ser>
        <c:dLbls>
          <c:showLegendKey val="0"/>
          <c:showVal val="0"/>
          <c:showCatName val="0"/>
          <c:showSerName val="0"/>
          <c:showPercent val="0"/>
          <c:showBubbleSize val="0"/>
        </c:dLbls>
        <c:marker val="1"/>
        <c:smooth val="0"/>
        <c:axId val="402574864"/>
        <c:axId val="402575256"/>
      </c:lineChart>
      <c:catAx>
        <c:axId val="402574864"/>
        <c:scaling>
          <c:orientation val="minMax"/>
        </c:scaling>
        <c:delete val="0"/>
        <c:axPos val="b"/>
        <c:numFmt formatCode="General" sourceLinked="0"/>
        <c:majorTickMark val="out"/>
        <c:minorTickMark val="none"/>
        <c:tickLblPos val="nextTo"/>
        <c:txPr>
          <a:bodyPr/>
          <a:lstStyle/>
          <a:p>
            <a:pPr>
              <a:defRPr sz="1400" baseline="0"/>
            </a:pPr>
            <a:endParaRPr lang="en-US"/>
          </a:p>
        </c:txPr>
        <c:crossAx val="402575256"/>
        <c:crossesAt val="0"/>
        <c:auto val="1"/>
        <c:lblAlgn val="ctr"/>
        <c:lblOffset val="100"/>
        <c:noMultiLvlLbl val="0"/>
      </c:catAx>
      <c:valAx>
        <c:axId val="402575256"/>
        <c:scaling>
          <c:orientation val="minMax"/>
          <c:max val="225"/>
          <c:min val="0"/>
        </c:scaling>
        <c:delete val="0"/>
        <c:axPos val="l"/>
        <c:majorGridlines/>
        <c:minorGridlines>
          <c:spPr>
            <a:ln>
              <a:noFill/>
            </a:ln>
          </c:spPr>
        </c:minorGridlines>
        <c:numFmt formatCode="#,##0" sourceLinked="0"/>
        <c:majorTickMark val="out"/>
        <c:minorTickMark val="none"/>
        <c:tickLblPos val="nextTo"/>
        <c:txPr>
          <a:bodyPr/>
          <a:lstStyle/>
          <a:p>
            <a:pPr>
              <a:defRPr sz="1400" baseline="0"/>
            </a:pPr>
            <a:endParaRPr lang="en-US"/>
          </a:p>
        </c:txPr>
        <c:crossAx val="402574864"/>
        <c:crosses val="autoZero"/>
        <c:crossBetween val="between"/>
        <c:majorUnit val="25"/>
        <c:minorUnit val="15"/>
      </c:valAx>
      <c:spPr>
        <a:solidFill>
          <a:schemeClr val="bg1"/>
        </a:solidFill>
      </c:spPr>
    </c:plotArea>
    <c:legend>
      <c:legendPos val="l"/>
      <c:layout>
        <c:manualLayout>
          <c:xMode val="edge"/>
          <c:yMode val="edge"/>
          <c:x val="6.7364946124775338E-2"/>
          <c:y val="4.3094458346543872E-2"/>
          <c:w val="0.25532001917323044"/>
          <c:h val="0.18145786858721685"/>
        </c:manualLayout>
      </c:layout>
      <c:overlay val="1"/>
      <c:spPr>
        <a:solidFill>
          <a:schemeClr val="bg1"/>
        </a:solidFill>
        <a:ln>
          <a:solidFill>
            <a:schemeClr val="tx1"/>
          </a:solidFill>
        </a:ln>
      </c:spPr>
      <c:txPr>
        <a:bodyPr/>
        <a:lstStyle/>
        <a:p>
          <a:pPr>
            <a:defRPr sz="1600" baseline="0"/>
          </a:pPr>
          <a:endParaRPr lang="en-US"/>
        </a:p>
      </c:txPr>
    </c:legend>
    <c:plotVisOnly val="1"/>
    <c:dispBlanksAs val="gap"/>
    <c:showDLblsOverMax val="0"/>
  </c:chart>
  <c:spPr>
    <a:ln w="12700">
      <a:noFill/>
    </a:ln>
  </c:spPr>
  <c:txPr>
    <a:bodyPr/>
    <a:lstStyle/>
    <a:p>
      <a:pPr>
        <a:defRPr sz="800" baseline="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'Beet and Cane'!$A$29</c:f>
              <c:strCache>
                <c:ptCount val="1"/>
                <c:pt idx="0">
                  <c:v>2015</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'Beet and Cane'!$B$28:$M$28</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Cane'!$B$29:$M$29</c:f>
              <c:numCache>
                <c:formatCode>#,##0___)</c:formatCode>
                <c:ptCount val="12"/>
                <c:pt idx="0">
                  <c:v>463.01499999999999</c:v>
                </c:pt>
                <c:pt idx="1">
                  <c:v>392.94099999999997</c:v>
                </c:pt>
                <c:pt idx="2">
                  <c:v>344.327</c:v>
                </c:pt>
                <c:pt idx="3">
                  <c:v>368.262</c:v>
                </c:pt>
                <c:pt idx="4">
                  <c:v>368.37799999999999</c:v>
                </c:pt>
                <c:pt idx="5">
                  <c:v>415.20699999999999</c:v>
                </c:pt>
                <c:pt idx="6">
                  <c:v>392.09399999999999</c:v>
                </c:pt>
                <c:pt idx="7">
                  <c:v>376.274</c:v>
                </c:pt>
                <c:pt idx="8">
                  <c:v>439.17</c:v>
                </c:pt>
                <c:pt idx="9">
                  <c:v>383.887</c:v>
                </c:pt>
                <c:pt idx="10">
                  <c:v>388.697</c:v>
                </c:pt>
                <c:pt idx="11">
                  <c:v>398.17399999999998</c:v>
                </c:pt>
              </c:numCache>
            </c:numRef>
          </c:val>
          <c:smooth val="0"/>
          <c:extLst>
            <c:ext xmlns:c16="http://schemas.microsoft.com/office/drawing/2014/chart" uri="{C3380CC4-5D6E-409C-BE32-E72D297353CC}">
              <c16:uniqueId val="{00000000-3351-446D-96C6-F6DA3B63468F}"/>
            </c:ext>
          </c:extLst>
        </c:ser>
        <c:ser>
          <c:idx val="1"/>
          <c:order val="1"/>
          <c:tx>
            <c:strRef>
              <c:f>'Beet and Cane'!$A$30</c:f>
              <c:strCache>
                <c:ptCount val="1"/>
                <c:pt idx="0">
                  <c:v>2016</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'Beet and Cane'!$B$28:$M$28</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Cane'!$B$30:$M$30</c:f>
              <c:numCache>
                <c:formatCode>#,##0___)</c:formatCode>
                <c:ptCount val="12"/>
                <c:pt idx="0">
                  <c:v>376.24299999999999</c:v>
                </c:pt>
                <c:pt idx="1">
                  <c:v>354.72300000000001</c:v>
                </c:pt>
                <c:pt idx="2">
                  <c:v>352.59100000000001</c:v>
                </c:pt>
                <c:pt idx="3">
                  <c:v>350.73899999999998</c:v>
                </c:pt>
                <c:pt idx="4">
                  <c:v>362.34399999999999</c:v>
                </c:pt>
                <c:pt idx="5">
                  <c:v>382.85899999999998</c:v>
                </c:pt>
                <c:pt idx="6">
                  <c:v>368.49099999999999</c:v>
                </c:pt>
                <c:pt idx="7">
                  <c:v>404.65600000000001</c:v>
                </c:pt>
                <c:pt idx="8">
                  <c:v>419.25299999999999</c:v>
                </c:pt>
                <c:pt idx="9">
                  <c:v>380.916</c:v>
                </c:pt>
                <c:pt idx="10">
                  <c:v>436.17099999999999</c:v>
                </c:pt>
                <c:pt idx="11">
                  <c:v>408.60199999999998</c:v>
                </c:pt>
              </c:numCache>
            </c:numRef>
          </c:val>
          <c:smooth val="0"/>
          <c:extLst>
            <c:ext xmlns:c16="http://schemas.microsoft.com/office/drawing/2014/chart" uri="{C3380CC4-5D6E-409C-BE32-E72D297353CC}">
              <c16:uniqueId val="{00000001-3351-446D-96C6-F6DA3B63468F}"/>
            </c:ext>
          </c:extLst>
        </c:ser>
        <c:ser>
          <c:idx val="2"/>
          <c:order val="2"/>
          <c:tx>
            <c:strRef>
              <c:f>'Beet and Cane'!$A$31</c:f>
              <c:strCache>
                <c:ptCount val="1"/>
                <c:pt idx="0">
                  <c:v>2017</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'Beet and Cane'!$B$28:$M$28</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Cane'!$B$31:$M$31</c:f>
              <c:numCache>
                <c:formatCode>#,##0___)</c:formatCode>
                <c:ptCount val="12"/>
                <c:pt idx="0">
                  <c:v>456.238</c:v>
                </c:pt>
                <c:pt idx="1">
                  <c:v>430.12400000000002</c:v>
                </c:pt>
                <c:pt idx="2">
                  <c:v>408.96100000000001</c:v>
                </c:pt>
                <c:pt idx="3">
                  <c:v>428.65199999999999</c:v>
                </c:pt>
                <c:pt idx="4">
                  <c:v>397.22</c:v>
                </c:pt>
                <c:pt idx="5">
                  <c:v>478.90100000000001</c:v>
                </c:pt>
                <c:pt idx="6">
                  <c:v>431.88099999999997</c:v>
                </c:pt>
                <c:pt idx="7">
                  <c:v>486.99599999999998</c:v>
                </c:pt>
                <c:pt idx="8">
                  <c:v>443.39600000000002</c:v>
                </c:pt>
                <c:pt idx="9">
                  <c:v>447.68200000000002</c:v>
                </c:pt>
                <c:pt idx="10">
                  <c:v>500.99099999999999</c:v>
                </c:pt>
                <c:pt idx="11">
                  <c:v>437.06900000000002</c:v>
                </c:pt>
              </c:numCache>
            </c:numRef>
          </c:val>
          <c:smooth val="0"/>
          <c:extLst>
            <c:ext xmlns:c16="http://schemas.microsoft.com/office/drawing/2014/chart" uri="{C3380CC4-5D6E-409C-BE32-E72D297353CC}">
              <c16:uniqueId val="{00000002-3351-446D-96C6-F6DA3B63468F}"/>
            </c:ext>
          </c:extLst>
        </c:ser>
        <c:ser>
          <c:idx val="3"/>
          <c:order val="3"/>
          <c:tx>
            <c:strRef>
              <c:f>'Beet and Cane'!$A$32</c:f>
              <c:strCache>
                <c:ptCount val="1"/>
                <c:pt idx="0">
                  <c:v>2018</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'Beet and Cane'!$B$28:$M$28</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Cane'!$B$32:$M$32</c:f>
              <c:numCache>
                <c:formatCode>#,##0___)</c:formatCode>
                <c:ptCount val="12"/>
                <c:pt idx="0">
                  <c:v>517.84299999999996</c:v>
                </c:pt>
                <c:pt idx="1">
                  <c:v>470.786</c:v>
                </c:pt>
                <c:pt idx="2">
                  <c:v>383.42700000000002</c:v>
                </c:pt>
                <c:pt idx="3">
                  <c:v>411.79399999999998</c:v>
                </c:pt>
                <c:pt idx="4">
                  <c:v>411.53</c:v>
                </c:pt>
                <c:pt idx="5">
                  <c:v>449.553</c:v>
                </c:pt>
                <c:pt idx="6">
                  <c:v>415.30599999999998</c:v>
                </c:pt>
                <c:pt idx="7">
                  <c:v>427.15899999999999</c:v>
                </c:pt>
                <c:pt idx="8">
                  <c:v>421.70499999999998</c:v>
                </c:pt>
                <c:pt idx="9">
                  <c:v>455.32299999999998</c:v>
                </c:pt>
                <c:pt idx="10">
                  <c:v>482.72800000000001</c:v>
                </c:pt>
                <c:pt idx="11">
                  <c:v>423.80599999999998</c:v>
                </c:pt>
              </c:numCache>
            </c:numRef>
          </c:val>
          <c:smooth val="0"/>
          <c:extLst>
            <c:ext xmlns:c16="http://schemas.microsoft.com/office/drawing/2014/chart" uri="{C3380CC4-5D6E-409C-BE32-E72D297353CC}">
              <c16:uniqueId val="{00000003-3351-446D-96C6-F6DA3B63468F}"/>
            </c:ext>
          </c:extLst>
        </c:ser>
        <c:ser>
          <c:idx val="4"/>
          <c:order val="4"/>
          <c:tx>
            <c:strRef>
              <c:f>'Beet and Cane'!$A$33</c:f>
              <c:strCache>
                <c:ptCount val="1"/>
                <c:pt idx="0">
                  <c:v>2019</c:v>
                </c:pt>
              </c:strCache>
            </c:strRef>
          </c:tx>
          <c:spPr>
            <a:ln w="25400">
              <a:solidFill>
                <a:srgbClr val="FF0000"/>
              </a:solidFill>
            </a:ln>
          </c:spPr>
          <c:marker>
            <c:spPr>
              <a:noFill/>
              <a:ln>
                <a:solidFill>
                  <a:srgbClr val="FF0000"/>
                </a:solidFill>
              </a:ln>
            </c:spPr>
          </c:marker>
          <c:cat>
            <c:strRef>
              <c:f>'Beet and Cane'!$B$28:$M$28</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Cane'!$B$33:$M$33</c:f>
              <c:numCache>
                <c:formatCode>General</c:formatCode>
                <c:ptCount val="12"/>
                <c:pt idx="0" formatCode="#,##0___)">
                  <c:v>473.22</c:v>
                </c:pt>
              </c:numCache>
            </c:numRef>
          </c:val>
          <c:smooth val="0"/>
          <c:extLst>
            <c:ext xmlns:c16="http://schemas.microsoft.com/office/drawing/2014/chart" uri="{C3380CC4-5D6E-409C-BE32-E72D297353CC}">
              <c16:uniqueId val="{00000004-3351-446D-96C6-F6DA3B63468F}"/>
            </c:ext>
          </c:extLst>
        </c:ser>
        <c:dLbls>
          <c:showLegendKey val="0"/>
          <c:showVal val="0"/>
          <c:showCatName val="0"/>
          <c:showSerName val="0"/>
          <c:showPercent val="0"/>
          <c:showBubbleSize val="0"/>
        </c:dLbls>
        <c:marker val="1"/>
        <c:smooth val="0"/>
        <c:axId val="403955320"/>
        <c:axId val="403955712"/>
      </c:lineChart>
      <c:catAx>
        <c:axId val="40395532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0" vert="horz"/>
          <a:lstStyle/>
          <a:p>
            <a:pPr>
              <a:defRPr sz="1400" b="0" i="0" u="none" strike="noStrike" baseline="0">
                <a:solidFill>
                  <a:schemeClr val="tx1"/>
                </a:solidFill>
                <a:latin typeface="Calibri"/>
                <a:ea typeface="Calibri"/>
                <a:cs typeface="Calibri"/>
              </a:defRPr>
            </a:pPr>
            <a:endParaRPr lang="en-US"/>
          </a:p>
        </c:txPr>
        <c:crossAx val="403955712"/>
        <c:crosses val="autoZero"/>
        <c:auto val="1"/>
        <c:lblAlgn val="ctr"/>
        <c:lblOffset val="100"/>
        <c:noMultiLvlLbl val="0"/>
      </c:catAx>
      <c:valAx>
        <c:axId val="403955712"/>
        <c:scaling>
          <c:orientation val="minMax"/>
          <c:min val="300"/>
        </c:scaling>
        <c:delete val="0"/>
        <c:axPos val="l"/>
        <c:majorGridlines>
          <c:spPr>
            <a:ln w="9525" cap="flat" cmpd="sng" algn="ctr">
              <a:solidFill>
                <a:schemeClr val="bg1">
                  <a:lumMod val="65000"/>
                </a:schemeClr>
              </a:solidFill>
              <a:round/>
            </a:ln>
            <a:effectLst/>
          </c:spPr>
        </c:majorGridlines>
        <c:minorGridlines>
          <c:spPr>
            <a:ln>
              <a:solidFill>
                <a:schemeClr val="bg1">
                  <a:lumMod val="85000"/>
                </a:schemeClr>
              </a:solidFill>
            </a:ln>
          </c:spPr>
        </c:minorGridlines>
        <c:numFmt formatCode="#,##0___)" sourceLinked="1"/>
        <c:majorTickMark val="out"/>
        <c:minorTickMark val="none"/>
        <c:tickLblPos val="nextTo"/>
        <c:spPr>
          <a:ln w="9525">
            <a:solidFill>
              <a:schemeClr val="tx1">
                <a:lumMod val="65000"/>
                <a:lumOff val="35000"/>
              </a:schemeClr>
            </a:solidFill>
          </a:ln>
        </c:spPr>
        <c:txPr>
          <a:bodyPr rot="0" vert="horz"/>
          <a:lstStyle/>
          <a:p>
            <a:pPr>
              <a:defRPr sz="1400" b="0" i="0" u="none" strike="noStrike" baseline="0">
                <a:solidFill>
                  <a:schemeClr val="tx1"/>
                </a:solidFill>
                <a:latin typeface="Calibri"/>
                <a:ea typeface="Calibri"/>
                <a:cs typeface="Calibri"/>
              </a:defRPr>
            </a:pPr>
            <a:endParaRPr lang="en-US"/>
          </a:p>
        </c:txPr>
        <c:crossAx val="403955320"/>
        <c:crosses val="autoZero"/>
        <c:crossBetween val="between"/>
        <c:minorUnit val="25"/>
      </c:valAx>
      <c:spPr>
        <a:solidFill>
          <a:schemeClr val="bg1"/>
        </a:solidFill>
        <a:ln w="25400">
          <a:noFill/>
        </a:ln>
      </c:spPr>
    </c:plotArea>
    <c:legend>
      <c:legendPos val="b"/>
      <c:layout>
        <c:manualLayout>
          <c:xMode val="edge"/>
          <c:yMode val="edge"/>
          <c:x val="0.18367782152230971"/>
          <c:y val="5.1504155730533685E-2"/>
          <c:w val="0.67866666666666664"/>
          <c:h val="7.393226888305629E-2"/>
        </c:manualLayout>
      </c:layout>
      <c:overlay val="1"/>
      <c:spPr>
        <a:noFill/>
        <a:ln w="25400">
          <a:noFill/>
        </a:ln>
      </c:spPr>
      <c:txPr>
        <a:bodyPr/>
        <a:lstStyle/>
        <a:p>
          <a:pPr>
            <a:defRPr sz="1600" b="0" i="0" u="none" strike="noStrike" baseline="0">
              <a:solidFill>
                <a:srgbClr val="424242"/>
              </a:solidFill>
              <a:latin typeface="Calibri"/>
              <a:ea typeface="Calibri"/>
              <a:cs typeface="Calibri"/>
            </a:defRPr>
          </a:pPr>
          <a:endParaRPr lang="en-US"/>
        </a:p>
      </c:txPr>
    </c:legend>
    <c:plotVisOnly val="1"/>
    <c:dispBlanksAs val="gap"/>
    <c:showDLblsOverMax val="0"/>
  </c:chart>
  <c:spPr>
    <a:no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'Beet and Cane'!$A$60</c:f>
              <c:strCache>
                <c:ptCount val="1"/>
                <c:pt idx="0">
                  <c:v>2015</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'Beet and Cane'!$B$59:$M$59</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Cane'!$B$60:$M$60</c:f>
              <c:numCache>
                <c:formatCode>#,##0___)</c:formatCode>
                <c:ptCount val="12"/>
                <c:pt idx="0">
                  <c:v>579.08699999999999</c:v>
                </c:pt>
                <c:pt idx="1">
                  <c:v>508.70600000000002</c:v>
                </c:pt>
                <c:pt idx="2">
                  <c:v>484.72300000000001</c:v>
                </c:pt>
                <c:pt idx="3">
                  <c:v>470.048</c:v>
                </c:pt>
                <c:pt idx="4">
                  <c:v>449.66699999999997</c:v>
                </c:pt>
                <c:pt idx="5">
                  <c:v>540.42499999999995</c:v>
                </c:pt>
                <c:pt idx="6">
                  <c:v>491.99099999999999</c:v>
                </c:pt>
                <c:pt idx="7">
                  <c:v>504.863</c:v>
                </c:pt>
                <c:pt idx="8">
                  <c:v>549.64800000000002</c:v>
                </c:pt>
                <c:pt idx="9">
                  <c:v>560.96799999999996</c:v>
                </c:pt>
                <c:pt idx="10">
                  <c:v>554.04899999999998</c:v>
                </c:pt>
                <c:pt idx="11">
                  <c:v>546.96299999999997</c:v>
                </c:pt>
              </c:numCache>
            </c:numRef>
          </c:val>
          <c:smooth val="0"/>
          <c:extLst>
            <c:ext xmlns:c16="http://schemas.microsoft.com/office/drawing/2014/chart" uri="{C3380CC4-5D6E-409C-BE32-E72D297353CC}">
              <c16:uniqueId val="{00000000-7EFF-47BC-B961-422555698234}"/>
            </c:ext>
          </c:extLst>
        </c:ser>
        <c:ser>
          <c:idx val="1"/>
          <c:order val="1"/>
          <c:tx>
            <c:strRef>
              <c:f>'Beet and Cane'!$A$61</c:f>
              <c:strCache>
                <c:ptCount val="1"/>
                <c:pt idx="0">
                  <c:v>2016</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'Beet and Cane'!$B$59:$M$59</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Cane'!$B$61:$M$61</c:f>
              <c:numCache>
                <c:formatCode>#,##0___)</c:formatCode>
                <c:ptCount val="12"/>
                <c:pt idx="0">
                  <c:v>548.15599999999995</c:v>
                </c:pt>
                <c:pt idx="1">
                  <c:v>549.529</c:v>
                </c:pt>
                <c:pt idx="2">
                  <c:v>519.13400000000001</c:v>
                </c:pt>
                <c:pt idx="3">
                  <c:v>475.28199999999998</c:v>
                </c:pt>
                <c:pt idx="4">
                  <c:v>523.697</c:v>
                </c:pt>
                <c:pt idx="5">
                  <c:v>558.62</c:v>
                </c:pt>
                <c:pt idx="6">
                  <c:v>517.74400000000003</c:v>
                </c:pt>
                <c:pt idx="7">
                  <c:v>529.23199999999997</c:v>
                </c:pt>
                <c:pt idx="8">
                  <c:v>544.99800000000005</c:v>
                </c:pt>
                <c:pt idx="9">
                  <c:v>522.33600000000001</c:v>
                </c:pt>
                <c:pt idx="10">
                  <c:v>575.61099999999999</c:v>
                </c:pt>
                <c:pt idx="11">
                  <c:v>579.71900000000005</c:v>
                </c:pt>
              </c:numCache>
            </c:numRef>
          </c:val>
          <c:smooth val="0"/>
          <c:extLst>
            <c:ext xmlns:c16="http://schemas.microsoft.com/office/drawing/2014/chart" uri="{C3380CC4-5D6E-409C-BE32-E72D297353CC}">
              <c16:uniqueId val="{00000001-7EFF-47BC-B961-422555698234}"/>
            </c:ext>
          </c:extLst>
        </c:ser>
        <c:ser>
          <c:idx val="2"/>
          <c:order val="2"/>
          <c:tx>
            <c:strRef>
              <c:f>'Beet and Cane'!$A$62</c:f>
              <c:strCache>
                <c:ptCount val="1"/>
                <c:pt idx="0">
                  <c:v>2017</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'Beet and Cane'!$B$59:$M$59</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Cane'!$B$62:$M$62</c:f>
              <c:numCache>
                <c:formatCode>#,##0___)</c:formatCode>
                <c:ptCount val="12"/>
                <c:pt idx="0">
                  <c:v>551.11599999999999</c:v>
                </c:pt>
                <c:pt idx="1">
                  <c:v>543.45000000000005</c:v>
                </c:pt>
                <c:pt idx="2">
                  <c:v>463.73599999999999</c:v>
                </c:pt>
                <c:pt idx="3">
                  <c:v>469.32499999999999</c:v>
                </c:pt>
                <c:pt idx="4">
                  <c:v>443.947</c:v>
                </c:pt>
                <c:pt idx="5">
                  <c:v>526.65</c:v>
                </c:pt>
                <c:pt idx="6">
                  <c:v>474.303</c:v>
                </c:pt>
                <c:pt idx="7">
                  <c:v>514.67399999999998</c:v>
                </c:pt>
                <c:pt idx="8">
                  <c:v>521.726</c:v>
                </c:pt>
                <c:pt idx="9">
                  <c:v>485.649</c:v>
                </c:pt>
                <c:pt idx="10">
                  <c:v>547.48699999999997</c:v>
                </c:pt>
                <c:pt idx="11">
                  <c:v>502.02</c:v>
                </c:pt>
              </c:numCache>
            </c:numRef>
          </c:val>
          <c:smooth val="0"/>
          <c:extLst>
            <c:ext xmlns:c16="http://schemas.microsoft.com/office/drawing/2014/chart" uri="{C3380CC4-5D6E-409C-BE32-E72D297353CC}">
              <c16:uniqueId val="{00000002-7EFF-47BC-B961-422555698234}"/>
            </c:ext>
          </c:extLst>
        </c:ser>
        <c:ser>
          <c:idx val="3"/>
          <c:order val="3"/>
          <c:tx>
            <c:strRef>
              <c:f>'Beet and Cane'!$A$63</c:f>
              <c:strCache>
                <c:ptCount val="1"/>
                <c:pt idx="0">
                  <c:v>2018</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'Beet and Cane'!$B$59:$M$59</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Cane'!$B$63:$M$63</c:f>
              <c:numCache>
                <c:formatCode>#,##0___)</c:formatCode>
                <c:ptCount val="12"/>
                <c:pt idx="0">
                  <c:v>538.37300000000005</c:v>
                </c:pt>
                <c:pt idx="1">
                  <c:v>505.59500000000003</c:v>
                </c:pt>
                <c:pt idx="2">
                  <c:v>446.59899999999999</c:v>
                </c:pt>
                <c:pt idx="3">
                  <c:v>476.423</c:v>
                </c:pt>
                <c:pt idx="4">
                  <c:v>456.86900000000003</c:v>
                </c:pt>
                <c:pt idx="5">
                  <c:v>522.31899999999996</c:v>
                </c:pt>
                <c:pt idx="6">
                  <c:v>480.02</c:v>
                </c:pt>
                <c:pt idx="7">
                  <c:v>537.30399999999997</c:v>
                </c:pt>
                <c:pt idx="8">
                  <c:v>532.11300000000006</c:v>
                </c:pt>
                <c:pt idx="9">
                  <c:v>536.78399999999999</c:v>
                </c:pt>
                <c:pt idx="10">
                  <c:v>586.17200000000003</c:v>
                </c:pt>
                <c:pt idx="11">
                  <c:v>494.25900000000001</c:v>
                </c:pt>
              </c:numCache>
            </c:numRef>
          </c:val>
          <c:smooth val="0"/>
          <c:extLst>
            <c:ext xmlns:c16="http://schemas.microsoft.com/office/drawing/2014/chart" uri="{C3380CC4-5D6E-409C-BE32-E72D297353CC}">
              <c16:uniqueId val="{00000003-7EFF-47BC-B961-422555698234}"/>
            </c:ext>
          </c:extLst>
        </c:ser>
        <c:ser>
          <c:idx val="4"/>
          <c:order val="4"/>
          <c:tx>
            <c:strRef>
              <c:f>'Beet and Cane'!$A$64</c:f>
              <c:strCache>
                <c:ptCount val="1"/>
                <c:pt idx="0">
                  <c:v>2019</c:v>
                </c:pt>
              </c:strCache>
            </c:strRef>
          </c:tx>
          <c:spPr>
            <a:ln w="25400">
              <a:solidFill>
                <a:srgbClr val="FF0000"/>
              </a:solidFill>
            </a:ln>
          </c:spPr>
          <c:marker>
            <c:spPr>
              <a:noFill/>
              <a:ln>
                <a:solidFill>
                  <a:srgbClr val="FF0000"/>
                </a:solidFill>
              </a:ln>
            </c:spPr>
          </c:marker>
          <c:cat>
            <c:strRef>
              <c:f>'Beet and Cane'!$B$59:$M$59</c:f>
              <c:strCache>
                <c:ptCount val="12"/>
                <c:pt idx="0">
                  <c:v>Oct. </c:v>
                </c:pt>
                <c:pt idx="1">
                  <c:v>Nov. </c:v>
                </c:pt>
                <c:pt idx="2">
                  <c:v>Dec. </c:v>
                </c:pt>
                <c:pt idx="3">
                  <c:v>Jan. </c:v>
                </c:pt>
                <c:pt idx="4">
                  <c:v>Feb. </c:v>
                </c:pt>
                <c:pt idx="5">
                  <c:v>Mar. </c:v>
                </c:pt>
                <c:pt idx="6">
                  <c:v>Apr. </c:v>
                </c:pt>
                <c:pt idx="7">
                  <c:v>May </c:v>
                </c:pt>
                <c:pt idx="8">
                  <c:v>June </c:v>
                </c:pt>
                <c:pt idx="9">
                  <c:v>July </c:v>
                </c:pt>
                <c:pt idx="10">
                  <c:v>Aug. </c:v>
                </c:pt>
                <c:pt idx="11">
                  <c:v>Sep. </c:v>
                </c:pt>
              </c:strCache>
            </c:strRef>
          </c:cat>
          <c:val>
            <c:numRef>
              <c:f>'Beet and Cane'!$B$64:$M$64</c:f>
              <c:numCache>
                <c:formatCode>General</c:formatCode>
                <c:ptCount val="12"/>
                <c:pt idx="0" formatCode="#,##0___)">
                  <c:v>599.81399999999996</c:v>
                </c:pt>
              </c:numCache>
            </c:numRef>
          </c:val>
          <c:smooth val="0"/>
          <c:extLst>
            <c:ext xmlns:c16="http://schemas.microsoft.com/office/drawing/2014/chart" uri="{C3380CC4-5D6E-409C-BE32-E72D297353CC}">
              <c16:uniqueId val="{00000004-7EFF-47BC-B961-422555698234}"/>
            </c:ext>
          </c:extLst>
        </c:ser>
        <c:dLbls>
          <c:showLegendKey val="0"/>
          <c:showVal val="0"/>
          <c:showCatName val="0"/>
          <c:showSerName val="0"/>
          <c:showPercent val="0"/>
          <c:showBubbleSize val="0"/>
        </c:dLbls>
        <c:marker val="1"/>
        <c:smooth val="0"/>
        <c:axId val="403956496"/>
        <c:axId val="403956888"/>
      </c:lineChart>
      <c:catAx>
        <c:axId val="403956496"/>
        <c:scaling>
          <c:orientation val="minMax"/>
        </c:scaling>
        <c:delete val="0"/>
        <c:axPos val="b"/>
        <c:numFmt formatCode="General" sourceLinked="1"/>
        <c:majorTickMark val="out"/>
        <c:minorTickMark val="none"/>
        <c:tickLblPos val="nextTo"/>
        <c:spPr>
          <a:noFill/>
          <a:ln w="9525" cap="flat" cmpd="sng" algn="ctr">
            <a:solidFill>
              <a:schemeClr val="tx1">
                <a:lumMod val="65000"/>
                <a:lumOff val="35000"/>
              </a:schemeClr>
            </a:solidFill>
            <a:round/>
          </a:ln>
          <a:effectLst/>
        </c:spPr>
        <c:txPr>
          <a:bodyPr rot="0" vert="horz"/>
          <a:lstStyle/>
          <a:p>
            <a:pPr>
              <a:defRPr sz="1400" b="0" i="0" u="none" strike="noStrike" baseline="0">
                <a:solidFill>
                  <a:schemeClr val="tx1"/>
                </a:solidFill>
                <a:latin typeface="Calibri"/>
                <a:ea typeface="Calibri"/>
                <a:cs typeface="Calibri"/>
              </a:defRPr>
            </a:pPr>
            <a:endParaRPr lang="en-US"/>
          </a:p>
        </c:txPr>
        <c:crossAx val="403956888"/>
        <c:crosses val="autoZero"/>
        <c:auto val="1"/>
        <c:lblAlgn val="ctr"/>
        <c:lblOffset val="100"/>
        <c:noMultiLvlLbl val="0"/>
      </c:catAx>
      <c:valAx>
        <c:axId val="403956888"/>
        <c:scaling>
          <c:orientation val="minMax"/>
          <c:min val="400"/>
        </c:scaling>
        <c:delete val="0"/>
        <c:axPos val="l"/>
        <c:majorGridlines>
          <c:spPr>
            <a:ln w="9525" cap="flat" cmpd="sng" algn="ctr">
              <a:solidFill>
                <a:schemeClr val="bg1">
                  <a:lumMod val="65000"/>
                </a:schemeClr>
              </a:solidFill>
              <a:round/>
            </a:ln>
            <a:effectLst/>
          </c:spPr>
        </c:majorGridlines>
        <c:minorGridlines/>
        <c:numFmt formatCode="#,##0___)" sourceLinked="1"/>
        <c:majorTickMark val="out"/>
        <c:minorTickMark val="none"/>
        <c:tickLblPos val="nextTo"/>
        <c:spPr>
          <a:ln w="9525">
            <a:solidFill>
              <a:schemeClr val="tx1">
                <a:lumMod val="50000"/>
                <a:lumOff val="50000"/>
              </a:schemeClr>
            </a:solidFill>
          </a:ln>
        </c:spPr>
        <c:txPr>
          <a:bodyPr rot="0" vert="horz"/>
          <a:lstStyle/>
          <a:p>
            <a:pPr>
              <a:defRPr sz="1400" b="0" i="0" u="none" strike="noStrike" baseline="0">
                <a:solidFill>
                  <a:schemeClr val="tx1"/>
                </a:solidFill>
                <a:latin typeface="Calibri"/>
                <a:ea typeface="Calibri"/>
                <a:cs typeface="Calibri"/>
              </a:defRPr>
            </a:pPr>
            <a:endParaRPr lang="en-US"/>
          </a:p>
        </c:txPr>
        <c:crossAx val="403956496"/>
        <c:crosses val="autoZero"/>
        <c:crossBetween val="between"/>
        <c:minorUnit val="25"/>
      </c:valAx>
      <c:spPr>
        <a:solidFill>
          <a:schemeClr val="bg1"/>
        </a:solidFill>
        <a:ln w="25400">
          <a:noFill/>
        </a:ln>
      </c:spPr>
    </c:plotArea>
    <c:legend>
      <c:legendPos val="b"/>
      <c:layout>
        <c:manualLayout>
          <c:xMode val="edge"/>
          <c:yMode val="edge"/>
          <c:x val="0.27477777777777779"/>
          <c:y val="5.8165922644938105E-2"/>
          <c:w val="0.49905555555555553"/>
          <c:h val="4.4359361329833771E-2"/>
        </c:manualLayout>
      </c:layout>
      <c:overlay val="0"/>
      <c:spPr>
        <a:noFill/>
        <a:ln w="25400">
          <a:noFill/>
        </a:ln>
      </c:spPr>
      <c:txPr>
        <a:bodyPr/>
        <a:lstStyle/>
        <a:p>
          <a:pPr>
            <a:defRPr sz="1600" b="0" i="0" u="none" strike="noStrike" baseline="0">
              <a:solidFill>
                <a:srgbClr val="424242"/>
              </a:solidFill>
              <a:latin typeface="Calibri"/>
              <a:ea typeface="Calibri"/>
              <a:cs typeface="Calibri"/>
            </a:defRPr>
          </a:pPr>
          <a:endParaRPr lang="en-US"/>
        </a:p>
      </c:txPr>
    </c:legend>
    <c:plotVisOnly val="1"/>
    <c:dispBlanksAs val="gap"/>
    <c:showDLblsOverMax val="0"/>
  </c:chart>
  <c:spPr>
    <a:no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'#11 and #16'!$B$1</c:f>
              <c:strCache>
                <c:ptCount val="1"/>
                <c:pt idx="0">
                  <c:v>#16</c:v>
                </c:pt>
              </c:strCache>
            </c:strRef>
          </c:tx>
          <c:spPr>
            <a:ln w="28575">
              <a:solidFill>
                <a:schemeClr val="accent1"/>
              </a:solidFill>
              <a:prstDash val="solid"/>
            </a:ln>
          </c:spPr>
          <c:marker>
            <c:symbol val="none"/>
          </c:marker>
          <c:cat>
            <c:numRef>
              <c:f>'#11 and #16'!$A$1618:$A$1869</c:f>
              <c:numCache>
                <c:formatCode>mm/dd/yy;@</c:formatCode>
                <c:ptCount val="252"/>
                <c:pt idx="0">
                  <c:v>43082</c:v>
                </c:pt>
                <c:pt idx="1">
                  <c:v>43083</c:v>
                </c:pt>
                <c:pt idx="2">
                  <c:v>43084</c:v>
                </c:pt>
                <c:pt idx="3">
                  <c:v>43087</c:v>
                </c:pt>
                <c:pt idx="4">
                  <c:v>43088</c:v>
                </c:pt>
                <c:pt idx="5">
                  <c:v>43089</c:v>
                </c:pt>
                <c:pt idx="6">
                  <c:v>43090</c:v>
                </c:pt>
                <c:pt idx="7">
                  <c:v>43091</c:v>
                </c:pt>
                <c:pt idx="8">
                  <c:v>43095</c:v>
                </c:pt>
                <c:pt idx="9">
                  <c:v>43096</c:v>
                </c:pt>
                <c:pt idx="10">
                  <c:v>43097</c:v>
                </c:pt>
                <c:pt idx="11">
                  <c:v>43098</c:v>
                </c:pt>
                <c:pt idx="12">
                  <c:v>43102</c:v>
                </c:pt>
                <c:pt idx="13">
                  <c:v>43103</c:v>
                </c:pt>
                <c:pt idx="14">
                  <c:v>43104</c:v>
                </c:pt>
                <c:pt idx="15">
                  <c:v>43105</c:v>
                </c:pt>
                <c:pt idx="16">
                  <c:v>43108</c:v>
                </c:pt>
                <c:pt idx="17">
                  <c:v>43109</c:v>
                </c:pt>
                <c:pt idx="18">
                  <c:v>43110</c:v>
                </c:pt>
                <c:pt idx="19">
                  <c:v>43111</c:v>
                </c:pt>
                <c:pt idx="20">
                  <c:v>43112</c:v>
                </c:pt>
                <c:pt idx="21">
                  <c:v>43116</c:v>
                </c:pt>
                <c:pt idx="22">
                  <c:v>43117</c:v>
                </c:pt>
                <c:pt idx="23">
                  <c:v>43118</c:v>
                </c:pt>
                <c:pt idx="24">
                  <c:v>43119</c:v>
                </c:pt>
                <c:pt idx="25">
                  <c:v>43122</c:v>
                </c:pt>
                <c:pt idx="26">
                  <c:v>43123</c:v>
                </c:pt>
                <c:pt idx="27">
                  <c:v>43124</c:v>
                </c:pt>
                <c:pt idx="28">
                  <c:v>43125</c:v>
                </c:pt>
                <c:pt idx="29">
                  <c:v>43126</c:v>
                </c:pt>
                <c:pt idx="30">
                  <c:v>43129</c:v>
                </c:pt>
                <c:pt idx="31">
                  <c:v>43130</c:v>
                </c:pt>
                <c:pt idx="32">
                  <c:v>43131</c:v>
                </c:pt>
                <c:pt idx="33">
                  <c:v>43132</c:v>
                </c:pt>
                <c:pt idx="34">
                  <c:v>43133</c:v>
                </c:pt>
                <c:pt idx="35">
                  <c:v>43136</c:v>
                </c:pt>
                <c:pt idx="36">
                  <c:v>43137</c:v>
                </c:pt>
                <c:pt idx="37">
                  <c:v>43138</c:v>
                </c:pt>
                <c:pt idx="38">
                  <c:v>43139</c:v>
                </c:pt>
                <c:pt idx="39">
                  <c:v>43140</c:v>
                </c:pt>
                <c:pt idx="40">
                  <c:v>43143</c:v>
                </c:pt>
                <c:pt idx="41">
                  <c:v>43144</c:v>
                </c:pt>
                <c:pt idx="42">
                  <c:v>43145</c:v>
                </c:pt>
                <c:pt idx="43">
                  <c:v>43146</c:v>
                </c:pt>
                <c:pt idx="44">
                  <c:v>43147</c:v>
                </c:pt>
                <c:pt idx="45">
                  <c:v>43151</c:v>
                </c:pt>
                <c:pt idx="46">
                  <c:v>43152</c:v>
                </c:pt>
                <c:pt idx="47">
                  <c:v>43153</c:v>
                </c:pt>
                <c:pt idx="48">
                  <c:v>43154</c:v>
                </c:pt>
                <c:pt idx="49">
                  <c:v>43157</c:v>
                </c:pt>
                <c:pt idx="50">
                  <c:v>43158</c:v>
                </c:pt>
                <c:pt idx="51">
                  <c:v>43159</c:v>
                </c:pt>
                <c:pt idx="52">
                  <c:v>43160</c:v>
                </c:pt>
                <c:pt idx="53">
                  <c:v>43161</c:v>
                </c:pt>
                <c:pt idx="54">
                  <c:v>43164</c:v>
                </c:pt>
                <c:pt idx="55">
                  <c:v>43165</c:v>
                </c:pt>
                <c:pt idx="56">
                  <c:v>43166</c:v>
                </c:pt>
                <c:pt idx="57">
                  <c:v>43167</c:v>
                </c:pt>
                <c:pt idx="58">
                  <c:v>43168</c:v>
                </c:pt>
                <c:pt idx="59">
                  <c:v>43171</c:v>
                </c:pt>
                <c:pt idx="60">
                  <c:v>43172</c:v>
                </c:pt>
                <c:pt idx="61">
                  <c:v>43173</c:v>
                </c:pt>
                <c:pt idx="62">
                  <c:v>43174</c:v>
                </c:pt>
                <c:pt idx="63">
                  <c:v>43175</c:v>
                </c:pt>
                <c:pt idx="64">
                  <c:v>43178</c:v>
                </c:pt>
                <c:pt idx="65">
                  <c:v>43179</c:v>
                </c:pt>
                <c:pt idx="66">
                  <c:v>43180</c:v>
                </c:pt>
                <c:pt idx="67">
                  <c:v>43181</c:v>
                </c:pt>
                <c:pt idx="68">
                  <c:v>43182</c:v>
                </c:pt>
                <c:pt idx="69">
                  <c:v>43185</c:v>
                </c:pt>
                <c:pt idx="70">
                  <c:v>43186</c:v>
                </c:pt>
                <c:pt idx="71">
                  <c:v>43187</c:v>
                </c:pt>
                <c:pt idx="72">
                  <c:v>43188</c:v>
                </c:pt>
                <c:pt idx="73">
                  <c:v>43192</c:v>
                </c:pt>
                <c:pt idx="74">
                  <c:v>43193</c:v>
                </c:pt>
                <c:pt idx="75">
                  <c:v>43194</c:v>
                </c:pt>
                <c:pt idx="76">
                  <c:v>43195</c:v>
                </c:pt>
                <c:pt idx="77">
                  <c:v>43196</c:v>
                </c:pt>
                <c:pt idx="78">
                  <c:v>43199</c:v>
                </c:pt>
                <c:pt idx="79">
                  <c:v>43200</c:v>
                </c:pt>
                <c:pt idx="80">
                  <c:v>43201</c:v>
                </c:pt>
                <c:pt idx="81">
                  <c:v>43202</c:v>
                </c:pt>
                <c:pt idx="82">
                  <c:v>43203</c:v>
                </c:pt>
                <c:pt idx="83">
                  <c:v>43206</c:v>
                </c:pt>
                <c:pt idx="84">
                  <c:v>43207</c:v>
                </c:pt>
                <c:pt idx="85">
                  <c:v>43208</c:v>
                </c:pt>
                <c:pt idx="86">
                  <c:v>43209</c:v>
                </c:pt>
                <c:pt idx="87">
                  <c:v>43210</c:v>
                </c:pt>
                <c:pt idx="88">
                  <c:v>43213</c:v>
                </c:pt>
                <c:pt idx="89">
                  <c:v>43214</c:v>
                </c:pt>
                <c:pt idx="90">
                  <c:v>43215</c:v>
                </c:pt>
                <c:pt idx="91">
                  <c:v>43216</c:v>
                </c:pt>
                <c:pt idx="92">
                  <c:v>43217</c:v>
                </c:pt>
                <c:pt idx="93">
                  <c:v>43220</c:v>
                </c:pt>
                <c:pt idx="94">
                  <c:v>43221</c:v>
                </c:pt>
                <c:pt idx="95">
                  <c:v>43222</c:v>
                </c:pt>
                <c:pt idx="96">
                  <c:v>43223</c:v>
                </c:pt>
                <c:pt idx="97">
                  <c:v>43224</c:v>
                </c:pt>
                <c:pt idx="98">
                  <c:v>43227</c:v>
                </c:pt>
                <c:pt idx="99">
                  <c:v>43228</c:v>
                </c:pt>
                <c:pt idx="100">
                  <c:v>43229</c:v>
                </c:pt>
                <c:pt idx="101">
                  <c:v>43230</c:v>
                </c:pt>
                <c:pt idx="102">
                  <c:v>43231</c:v>
                </c:pt>
                <c:pt idx="103">
                  <c:v>43234</c:v>
                </c:pt>
                <c:pt idx="104">
                  <c:v>43235</c:v>
                </c:pt>
                <c:pt idx="105">
                  <c:v>43236</c:v>
                </c:pt>
                <c:pt idx="106">
                  <c:v>43237</c:v>
                </c:pt>
                <c:pt idx="107">
                  <c:v>43238</c:v>
                </c:pt>
                <c:pt idx="108">
                  <c:v>43241</c:v>
                </c:pt>
                <c:pt idx="109">
                  <c:v>43242</c:v>
                </c:pt>
                <c:pt idx="110">
                  <c:v>43243</c:v>
                </c:pt>
                <c:pt idx="111">
                  <c:v>43244</c:v>
                </c:pt>
                <c:pt idx="112">
                  <c:v>43245</c:v>
                </c:pt>
                <c:pt idx="113">
                  <c:v>43249</c:v>
                </c:pt>
                <c:pt idx="114">
                  <c:v>43250</c:v>
                </c:pt>
                <c:pt idx="115">
                  <c:v>43251</c:v>
                </c:pt>
                <c:pt idx="116">
                  <c:v>43252</c:v>
                </c:pt>
                <c:pt idx="117">
                  <c:v>43255</c:v>
                </c:pt>
                <c:pt idx="118">
                  <c:v>43256</c:v>
                </c:pt>
                <c:pt idx="119">
                  <c:v>43257</c:v>
                </c:pt>
                <c:pt idx="120">
                  <c:v>43258</c:v>
                </c:pt>
                <c:pt idx="121">
                  <c:v>43259</c:v>
                </c:pt>
                <c:pt idx="122">
                  <c:v>43262</c:v>
                </c:pt>
                <c:pt idx="123">
                  <c:v>43263</c:v>
                </c:pt>
                <c:pt idx="124">
                  <c:v>43264</c:v>
                </c:pt>
                <c:pt idx="125">
                  <c:v>43265</c:v>
                </c:pt>
                <c:pt idx="126">
                  <c:v>43266</c:v>
                </c:pt>
                <c:pt idx="127">
                  <c:v>43269</c:v>
                </c:pt>
                <c:pt idx="128">
                  <c:v>43270</c:v>
                </c:pt>
                <c:pt idx="129">
                  <c:v>43271</c:v>
                </c:pt>
                <c:pt idx="130">
                  <c:v>43272</c:v>
                </c:pt>
                <c:pt idx="131">
                  <c:v>43273</c:v>
                </c:pt>
                <c:pt idx="132">
                  <c:v>43276</c:v>
                </c:pt>
                <c:pt idx="133">
                  <c:v>43277</c:v>
                </c:pt>
                <c:pt idx="134">
                  <c:v>43278</c:v>
                </c:pt>
                <c:pt idx="135">
                  <c:v>43279</c:v>
                </c:pt>
                <c:pt idx="136">
                  <c:v>43280</c:v>
                </c:pt>
                <c:pt idx="137">
                  <c:v>43283</c:v>
                </c:pt>
                <c:pt idx="138">
                  <c:v>43284</c:v>
                </c:pt>
                <c:pt idx="139">
                  <c:v>43286</c:v>
                </c:pt>
                <c:pt idx="140">
                  <c:v>43287</c:v>
                </c:pt>
                <c:pt idx="141">
                  <c:v>43290</c:v>
                </c:pt>
                <c:pt idx="142">
                  <c:v>43291</c:v>
                </c:pt>
                <c:pt idx="143">
                  <c:v>43292</c:v>
                </c:pt>
                <c:pt idx="144">
                  <c:v>43293</c:v>
                </c:pt>
                <c:pt idx="145">
                  <c:v>43294</c:v>
                </c:pt>
                <c:pt idx="146">
                  <c:v>43297</c:v>
                </c:pt>
                <c:pt idx="147">
                  <c:v>43298</c:v>
                </c:pt>
                <c:pt idx="148">
                  <c:v>43299</c:v>
                </c:pt>
                <c:pt idx="149">
                  <c:v>43300</c:v>
                </c:pt>
                <c:pt idx="150">
                  <c:v>43301</c:v>
                </c:pt>
                <c:pt idx="151">
                  <c:v>43304</c:v>
                </c:pt>
                <c:pt idx="152">
                  <c:v>43305</c:v>
                </c:pt>
                <c:pt idx="153">
                  <c:v>43306</c:v>
                </c:pt>
                <c:pt idx="154">
                  <c:v>43307</c:v>
                </c:pt>
                <c:pt idx="155">
                  <c:v>43308</c:v>
                </c:pt>
                <c:pt idx="156">
                  <c:v>43311</c:v>
                </c:pt>
                <c:pt idx="157">
                  <c:v>43312</c:v>
                </c:pt>
                <c:pt idx="158">
                  <c:v>43313</c:v>
                </c:pt>
                <c:pt idx="159">
                  <c:v>43314</c:v>
                </c:pt>
                <c:pt idx="160">
                  <c:v>43315</c:v>
                </c:pt>
                <c:pt idx="161">
                  <c:v>43318</c:v>
                </c:pt>
                <c:pt idx="162">
                  <c:v>43319</c:v>
                </c:pt>
                <c:pt idx="163">
                  <c:v>43320</c:v>
                </c:pt>
                <c:pt idx="164">
                  <c:v>43321</c:v>
                </c:pt>
                <c:pt idx="165">
                  <c:v>43322</c:v>
                </c:pt>
                <c:pt idx="166">
                  <c:v>43325</c:v>
                </c:pt>
                <c:pt idx="167">
                  <c:v>43326</c:v>
                </c:pt>
                <c:pt idx="168">
                  <c:v>43327</c:v>
                </c:pt>
                <c:pt idx="169">
                  <c:v>43328</c:v>
                </c:pt>
                <c:pt idx="170">
                  <c:v>43329</c:v>
                </c:pt>
                <c:pt idx="171">
                  <c:v>43332</c:v>
                </c:pt>
                <c:pt idx="172">
                  <c:v>43333</c:v>
                </c:pt>
                <c:pt idx="173">
                  <c:v>43334</c:v>
                </c:pt>
                <c:pt idx="174">
                  <c:v>43335</c:v>
                </c:pt>
                <c:pt idx="175">
                  <c:v>43336</c:v>
                </c:pt>
                <c:pt idx="176">
                  <c:v>43339</c:v>
                </c:pt>
                <c:pt idx="177">
                  <c:v>43340</c:v>
                </c:pt>
                <c:pt idx="178">
                  <c:v>43341</c:v>
                </c:pt>
                <c:pt idx="179">
                  <c:v>43342</c:v>
                </c:pt>
                <c:pt idx="180">
                  <c:v>43343</c:v>
                </c:pt>
                <c:pt idx="181">
                  <c:v>43347</c:v>
                </c:pt>
                <c:pt idx="182">
                  <c:v>43348</c:v>
                </c:pt>
                <c:pt idx="183">
                  <c:v>43349</c:v>
                </c:pt>
                <c:pt idx="184">
                  <c:v>43350</c:v>
                </c:pt>
                <c:pt idx="185">
                  <c:v>43353</c:v>
                </c:pt>
                <c:pt idx="186">
                  <c:v>43354</c:v>
                </c:pt>
                <c:pt idx="187">
                  <c:v>43355</c:v>
                </c:pt>
                <c:pt idx="188">
                  <c:v>43356</c:v>
                </c:pt>
                <c:pt idx="189">
                  <c:v>43357</c:v>
                </c:pt>
                <c:pt idx="190">
                  <c:v>43360</c:v>
                </c:pt>
                <c:pt idx="191">
                  <c:v>43361</c:v>
                </c:pt>
                <c:pt idx="192">
                  <c:v>43362</c:v>
                </c:pt>
                <c:pt idx="193">
                  <c:v>43363</c:v>
                </c:pt>
                <c:pt idx="194">
                  <c:v>43364</c:v>
                </c:pt>
                <c:pt idx="195">
                  <c:v>43367</c:v>
                </c:pt>
                <c:pt idx="196">
                  <c:v>43368</c:v>
                </c:pt>
                <c:pt idx="197">
                  <c:v>43369</c:v>
                </c:pt>
                <c:pt idx="198">
                  <c:v>43370</c:v>
                </c:pt>
                <c:pt idx="199">
                  <c:v>43371</c:v>
                </c:pt>
                <c:pt idx="200">
                  <c:v>43374</c:v>
                </c:pt>
                <c:pt idx="201">
                  <c:v>43375</c:v>
                </c:pt>
                <c:pt idx="202">
                  <c:v>43376</c:v>
                </c:pt>
                <c:pt idx="203">
                  <c:v>43377</c:v>
                </c:pt>
                <c:pt idx="204">
                  <c:v>43378</c:v>
                </c:pt>
                <c:pt idx="205">
                  <c:v>43381</c:v>
                </c:pt>
                <c:pt idx="206">
                  <c:v>43382</c:v>
                </c:pt>
                <c:pt idx="207">
                  <c:v>43383</c:v>
                </c:pt>
                <c:pt idx="208">
                  <c:v>43384</c:v>
                </c:pt>
                <c:pt idx="209">
                  <c:v>43385</c:v>
                </c:pt>
                <c:pt idx="210">
                  <c:v>43388</c:v>
                </c:pt>
                <c:pt idx="211">
                  <c:v>43389</c:v>
                </c:pt>
                <c:pt idx="212">
                  <c:v>43390</c:v>
                </c:pt>
                <c:pt idx="213">
                  <c:v>43391</c:v>
                </c:pt>
                <c:pt idx="214">
                  <c:v>43392</c:v>
                </c:pt>
                <c:pt idx="215">
                  <c:v>43395</c:v>
                </c:pt>
                <c:pt idx="216">
                  <c:v>43396</c:v>
                </c:pt>
                <c:pt idx="217">
                  <c:v>43397</c:v>
                </c:pt>
                <c:pt idx="218">
                  <c:v>43398</c:v>
                </c:pt>
                <c:pt idx="219">
                  <c:v>43399</c:v>
                </c:pt>
                <c:pt idx="220">
                  <c:v>43402</c:v>
                </c:pt>
                <c:pt idx="221">
                  <c:v>43403</c:v>
                </c:pt>
                <c:pt idx="222">
                  <c:v>43404</c:v>
                </c:pt>
                <c:pt idx="223">
                  <c:v>43405</c:v>
                </c:pt>
                <c:pt idx="224">
                  <c:v>43406</c:v>
                </c:pt>
                <c:pt idx="225">
                  <c:v>43409</c:v>
                </c:pt>
                <c:pt idx="226">
                  <c:v>43410</c:v>
                </c:pt>
                <c:pt idx="227">
                  <c:v>43411</c:v>
                </c:pt>
                <c:pt idx="228">
                  <c:v>43412</c:v>
                </c:pt>
                <c:pt idx="229">
                  <c:v>43413</c:v>
                </c:pt>
                <c:pt idx="230">
                  <c:v>43416</c:v>
                </c:pt>
                <c:pt idx="231">
                  <c:v>43417</c:v>
                </c:pt>
                <c:pt idx="232">
                  <c:v>43418</c:v>
                </c:pt>
                <c:pt idx="233">
                  <c:v>43419</c:v>
                </c:pt>
                <c:pt idx="234">
                  <c:v>43420</c:v>
                </c:pt>
                <c:pt idx="235">
                  <c:v>43423</c:v>
                </c:pt>
                <c:pt idx="236">
                  <c:v>43424</c:v>
                </c:pt>
                <c:pt idx="237">
                  <c:v>43425</c:v>
                </c:pt>
                <c:pt idx="238">
                  <c:v>43427</c:v>
                </c:pt>
                <c:pt idx="239">
                  <c:v>43430</c:v>
                </c:pt>
                <c:pt idx="240">
                  <c:v>43431</c:v>
                </c:pt>
                <c:pt idx="241">
                  <c:v>43432</c:v>
                </c:pt>
                <c:pt idx="242">
                  <c:v>43433</c:v>
                </c:pt>
                <c:pt idx="243">
                  <c:v>43434</c:v>
                </c:pt>
                <c:pt idx="244">
                  <c:v>43437</c:v>
                </c:pt>
                <c:pt idx="245">
                  <c:v>43438</c:v>
                </c:pt>
                <c:pt idx="246">
                  <c:v>43439</c:v>
                </c:pt>
                <c:pt idx="247">
                  <c:v>43440</c:v>
                </c:pt>
                <c:pt idx="248">
                  <c:v>43441</c:v>
                </c:pt>
                <c:pt idx="249">
                  <c:v>43444</c:v>
                </c:pt>
                <c:pt idx="250">
                  <c:v>43445</c:v>
                </c:pt>
                <c:pt idx="251">
                  <c:v>43446</c:v>
                </c:pt>
              </c:numCache>
            </c:numRef>
          </c:cat>
          <c:val>
            <c:numRef>
              <c:f>'#11 and #16'!$B$1618:$B$1869</c:f>
              <c:numCache>
                <c:formatCode>General</c:formatCode>
                <c:ptCount val="252"/>
                <c:pt idx="0">
                  <c:v>26.79</c:v>
                </c:pt>
                <c:pt idx="1">
                  <c:v>26.78</c:v>
                </c:pt>
                <c:pt idx="2">
                  <c:v>27</c:v>
                </c:pt>
                <c:pt idx="3">
                  <c:v>26.93</c:v>
                </c:pt>
                <c:pt idx="4">
                  <c:v>26.93</c:v>
                </c:pt>
                <c:pt idx="5">
                  <c:v>26.98</c:v>
                </c:pt>
                <c:pt idx="6">
                  <c:v>26.98</c:v>
                </c:pt>
                <c:pt idx="7">
                  <c:v>26.94</c:v>
                </c:pt>
                <c:pt idx="8">
                  <c:v>26.94</c:v>
                </c:pt>
                <c:pt idx="9">
                  <c:v>26.94</c:v>
                </c:pt>
                <c:pt idx="10">
                  <c:v>26.86</c:v>
                </c:pt>
                <c:pt idx="11">
                  <c:v>26.93</c:v>
                </c:pt>
                <c:pt idx="12">
                  <c:v>27.05</c:v>
                </c:pt>
                <c:pt idx="13">
                  <c:v>26.95</c:v>
                </c:pt>
                <c:pt idx="14">
                  <c:v>26.87</c:v>
                </c:pt>
                <c:pt idx="15">
                  <c:v>26.8</c:v>
                </c:pt>
                <c:pt idx="16">
                  <c:v>26.92</c:v>
                </c:pt>
                <c:pt idx="17">
                  <c:v>26.73</c:v>
                </c:pt>
                <c:pt idx="18">
                  <c:v>26.83</c:v>
                </c:pt>
                <c:pt idx="19">
                  <c:v>26.8</c:v>
                </c:pt>
                <c:pt idx="20">
                  <c:v>26.81</c:v>
                </c:pt>
                <c:pt idx="21">
                  <c:v>26.71</c:v>
                </c:pt>
                <c:pt idx="22">
                  <c:v>26.75</c:v>
                </c:pt>
                <c:pt idx="23">
                  <c:v>26.75</c:v>
                </c:pt>
                <c:pt idx="24">
                  <c:v>26.66</c:v>
                </c:pt>
                <c:pt idx="25">
                  <c:v>26.7</c:v>
                </c:pt>
                <c:pt idx="26">
                  <c:v>26.55</c:v>
                </c:pt>
                <c:pt idx="27">
                  <c:v>26.43</c:v>
                </c:pt>
                <c:pt idx="28">
                  <c:v>26.4</c:v>
                </c:pt>
                <c:pt idx="29">
                  <c:v>26.25</c:v>
                </c:pt>
                <c:pt idx="30">
                  <c:v>25.81</c:v>
                </c:pt>
                <c:pt idx="31">
                  <c:v>25.85</c:v>
                </c:pt>
                <c:pt idx="32">
                  <c:v>25.7</c:v>
                </c:pt>
                <c:pt idx="33">
                  <c:v>25.85</c:v>
                </c:pt>
                <c:pt idx="34">
                  <c:v>25.88</c:v>
                </c:pt>
                <c:pt idx="35">
                  <c:v>25.8</c:v>
                </c:pt>
                <c:pt idx="36">
                  <c:v>25.5</c:v>
                </c:pt>
                <c:pt idx="37">
                  <c:v>25.55</c:v>
                </c:pt>
                <c:pt idx="38">
                  <c:v>25.55</c:v>
                </c:pt>
                <c:pt idx="39">
                  <c:v>25.8</c:v>
                </c:pt>
                <c:pt idx="40">
                  <c:v>25.86</c:v>
                </c:pt>
                <c:pt idx="41">
                  <c:v>25.87</c:v>
                </c:pt>
                <c:pt idx="42">
                  <c:v>25.87</c:v>
                </c:pt>
                <c:pt idx="43">
                  <c:v>25.74</c:v>
                </c:pt>
                <c:pt idx="44">
                  <c:v>25.8</c:v>
                </c:pt>
                <c:pt idx="45">
                  <c:v>25.6</c:v>
                </c:pt>
                <c:pt idx="46">
                  <c:v>25.67</c:v>
                </c:pt>
                <c:pt idx="47">
                  <c:v>25.6</c:v>
                </c:pt>
                <c:pt idx="48">
                  <c:v>25.49</c:v>
                </c:pt>
                <c:pt idx="49">
                  <c:v>25.44</c:v>
                </c:pt>
                <c:pt idx="50">
                  <c:v>25.43</c:v>
                </c:pt>
                <c:pt idx="51">
                  <c:v>25.4</c:v>
                </c:pt>
                <c:pt idx="52">
                  <c:v>25.2</c:v>
                </c:pt>
                <c:pt idx="53">
                  <c:v>25.13</c:v>
                </c:pt>
                <c:pt idx="54">
                  <c:v>24.93</c:v>
                </c:pt>
                <c:pt idx="55">
                  <c:v>24.93</c:v>
                </c:pt>
                <c:pt idx="56">
                  <c:v>24.87</c:v>
                </c:pt>
                <c:pt idx="57">
                  <c:v>24.78</c:v>
                </c:pt>
                <c:pt idx="58">
                  <c:v>24.95</c:v>
                </c:pt>
                <c:pt idx="59">
                  <c:v>24.75</c:v>
                </c:pt>
                <c:pt idx="60">
                  <c:v>24.63</c:v>
                </c:pt>
                <c:pt idx="61">
                  <c:v>24.77</c:v>
                </c:pt>
                <c:pt idx="62">
                  <c:v>24.62</c:v>
                </c:pt>
                <c:pt idx="63">
                  <c:v>24.6</c:v>
                </c:pt>
                <c:pt idx="64">
                  <c:v>24.8</c:v>
                </c:pt>
                <c:pt idx="65">
                  <c:v>24.6</c:v>
                </c:pt>
                <c:pt idx="66">
                  <c:v>24.65</c:v>
                </c:pt>
                <c:pt idx="67">
                  <c:v>24.66</c:v>
                </c:pt>
                <c:pt idx="68">
                  <c:v>24.53</c:v>
                </c:pt>
                <c:pt idx="69">
                  <c:v>24.48</c:v>
                </c:pt>
                <c:pt idx="70">
                  <c:v>24.45</c:v>
                </c:pt>
                <c:pt idx="71">
                  <c:v>24.45</c:v>
                </c:pt>
                <c:pt idx="72">
                  <c:v>24.5</c:v>
                </c:pt>
                <c:pt idx="73">
                  <c:v>24.45</c:v>
                </c:pt>
                <c:pt idx="74">
                  <c:v>24.69</c:v>
                </c:pt>
                <c:pt idx="75">
                  <c:v>24.66</c:v>
                </c:pt>
                <c:pt idx="76">
                  <c:v>24.5</c:v>
                </c:pt>
                <c:pt idx="77">
                  <c:v>24.62</c:v>
                </c:pt>
                <c:pt idx="78">
                  <c:v>24.53</c:v>
                </c:pt>
                <c:pt idx="79">
                  <c:v>24.95</c:v>
                </c:pt>
                <c:pt idx="80">
                  <c:v>24.91</c:v>
                </c:pt>
                <c:pt idx="81">
                  <c:v>24.91</c:v>
                </c:pt>
                <c:pt idx="82">
                  <c:v>24.95</c:v>
                </c:pt>
                <c:pt idx="83">
                  <c:v>24.92</c:v>
                </c:pt>
                <c:pt idx="84">
                  <c:v>24.95</c:v>
                </c:pt>
                <c:pt idx="85">
                  <c:v>24.95</c:v>
                </c:pt>
                <c:pt idx="86">
                  <c:v>24.95</c:v>
                </c:pt>
                <c:pt idx="87">
                  <c:v>24.95</c:v>
                </c:pt>
                <c:pt idx="88">
                  <c:v>24.95</c:v>
                </c:pt>
                <c:pt idx="89">
                  <c:v>24.9</c:v>
                </c:pt>
                <c:pt idx="90">
                  <c:v>24.9</c:v>
                </c:pt>
                <c:pt idx="91">
                  <c:v>24.8</c:v>
                </c:pt>
                <c:pt idx="92">
                  <c:v>24.82</c:v>
                </c:pt>
                <c:pt idx="93">
                  <c:v>24.81</c:v>
                </c:pt>
                <c:pt idx="94">
                  <c:v>24.8</c:v>
                </c:pt>
                <c:pt idx="95">
                  <c:v>24.81</c:v>
                </c:pt>
                <c:pt idx="96">
                  <c:v>24.6</c:v>
                </c:pt>
                <c:pt idx="97">
                  <c:v>24.51</c:v>
                </c:pt>
                <c:pt idx="98">
                  <c:v>24.55</c:v>
                </c:pt>
                <c:pt idx="99">
                  <c:v>24.5</c:v>
                </c:pt>
                <c:pt idx="100">
                  <c:v>24.55</c:v>
                </c:pt>
                <c:pt idx="101">
                  <c:v>24.6</c:v>
                </c:pt>
                <c:pt idx="102">
                  <c:v>24.7</c:v>
                </c:pt>
                <c:pt idx="103">
                  <c:v>24.69</c:v>
                </c:pt>
                <c:pt idx="104">
                  <c:v>24.6</c:v>
                </c:pt>
                <c:pt idx="105">
                  <c:v>24.6</c:v>
                </c:pt>
                <c:pt idx="106">
                  <c:v>24.55</c:v>
                </c:pt>
                <c:pt idx="107">
                  <c:v>24.55</c:v>
                </c:pt>
                <c:pt idx="108">
                  <c:v>24.5</c:v>
                </c:pt>
                <c:pt idx="109">
                  <c:v>24.6</c:v>
                </c:pt>
                <c:pt idx="110">
                  <c:v>24.5</c:v>
                </c:pt>
                <c:pt idx="111">
                  <c:v>24.51</c:v>
                </c:pt>
                <c:pt idx="112">
                  <c:v>24.5</c:v>
                </c:pt>
                <c:pt idx="113">
                  <c:v>24.51</c:v>
                </c:pt>
                <c:pt idx="114">
                  <c:v>24.7</c:v>
                </c:pt>
                <c:pt idx="115">
                  <c:v>24.66</c:v>
                </c:pt>
                <c:pt idx="116">
                  <c:v>24.95</c:v>
                </c:pt>
                <c:pt idx="117">
                  <c:v>25.02</c:v>
                </c:pt>
                <c:pt idx="118">
                  <c:v>25.16</c:v>
                </c:pt>
                <c:pt idx="119">
                  <c:v>25.45</c:v>
                </c:pt>
                <c:pt idx="120">
                  <c:v>24.95</c:v>
                </c:pt>
                <c:pt idx="121">
                  <c:v>25.56</c:v>
                </c:pt>
                <c:pt idx="122">
                  <c:v>25.96</c:v>
                </c:pt>
                <c:pt idx="123">
                  <c:v>25.7</c:v>
                </c:pt>
                <c:pt idx="124">
                  <c:v>25.52</c:v>
                </c:pt>
                <c:pt idx="125">
                  <c:v>25.59</c:v>
                </c:pt>
                <c:pt idx="126">
                  <c:v>25.53</c:v>
                </c:pt>
                <c:pt idx="127">
                  <c:v>25.53</c:v>
                </c:pt>
                <c:pt idx="128">
                  <c:v>26</c:v>
                </c:pt>
                <c:pt idx="129">
                  <c:v>26.09</c:v>
                </c:pt>
                <c:pt idx="130">
                  <c:v>25.83</c:v>
                </c:pt>
                <c:pt idx="131">
                  <c:v>25.96</c:v>
                </c:pt>
                <c:pt idx="132">
                  <c:v>25.67</c:v>
                </c:pt>
                <c:pt idx="133">
                  <c:v>25.65</c:v>
                </c:pt>
                <c:pt idx="134">
                  <c:v>25.57</c:v>
                </c:pt>
                <c:pt idx="135">
                  <c:v>25.51</c:v>
                </c:pt>
                <c:pt idx="136">
                  <c:v>26.11</c:v>
                </c:pt>
                <c:pt idx="137">
                  <c:v>25.84</c:v>
                </c:pt>
                <c:pt idx="138">
                  <c:v>25.97</c:v>
                </c:pt>
                <c:pt idx="139">
                  <c:v>26</c:v>
                </c:pt>
                <c:pt idx="140">
                  <c:v>25.93</c:v>
                </c:pt>
                <c:pt idx="141">
                  <c:v>26.02</c:v>
                </c:pt>
                <c:pt idx="142">
                  <c:v>26</c:v>
                </c:pt>
                <c:pt idx="143">
                  <c:v>26</c:v>
                </c:pt>
                <c:pt idx="144">
                  <c:v>25.66</c:v>
                </c:pt>
                <c:pt idx="145">
                  <c:v>25.63</c:v>
                </c:pt>
                <c:pt idx="146">
                  <c:v>25.57</c:v>
                </c:pt>
                <c:pt idx="147">
                  <c:v>25.06</c:v>
                </c:pt>
                <c:pt idx="148">
                  <c:v>25.5</c:v>
                </c:pt>
                <c:pt idx="149">
                  <c:v>25.22</c:v>
                </c:pt>
                <c:pt idx="150">
                  <c:v>25.26</c:v>
                </c:pt>
                <c:pt idx="151">
                  <c:v>25.08</c:v>
                </c:pt>
                <c:pt idx="152">
                  <c:v>25.09</c:v>
                </c:pt>
                <c:pt idx="153">
                  <c:v>25.21</c:v>
                </c:pt>
                <c:pt idx="154">
                  <c:v>25.21</c:v>
                </c:pt>
                <c:pt idx="155">
                  <c:v>25.38</c:v>
                </c:pt>
                <c:pt idx="156">
                  <c:v>25.35</c:v>
                </c:pt>
                <c:pt idx="157">
                  <c:v>25.45</c:v>
                </c:pt>
                <c:pt idx="158">
                  <c:v>25.61</c:v>
                </c:pt>
                <c:pt idx="159">
                  <c:v>25.8</c:v>
                </c:pt>
                <c:pt idx="160">
                  <c:v>26.05</c:v>
                </c:pt>
                <c:pt idx="161">
                  <c:v>26</c:v>
                </c:pt>
                <c:pt idx="162">
                  <c:v>26</c:v>
                </c:pt>
                <c:pt idx="163">
                  <c:v>25.87</c:v>
                </c:pt>
                <c:pt idx="164">
                  <c:v>25.78</c:v>
                </c:pt>
                <c:pt idx="165">
                  <c:v>25.72</c:v>
                </c:pt>
                <c:pt idx="166">
                  <c:v>25.72</c:v>
                </c:pt>
                <c:pt idx="167">
                  <c:v>25.71</c:v>
                </c:pt>
                <c:pt idx="168">
                  <c:v>25.7</c:v>
                </c:pt>
                <c:pt idx="169">
                  <c:v>25.6</c:v>
                </c:pt>
                <c:pt idx="170">
                  <c:v>25.6</c:v>
                </c:pt>
                <c:pt idx="171">
                  <c:v>25.65</c:v>
                </c:pt>
                <c:pt idx="172">
                  <c:v>25.5</c:v>
                </c:pt>
                <c:pt idx="173">
                  <c:v>25.45</c:v>
                </c:pt>
                <c:pt idx="174">
                  <c:v>25.5</c:v>
                </c:pt>
                <c:pt idx="175">
                  <c:v>25.51</c:v>
                </c:pt>
                <c:pt idx="176">
                  <c:v>25.52</c:v>
                </c:pt>
                <c:pt idx="177">
                  <c:v>25.46</c:v>
                </c:pt>
                <c:pt idx="178">
                  <c:v>25.47</c:v>
                </c:pt>
                <c:pt idx="179">
                  <c:v>25.47</c:v>
                </c:pt>
                <c:pt idx="180">
                  <c:v>25.46</c:v>
                </c:pt>
                <c:pt idx="181">
                  <c:v>25.47</c:v>
                </c:pt>
                <c:pt idx="182">
                  <c:v>25.35</c:v>
                </c:pt>
                <c:pt idx="183">
                  <c:v>25.36</c:v>
                </c:pt>
                <c:pt idx="184">
                  <c:v>25.36</c:v>
                </c:pt>
                <c:pt idx="185">
                  <c:v>25.41</c:v>
                </c:pt>
                <c:pt idx="186">
                  <c:v>25.37</c:v>
                </c:pt>
                <c:pt idx="187">
                  <c:v>25.37</c:v>
                </c:pt>
                <c:pt idx="188">
                  <c:v>25.45</c:v>
                </c:pt>
                <c:pt idx="189">
                  <c:v>25.45</c:v>
                </c:pt>
                <c:pt idx="190">
                  <c:v>25.41</c:v>
                </c:pt>
                <c:pt idx="191">
                  <c:v>25.45</c:v>
                </c:pt>
                <c:pt idx="192">
                  <c:v>25.45</c:v>
                </c:pt>
                <c:pt idx="193">
                  <c:v>25.45</c:v>
                </c:pt>
                <c:pt idx="194">
                  <c:v>25.39</c:v>
                </c:pt>
                <c:pt idx="195">
                  <c:v>25.36</c:v>
                </c:pt>
                <c:pt idx="196">
                  <c:v>25.4</c:v>
                </c:pt>
                <c:pt idx="197">
                  <c:v>25.35</c:v>
                </c:pt>
                <c:pt idx="198">
                  <c:v>25.35</c:v>
                </c:pt>
                <c:pt idx="199">
                  <c:v>25.34</c:v>
                </c:pt>
                <c:pt idx="200">
                  <c:v>25.23</c:v>
                </c:pt>
                <c:pt idx="201">
                  <c:v>25.13</c:v>
                </c:pt>
                <c:pt idx="202">
                  <c:v>25.19</c:v>
                </c:pt>
                <c:pt idx="203">
                  <c:v>25.38</c:v>
                </c:pt>
                <c:pt idx="204">
                  <c:v>25.1</c:v>
                </c:pt>
                <c:pt idx="205">
                  <c:v>25.08</c:v>
                </c:pt>
                <c:pt idx="206">
                  <c:v>25.31</c:v>
                </c:pt>
                <c:pt idx="207">
                  <c:v>25.27</c:v>
                </c:pt>
                <c:pt idx="208">
                  <c:v>25.2</c:v>
                </c:pt>
                <c:pt idx="209">
                  <c:v>25.12</c:v>
                </c:pt>
                <c:pt idx="210">
                  <c:v>25.13</c:v>
                </c:pt>
                <c:pt idx="211">
                  <c:v>25.28</c:v>
                </c:pt>
                <c:pt idx="212">
                  <c:v>25.28</c:v>
                </c:pt>
                <c:pt idx="213">
                  <c:v>25.29</c:v>
                </c:pt>
                <c:pt idx="214">
                  <c:v>25.28</c:v>
                </c:pt>
                <c:pt idx="215">
                  <c:v>25.28</c:v>
                </c:pt>
                <c:pt idx="216">
                  <c:v>25.12</c:v>
                </c:pt>
                <c:pt idx="217">
                  <c:v>25.1</c:v>
                </c:pt>
                <c:pt idx="218">
                  <c:v>25.1</c:v>
                </c:pt>
                <c:pt idx="219">
                  <c:v>25.25</c:v>
                </c:pt>
                <c:pt idx="220">
                  <c:v>25.25</c:v>
                </c:pt>
                <c:pt idx="221">
                  <c:v>25.15</c:v>
                </c:pt>
                <c:pt idx="222">
                  <c:v>25.1</c:v>
                </c:pt>
                <c:pt idx="223">
                  <c:v>25.1</c:v>
                </c:pt>
                <c:pt idx="224">
                  <c:v>25.11</c:v>
                </c:pt>
                <c:pt idx="225">
                  <c:v>25.12</c:v>
                </c:pt>
                <c:pt idx="226">
                  <c:v>25.12</c:v>
                </c:pt>
                <c:pt idx="227">
                  <c:v>25.18</c:v>
                </c:pt>
                <c:pt idx="228">
                  <c:v>25.1</c:v>
                </c:pt>
                <c:pt idx="229">
                  <c:v>25.03</c:v>
                </c:pt>
                <c:pt idx="230">
                  <c:v>25.04</c:v>
                </c:pt>
                <c:pt idx="231">
                  <c:v>25.02</c:v>
                </c:pt>
                <c:pt idx="232">
                  <c:v>25.01</c:v>
                </c:pt>
                <c:pt idx="233">
                  <c:v>25</c:v>
                </c:pt>
                <c:pt idx="234">
                  <c:v>25</c:v>
                </c:pt>
                <c:pt idx="235">
                  <c:v>24.95</c:v>
                </c:pt>
                <c:pt idx="236">
                  <c:v>25</c:v>
                </c:pt>
                <c:pt idx="237">
                  <c:v>25</c:v>
                </c:pt>
                <c:pt idx="238">
                  <c:v>25</c:v>
                </c:pt>
                <c:pt idx="239">
                  <c:v>25</c:v>
                </c:pt>
                <c:pt idx="240">
                  <c:v>25</c:v>
                </c:pt>
                <c:pt idx="241">
                  <c:v>25</c:v>
                </c:pt>
                <c:pt idx="242">
                  <c:v>25</c:v>
                </c:pt>
                <c:pt idx="243">
                  <c:v>25.1</c:v>
                </c:pt>
                <c:pt idx="244">
                  <c:v>25.06</c:v>
                </c:pt>
                <c:pt idx="245">
                  <c:v>25.11</c:v>
                </c:pt>
                <c:pt idx="246">
                  <c:v>25.2</c:v>
                </c:pt>
                <c:pt idx="247">
                  <c:v>25.5</c:v>
                </c:pt>
                <c:pt idx="248">
                  <c:v>25.05</c:v>
                </c:pt>
                <c:pt idx="249">
                  <c:v>25.05</c:v>
                </c:pt>
                <c:pt idx="250">
                  <c:v>25.2</c:v>
                </c:pt>
                <c:pt idx="251">
                  <c:v>25.25</c:v>
                </c:pt>
              </c:numCache>
            </c:numRef>
          </c:val>
          <c:smooth val="0"/>
          <c:extLst>
            <c:ext xmlns:c16="http://schemas.microsoft.com/office/drawing/2014/chart" uri="{C3380CC4-5D6E-409C-BE32-E72D297353CC}">
              <c16:uniqueId val="{00000000-1955-4CBD-8C42-C79592789922}"/>
            </c:ext>
          </c:extLst>
        </c:ser>
        <c:ser>
          <c:idx val="1"/>
          <c:order val="1"/>
          <c:tx>
            <c:strRef>
              <c:f>'#11 and #16'!$C$1</c:f>
              <c:strCache>
                <c:ptCount val="1"/>
                <c:pt idx="0">
                  <c:v>#11</c:v>
                </c:pt>
              </c:strCache>
            </c:strRef>
          </c:tx>
          <c:spPr>
            <a:ln w="28575">
              <a:solidFill>
                <a:srgbClr val="EA6A00"/>
              </a:solidFill>
              <a:prstDash val="solid"/>
            </a:ln>
          </c:spPr>
          <c:marker>
            <c:symbol val="none"/>
          </c:marker>
          <c:cat>
            <c:numRef>
              <c:f>'#11 and #16'!$A$1618:$A$1869</c:f>
              <c:numCache>
                <c:formatCode>mm/dd/yy;@</c:formatCode>
                <c:ptCount val="252"/>
                <c:pt idx="0">
                  <c:v>43082</c:v>
                </c:pt>
                <c:pt idx="1">
                  <c:v>43083</c:v>
                </c:pt>
                <c:pt idx="2">
                  <c:v>43084</c:v>
                </c:pt>
                <c:pt idx="3">
                  <c:v>43087</c:v>
                </c:pt>
                <c:pt idx="4">
                  <c:v>43088</c:v>
                </c:pt>
                <c:pt idx="5">
                  <c:v>43089</c:v>
                </c:pt>
                <c:pt idx="6">
                  <c:v>43090</c:v>
                </c:pt>
                <c:pt idx="7">
                  <c:v>43091</c:v>
                </c:pt>
                <c:pt idx="8">
                  <c:v>43095</c:v>
                </c:pt>
                <c:pt idx="9">
                  <c:v>43096</c:v>
                </c:pt>
                <c:pt idx="10">
                  <c:v>43097</c:v>
                </c:pt>
                <c:pt idx="11">
                  <c:v>43098</c:v>
                </c:pt>
                <c:pt idx="12">
                  <c:v>43102</c:v>
                </c:pt>
                <c:pt idx="13">
                  <c:v>43103</c:v>
                </c:pt>
                <c:pt idx="14">
                  <c:v>43104</c:v>
                </c:pt>
                <c:pt idx="15">
                  <c:v>43105</c:v>
                </c:pt>
                <c:pt idx="16">
                  <c:v>43108</c:v>
                </c:pt>
                <c:pt idx="17">
                  <c:v>43109</c:v>
                </c:pt>
                <c:pt idx="18">
                  <c:v>43110</c:v>
                </c:pt>
                <c:pt idx="19">
                  <c:v>43111</c:v>
                </c:pt>
                <c:pt idx="20">
                  <c:v>43112</c:v>
                </c:pt>
                <c:pt idx="21">
                  <c:v>43116</c:v>
                </c:pt>
                <c:pt idx="22">
                  <c:v>43117</c:v>
                </c:pt>
                <c:pt idx="23">
                  <c:v>43118</c:v>
                </c:pt>
                <c:pt idx="24">
                  <c:v>43119</c:v>
                </c:pt>
                <c:pt idx="25">
                  <c:v>43122</c:v>
                </c:pt>
                <c:pt idx="26">
                  <c:v>43123</c:v>
                </c:pt>
                <c:pt idx="27">
                  <c:v>43124</c:v>
                </c:pt>
                <c:pt idx="28">
                  <c:v>43125</c:v>
                </c:pt>
                <c:pt idx="29">
                  <c:v>43126</c:v>
                </c:pt>
                <c:pt idx="30">
                  <c:v>43129</c:v>
                </c:pt>
                <c:pt idx="31">
                  <c:v>43130</c:v>
                </c:pt>
                <c:pt idx="32">
                  <c:v>43131</c:v>
                </c:pt>
                <c:pt idx="33">
                  <c:v>43132</c:v>
                </c:pt>
                <c:pt idx="34">
                  <c:v>43133</c:v>
                </c:pt>
                <c:pt idx="35">
                  <c:v>43136</c:v>
                </c:pt>
                <c:pt idx="36">
                  <c:v>43137</c:v>
                </c:pt>
                <c:pt idx="37">
                  <c:v>43138</c:v>
                </c:pt>
                <c:pt idx="38">
                  <c:v>43139</c:v>
                </c:pt>
                <c:pt idx="39">
                  <c:v>43140</c:v>
                </c:pt>
                <c:pt idx="40">
                  <c:v>43143</c:v>
                </c:pt>
                <c:pt idx="41">
                  <c:v>43144</c:v>
                </c:pt>
                <c:pt idx="42">
                  <c:v>43145</c:v>
                </c:pt>
                <c:pt idx="43">
                  <c:v>43146</c:v>
                </c:pt>
                <c:pt idx="44">
                  <c:v>43147</c:v>
                </c:pt>
                <c:pt idx="45">
                  <c:v>43151</c:v>
                </c:pt>
                <c:pt idx="46">
                  <c:v>43152</c:v>
                </c:pt>
                <c:pt idx="47">
                  <c:v>43153</c:v>
                </c:pt>
                <c:pt idx="48">
                  <c:v>43154</c:v>
                </c:pt>
                <c:pt idx="49">
                  <c:v>43157</c:v>
                </c:pt>
                <c:pt idx="50">
                  <c:v>43158</c:v>
                </c:pt>
                <c:pt idx="51">
                  <c:v>43159</c:v>
                </c:pt>
                <c:pt idx="52">
                  <c:v>43160</c:v>
                </c:pt>
                <c:pt idx="53">
                  <c:v>43161</c:v>
                </c:pt>
                <c:pt idx="54">
                  <c:v>43164</c:v>
                </c:pt>
                <c:pt idx="55">
                  <c:v>43165</c:v>
                </c:pt>
                <c:pt idx="56">
                  <c:v>43166</c:v>
                </c:pt>
                <c:pt idx="57">
                  <c:v>43167</c:v>
                </c:pt>
                <c:pt idx="58">
                  <c:v>43168</c:v>
                </c:pt>
                <c:pt idx="59">
                  <c:v>43171</c:v>
                </c:pt>
                <c:pt idx="60">
                  <c:v>43172</c:v>
                </c:pt>
                <c:pt idx="61">
                  <c:v>43173</c:v>
                </c:pt>
                <c:pt idx="62">
                  <c:v>43174</c:v>
                </c:pt>
                <c:pt idx="63">
                  <c:v>43175</c:v>
                </c:pt>
                <c:pt idx="64">
                  <c:v>43178</c:v>
                </c:pt>
                <c:pt idx="65">
                  <c:v>43179</c:v>
                </c:pt>
                <c:pt idx="66">
                  <c:v>43180</c:v>
                </c:pt>
                <c:pt idx="67">
                  <c:v>43181</c:v>
                </c:pt>
                <c:pt idx="68">
                  <c:v>43182</c:v>
                </c:pt>
                <c:pt idx="69">
                  <c:v>43185</c:v>
                </c:pt>
                <c:pt idx="70">
                  <c:v>43186</c:v>
                </c:pt>
                <c:pt idx="71">
                  <c:v>43187</c:v>
                </c:pt>
                <c:pt idx="72">
                  <c:v>43188</c:v>
                </c:pt>
                <c:pt idx="73">
                  <c:v>43192</c:v>
                </c:pt>
                <c:pt idx="74">
                  <c:v>43193</c:v>
                </c:pt>
                <c:pt idx="75">
                  <c:v>43194</c:v>
                </c:pt>
                <c:pt idx="76">
                  <c:v>43195</c:v>
                </c:pt>
                <c:pt idx="77">
                  <c:v>43196</c:v>
                </c:pt>
                <c:pt idx="78">
                  <c:v>43199</c:v>
                </c:pt>
                <c:pt idx="79">
                  <c:v>43200</c:v>
                </c:pt>
                <c:pt idx="80">
                  <c:v>43201</c:v>
                </c:pt>
                <c:pt idx="81">
                  <c:v>43202</c:v>
                </c:pt>
                <c:pt idx="82">
                  <c:v>43203</c:v>
                </c:pt>
                <c:pt idx="83">
                  <c:v>43206</c:v>
                </c:pt>
                <c:pt idx="84">
                  <c:v>43207</c:v>
                </c:pt>
                <c:pt idx="85">
                  <c:v>43208</c:v>
                </c:pt>
                <c:pt idx="86">
                  <c:v>43209</c:v>
                </c:pt>
                <c:pt idx="87">
                  <c:v>43210</c:v>
                </c:pt>
                <c:pt idx="88">
                  <c:v>43213</c:v>
                </c:pt>
                <c:pt idx="89">
                  <c:v>43214</c:v>
                </c:pt>
                <c:pt idx="90">
                  <c:v>43215</c:v>
                </c:pt>
                <c:pt idx="91">
                  <c:v>43216</c:v>
                </c:pt>
                <c:pt idx="92">
                  <c:v>43217</c:v>
                </c:pt>
                <c:pt idx="93">
                  <c:v>43220</c:v>
                </c:pt>
                <c:pt idx="94">
                  <c:v>43221</c:v>
                </c:pt>
                <c:pt idx="95">
                  <c:v>43222</c:v>
                </c:pt>
                <c:pt idx="96">
                  <c:v>43223</c:v>
                </c:pt>
                <c:pt idx="97">
                  <c:v>43224</c:v>
                </c:pt>
                <c:pt idx="98">
                  <c:v>43227</c:v>
                </c:pt>
                <c:pt idx="99">
                  <c:v>43228</c:v>
                </c:pt>
                <c:pt idx="100">
                  <c:v>43229</c:v>
                </c:pt>
                <c:pt idx="101">
                  <c:v>43230</c:v>
                </c:pt>
                <c:pt idx="102">
                  <c:v>43231</c:v>
                </c:pt>
                <c:pt idx="103">
                  <c:v>43234</c:v>
                </c:pt>
                <c:pt idx="104">
                  <c:v>43235</c:v>
                </c:pt>
                <c:pt idx="105">
                  <c:v>43236</c:v>
                </c:pt>
                <c:pt idx="106">
                  <c:v>43237</c:v>
                </c:pt>
                <c:pt idx="107">
                  <c:v>43238</c:v>
                </c:pt>
                <c:pt idx="108">
                  <c:v>43241</c:v>
                </c:pt>
                <c:pt idx="109">
                  <c:v>43242</c:v>
                </c:pt>
                <c:pt idx="110">
                  <c:v>43243</c:v>
                </c:pt>
                <c:pt idx="111">
                  <c:v>43244</c:v>
                </c:pt>
                <c:pt idx="112">
                  <c:v>43245</c:v>
                </c:pt>
                <c:pt idx="113">
                  <c:v>43249</c:v>
                </c:pt>
                <c:pt idx="114">
                  <c:v>43250</c:v>
                </c:pt>
                <c:pt idx="115">
                  <c:v>43251</c:v>
                </c:pt>
                <c:pt idx="116">
                  <c:v>43252</c:v>
                </c:pt>
                <c:pt idx="117">
                  <c:v>43255</c:v>
                </c:pt>
                <c:pt idx="118">
                  <c:v>43256</c:v>
                </c:pt>
                <c:pt idx="119">
                  <c:v>43257</c:v>
                </c:pt>
                <c:pt idx="120">
                  <c:v>43258</c:v>
                </c:pt>
                <c:pt idx="121">
                  <c:v>43259</c:v>
                </c:pt>
                <c:pt idx="122">
                  <c:v>43262</c:v>
                </c:pt>
                <c:pt idx="123">
                  <c:v>43263</c:v>
                </c:pt>
                <c:pt idx="124">
                  <c:v>43264</c:v>
                </c:pt>
                <c:pt idx="125">
                  <c:v>43265</c:v>
                </c:pt>
                <c:pt idx="126">
                  <c:v>43266</c:v>
                </c:pt>
                <c:pt idx="127">
                  <c:v>43269</c:v>
                </c:pt>
                <c:pt idx="128">
                  <c:v>43270</c:v>
                </c:pt>
                <c:pt idx="129">
                  <c:v>43271</c:v>
                </c:pt>
                <c:pt idx="130">
                  <c:v>43272</c:v>
                </c:pt>
                <c:pt idx="131">
                  <c:v>43273</c:v>
                </c:pt>
                <c:pt idx="132">
                  <c:v>43276</c:v>
                </c:pt>
                <c:pt idx="133">
                  <c:v>43277</c:v>
                </c:pt>
                <c:pt idx="134">
                  <c:v>43278</c:v>
                </c:pt>
                <c:pt idx="135">
                  <c:v>43279</c:v>
                </c:pt>
                <c:pt idx="136">
                  <c:v>43280</c:v>
                </c:pt>
                <c:pt idx="137">
                  <c:v>43283</c:v>
                </c:pt>
                <c:pt idx="138">
                  <c:v>43284</c:v>
                </c:pt>
                <c:pt idx="139">
                  <c:v>43286</c:v>
                </c:pt>
                <c:pt idx="140">
                  <c:v>43287</c:v>
                </c:pt>
                <c:pt idx="141">
                  <c:v>43290</c:v>
                </c:pt>
                <c:pt idx="142">
                  <c:v>43291</c:v>
                </c:pt>
                <c:pt idx="143">
                  <c:v>43292</c:v>
                </c:pt>
                <c:pt idx="144">
                  <c:v>43293</c:v>
                </c:pt>
                <c:pt idx="145">
                  <c:v>43294</c:v>
                </c:pt>
                <c:pt idx="146">
                  <c:v>43297</c:v>
                </c:pt>
                <c:pt idx="147">
                  <c:v>43298</c:v>
                </c:pt>
                <c:pt idx="148">
                  <c:v>43299</c:v>
                </c:pt>
                <c:pt idx="149">
                  <c:v>43300</c:v>
                </c:pt>
                <c:pt idx="150">
                  <c:v>43301</c:v>
                </c:pt>
                <c:pt idx="151">
                  <c:v>43304</c:v>
                </c:pt>
                <c:pt idx="152">
                  <c:v>43305</c:v>
                </c:pt>
                <c:pt idx="153">
                  <c:v>43306</c:v>
                </c:pt>
                <c:pt idx="154">
                  <c:v>43307</c:v>
                </c:pt>
                <c:pt idx="155">
                  <c:v>43308</c:v>
                </c:pt>
                <c:pt idx="156">
                  <c:v>43311</c:v>
                </c:pt>
                <c:pt idx="157">
                  <c:v>43312</c:v>
                </c:pt>
                <c:pt idx="158">
                  <c:v>43313</c:v>
                </c:pt>
                <c:pt idx="159">
                  <c:v>43314</c:v>
                </c:pt>
                <c:pt idx="160">
                  <c:v>43315</c:v>
                </c:pt>
                <c:pt idx="161">
                  <c:v>43318</c:v>
                </c:pt>
                <c:pt idx="162">
                  <c:v>43319</c:v>
                </c:pt>
                <c:pt idx="163">
                  <c:v>43320</c:v>
                </c:pt>
                <c:pt idx="164">
                  <c:v>43321</c:v>
                </c:pt>
                <c:pt idx="165">
                  <c:v>43322</c:v>
                </c:pt>
                <c:pt idx="166">
                  <c:v>43325</c:v>
                </c:pt>
                <c:pt idx="167">
                  <c:v>43326</c:v>
                </c:pt>
                <c:pt idx="168">
                  <c:v>43327</c:v>
                </c:pt>
                <c:pt idx="169">
                  <c:v>43328</c:v>
                </c:pt>
                <c:pt idx="170">
                  <c:v>43329</c:v>
                </c:pt>
                <c:pt idx="171">
                  <c:v>43332</c:v>
                </c:pt>
                <c:pt idx="172">
                  <c:v>43333</c:v>
                </c:pt>
                <c:pt idx="173">
                  <c:v>43334</c:v>
                </c:pt>
                <c:pt idx="174">
                  <c:v>43335</c:v>
                </c:pt>
                <c:pt idx="175">
                  <c:v>43336</c:v>
                </c:pt>
                <c:pt idx="176">
                  <c:v>43339</c:v>
                </c:pt>
                <c:pt idx="177">
                  <c:v>43340</c:v>
                </c:pt>
                <c:pt idx="178">
                  <c:v>43341</c:v>
                </c:pt>
                <c:pt idx="179">
                  <c:v>43342</c:v>
                </c:pt>
                <c:pt idx="180">
                  <c:v>43343</c:v>
                </c:pt>
                <c:pt idx="181">
                  <c:v>43347</c:v>
                </c:pt>
                <c:pt idx="182">
                  <c:v>43348</c:v>
                </c:pt>
                <c:pt idx="183">
                  <c:v>43349</c:v>
                </c:pt>
                <c:pt idx="184">
                  <c:v>43350</c:v>
                </c:pt>
                <c:pt idx="185">
                  <c:v>43353</c:v>
                </c:pt>
                <c:pt idx="186">
                  <c:v>43354</c:v>
                </c:pt>
                <c:pt idx="187">
                  <c:v>43355</c:v>
                </c:pt>
                <c:pt idx="188">
                  <c:v>43356</c:v>
                </c:pt>
                <c:pt idx="189">
                  <c:v>43357</c:v>
                </c:pt>
                <c:pt idx="190">
                  <c:v>43360</c:v>
                </c:pt>
                <c:pt idx="191">
                  <c:v>43361</c:v>
                </c:pt>
                <c:pt idx="192">
                  <c:v>43362</c:v>
                </c:pt>
                <c:pt idx="193">
                  <c:v>43363</c:v>
                </c:pt>
                <c:pt idx="194">
                  <c:v>43364</c:v>
                </c:pt>
                <c:pt idx="195">
                  <c:v>43367</c:v>
                </c:pt>
                <c:pt idx="196">
                  <c:v>43368</c:v>
                </c:pt>
                <c:pt idx="197">
                  <c:v>43369</c:v>
                </c:pt>
                <c:pt idx="198">
                  <c:v>43370</c:v>
                </c:pt>
                <c:pt idx="199">
                  <c:v>43371</c:v>
                </c:pt>
                <c:pt idx="200">
                  <c:v>43374</c:v>
                </c:pt>
                <c:pt idx="201">
                  <c:v>43375</c:v>
                </c:pt>
                <c:pt idx="202">
                  <c:v>43376</c:v>
                </c:pt>
                <c:pt idx="203">
                  <c:v>43377</c:v>
                </c:pt>
                <c:pt idx="204">
                  <c:v>43378</c:v>
                </c:pt>
                <c:pt idx="205">
                  <c:v>43381</c:v>
                </c:pt>
                <c:pt idx="206">
                  <c:v>43382</c:v>
                </c:pt>
                <c:pt idx="207">
                  <c:v>43383</c:v>
                </c:pt>
                <c:pt idx="208">
                  <c:v>43384</c:v>
                </c:pt>
                <c:pt idx="209">
                  <c:v>43385</c:v>
                </c:pt>
                <c:pt idx="210">
                  <c:v>43388</c:v>
                </c:pt>
                <c:pt idx="211">
                  <c:v>43389</c:v>
                </c:pt>
                <c:pt idx="212">
                  <c:v>43390</c:v>
                </c:pt>
                <c:pt idx="213">
                  <c:v>43391</c:v>
                </c:pt>
                <c:pt idx="214">
                  <c:v>43392</c:v>
                </c:pt>
                <c:pt idx="215">
                  <c:v>43395</c:v>
                </c:pt>
                <c:pt idx="216">
                  <c:v>43396</c:v>
                </c:pt>
                <c:pt idx="217">
                  <c:v>43397</c:v>
                </c:pt>
                <c:pt idx="218">
                  <c:v>43398</c:v>
                </c:pt>
                <c:pt idx="219">
                  <c:v>43399</c:v>
                </c:pt>
                <c:pt idx="220">
                  <c:v>43402</c:v>
                </c:pt>
                <c:pt idx="221">
                  <c:v>43403</c:v>
                </c:pt>
                <c:pt idx="222">
                  <c:v>43404</c:v>
                </c:pt>
                <c:pt idx="223">
                  <c:v>43405</c:v>
                </c:pt>
                <c:pt idx="224">
                  <c:v>43406</c:v>
                </c:pt>
                <c:pt idx="225">
                  <c:v>43409</c:v>
                </c:pt>
                <c:pt idx="226">
                  <c:v>43410</c:v>
                </c:pt>
                <c:pt idx="227">
                  <c:v>43411</c:v>
                </c:pt>
                <c:pt idx="228">
                  <c:v>43412</c:v>
                </c:pt>
                <c:pt idx="229">
                  <c:v>43413</c:v>
                </c:pt>
                <c:pt idx="230">
                  <c:v>43416</c:v>
                </c:pt>
                <c:pt idx="231">
                  <c:v>43417</c:v>
                </c:pt>
                <c:pt idx="232">
                  <c:v>43418</c:v>
                </c:pt>
                <c:pt idx="233">
                  <c:v>43419</c:v>
                </c:pt>
                <c:pt idx="234">
                  <c:v>43420</c:v>
                </c:pt>
                <c:pt idx="235">
                  <c:v>43423</c:v>
                </c:pt>
                <c:pt idx="236">
                  <c:v>43424</c:v>
                </c:pt>
                <c:pt idx="237">
                  <c:v>43425</c:v>
                </c:pt>
                <c:pt idx="238">
                  <c:v>43427</c:v>
                </c:pt>
                <c:pt idx="239">
                  <c:v>43430</c:v>
                </c:pt>
                <c:pt idx="240">
                  <c:v>43431</c:v>
                </c:pt>
                <c:pt idx="241">
                  <c:v>43432</c:v>
                </c:pt>
                <c:pt idx="242">
                  <c:v>43433</c:v>
                </c:pt>
                <c:pt idx="243">
                  <c:v>43434</c:v>
                </c:pt>
                <c:pt idx="244">
                  <c:v>43437</c:v>
                </c:pt>
                <c:pt idx="245">
                  <c:v>43438</c:v>
                </c:pt>
                <c:pt idx="246">
                  <c:v>43439</c:v>
                </c:pt>
                <c:pt idx="247">
                  <c:v>43440</c:v>
                </c:pt>
                <c:pt idx="248">
                  <c:v>43441</c:v>
                </c:pt>
                <c:pt idx="249">
                  <c:v>43444</c:v>
                </c:pt>
                <c:pt idx="250">
                  <c:v>43445</c:v>
                </c:pt>
                <c:pt idx="251">
                  <c:v>43446</c:v>
                </c:pt>
              </c:numCache>
            </c:numRef>
          </c:cat>
          <c:val>
            <c:numRef>
              <c:f>'#11 and #16'!$C$1618:$C$1869</c:f>
              <c:numCache>
                <c:formatCode>0.00</c:formatCode>
                <c:ptCount val="252"/>
                <c:pt idx="0">
                  <c:v>13.85</c:v>
                </c:pt>
                <c:pt idx="1">
                  <c:v>13.77</c:v>
                </c:pt>
                <c:pt idx="2">
                  <c:v>13.66</c:v>
                </c:pt>
                <c:pt idx="3">
                  <c:v>13.76</c:v>
                </c:pt>
                <c:pt idx="4">
                  <c:v>14.41</c:v>
                </c:pt>
                <c:pt idx="5">
                  <c:v>14.57</c:v>
                </c:pt>
                <c:pt idx="6">
                  <c:v>14.77</c:v>
                </c:pt>
                <c:pt idx="7">
                  <c:v>14.6</c:v>
                </c:pt>
                <c:pt idx="8">
                  <c:v>14.7</c:v>
                </c:pt>
                <c:pt idx="9">
                  <c:v>14.93</c:v>
                </c:pt>
                <c:pt idx="10">
                  <c:v>15</c:v>
                </c:pt>
                <c:pt idx="11">
                  <c:v>15.16</c:v>
                </c:pt>
                <c:pt idx="12">
                  <c:v>15.33</c:v>
                </c:pt>
                <c:pt idx="13">
                  <c:v>15.31</c:v>
                </c:pt>
                <c:pt idx="14">
                  <c:v>15.25</c:v>
                </c:pt>
                <c:pt idx="15">
                  <c:v>15.08</c:v>
                </c:pt>
                <c:pt idx="16">
                  <c:v>14.78</c:v>
                </c:pt>
                <c:pt idx="17">
                  <c:v>14.73</c:v>
                </c:pt>
                <c:pt idx="18">
                  <c:v>14.65</c:v>
                </c:pt>
                <c:pt idx="19">
                  <c:v>14.18</c:v>
                </c:pt>
                <c:pt idx="20">
                  <c:v>14.18</c:v>
                </c:pt>
                <c:pt idx="21">
                  <c:v>13.59</c:v>
                </c:pt>
                <c:pt idx="22">
                  <c:v>13.42</c:v>
                </c:pt>
                <c:pt idx="23">
                  <c:v>13.08</c:v>
                </c:pt>
                <c:pt idx="24">
                  <c:v>13.25</c:v>
                </c:pt>
                <c:pt idx="25">
                  <c:v>13.17</c:v>
                </c:pt>
                <c:pt idx="26">
                  <c:v>13.19</c:v>
                </c:pt>
                <c:pt idx="27">
                  <c:v>13.16</c:v>
                </c:pt>
                <c:pt idx="28">
                  <c:v>13.24</c:v>
                </c:pt>
                <c:pt idx="29">
                  <c:v>13.36</c:v>
                </c:pt>
                <c:pt idx="30">
                  <c:v>13.67</c:v>
                </c:pt>
                <c:pt idx="31">
                  <c:v>13.72</c:v>
                </c:pt>
                <c:pt idx="32">
                  <c:v>13.23</c:v>
                </c:pt>
                <c:pt idx="33">
                  <c:v>13.37</c:v>
                </c:pt>
                <c:pt idx="34">
                  <c:v>13.63</c:v>
                </c:pt>
                <c:pt idx="35">
                  <c:v>13.9</c:v>
                </c:pt>
                <c:pt idx="36">
                  <c:v>13.84</c:v>
                </c:pt>
                <c:pt idx="37">
                  <c:v>14</c:v>
                </c:pt>
                <c:pt idx="38">
                  <c:v>13.58</c:v>
                </c:pt>
                <c:pt idx="39">
                  <c:v>13.67</c:v>
                </c:pt>
                <c:pt idx="40">
                  <c:v>13.73</c:v>
                </c:pt>
                <c:pt idx="41">
                  <c:v>13.48</c:v>
                </c:pt>
                <c:pt idx="42">
                  <c:v>13.4</c:v>
                </c:pt>
                <c:pt idx="43">
                  <c:v>13.62</c:v>
                </c:pt>
                <c:pt idx="44">
                  <c:v>13.38</c:v>
                </c:pt>
                <c:pt idx="45">
                  <c:v>13.36</c:v>
                </c:pt>
                <c:pt idx="46">
                  <c:v>13.38</c:v>
                </c:pt>
                <c:pt idx="47">
                  <c:v>13.71</c:v>
                </c:pt>
                <c:pt idx="48">
                  <c:v>13.68</c:v>
                </c:pt>
                <c:pt idx="49">
                  <c:v>13.66</c:v>
                </c:pt>
                <c:pt idx="50">
                  <c:v>13.01</c:v>
                </c:pt>
                <c:pt idx="51">
                  <c:v>13.48</c:v>
                </c:pt>
                <c:pt idx="52">
                  <c:v>13.71</c:v>
                </c:pt>
                <c:pt idx="53">
                  <c:v>13.42</c:v>
                </c:pt>
                <c:pt idx="54">
                  <c:v>13.56</c:v>
                </c:pt>
                <c:pt idx="55">
                  <c:v>13.45</c:v>
                </c:pt>
                <c:pt idx="56">
                  <c:v>12.79</c:v>
                </c:pt>
                <c:pt idx="57">
                  <c:v>12.89</c:v>
                </c:pt>
                <c:pt idx="58">
                  <c:v>12.84</c:v>
                </c:pt>
                <c:pt idx="59">
                  <c:v>12.93</c:v>
                </c:pt>
                <c:pt idx="60">
                  <c:v>12.62</c:v>
                </c:pt>
                <c:pt idx="61">
                  <c:v>12.76</c:v>
                </c:pt>
                <c:pt idx="62">
                  <c:v>12.74</c:v>
                </c:pt>
                <c:pt idx="63">
                  <c:v>12.65</c:v>
                </c:pt>
                <c:pt idx="64">
                  <c:v>12.89</c:v>
                </c:pt>
                <c:pt idx="65">
                  <c:v>12.56</c:v>
                </c:pt>
                <c:pt idx="66">
                  <c:v>12.67</c:v>
                </c:pt>
                <c:pt idx="67">
                  <c:v>12.77</c:v>
                </c:pt>
                <c:pt idx="68">
                  <c:v>12.57</c:v>
                </c:pt>
                <c:pt idx="69">
                  <c:v>12.42</c:v>
                </c:pt>
                <c:pt idx="70">
                  <c:v>12.54</c:v>
                </c:pt>
                <c:pt idx="71">
                  <c:v>12.21</c:v>
                </c:pt>
                <c:pt idx="72">
                  <c:v>12.35</c:v>
                </c:pt>
                <c:pt idx="73">
                  <c:v>12.52</c:v>
                </c:pt>
                <c:pt idx="74">
                  <c:v>12.47</c:v>
                </c:pt>
                <c:pt idx="75">
                  <c:v>12.27</c:v>
                </c:pt>
                <c:pt idx="76">
                  <c:v>12.35</c:v>
                </c:pt>
                <c:pt idx="77">
                  <c:v>12.34</c:v>
                </c:pt>
                <c:pt idx="78">
                  <c:v>12.36</c:v>
                </c:pt>
                <c:pt idx="79">
                  <c:v>12.13</c:v>
                </c:pt>
                <c:pt idx="80">
                  <c:v>12.06</c:v>
                </c:pt>
                <c:pt idx="81">
                  <c:v>12.05</c:v>
                </c:pt>
                <c:pt idx="82">
                  <c:v>12.08</c:v>
                </c:pt>
                <c:pt idx="83">
                  <c:v>11.98</c:v>
                </c:pt>
                <c:pt idx="84">
                  <c:v>11.65</c:v>
                </c:pt>
                <c:pt idx="85">
                  <c:v>11.74</c:v>
                </c:pt>
                <c:pt idx="86">
                  <c:v>11.75</c:v>
                </c:pt>
                <c:pt idx="87">
                  <c:v>11.64</c:v>
                </c:pt>
                <c:pt idx="88">
                  <c:v>11.21</c:v>
                </c:pt>
                <c:pt idx="89">
                  <c:v>11.14</c:v>
                </c:pt>
                <c:pt idx="90">
                  <c:v>10.86</c:v>
                </c:pt>
                <c:pt idx="91">
                  <c:v>10.97</c:v>
                </c:pt>
                <c:pt idx="92">
                  <c:v>11.22</c:v>
                </c:pt>
                <c:pt idx="93">
                  <c:v>11.52</c:v>
                </c:pt>
                <c:pt idx="94">
                  <c:v>11.69</c:v>
                </c:pt>
                <c:pt idx="95">
                  <c:v>11.75</c:v>
                </c:pt>
                <c:pt idx="96">
                  <c:v>11.69</c:v>
                </c:pt>
                <c:pt idx="97">
                  <c:v>11.51</c:v>
                </c:pt>
                <c:pt idx="98">
                  <c:v>11.32</c:v>
                </c:pt>
                <c:pt idx="99">
                  <c:v>11.56</c:v>
                </c:pt>
                <c:pt idx="100">
                  <c:v>11.29</c:v>
                </c:pt>
                <c:pt idx="101">
                  <c:v>11.27</c:v>
                </c:pt>
                <c:pt idx="102">
                  <c:v>11.22</c:v>
                </c:pt>
                <c:pt idx="103">
                  <c:v>11.26</c:v>
                </c:pt>
                <c:pt idx="104">
                  <c:v>11.52</c:v>
                </c:pt>
                <c:pt idx="105">
                  <c:v>11.61</c:v>
                </c:pt>
                <c:pt idx="106">
                  <c:v>11.56</c:v>
                </c:pt>
                <c:pt idx="107">
                  <c:v>11.66</c:v>
                </c:pt>
                <c:pt idx="108">
                  <c:v>12.1</c:v>
                </c:pt>
                <c:pt idx="109">
                  <c:v>12.15</c:v>
                </c:pt>
                <c:pt idx="110">
                  <c:v>12.35</c:v>
                </c:pt>
                <c:pt idx="111">
                  <c:v>12.38</c:v>
                </c:pt>
                <c:pt idx="112">
                  <c:v>12.46</c:v>
                </c:pt>
                <c:pt idx="113">
                  <c:v>12.46</c:v>
                </c:pt>
                <c:pt idx="114">
                  <c:v>12.6</c:v>
                </c:pt>
                <c:pt idx="115">
                  <c:v>12.79</c:v>
                </c:pt>
                <c:pt idx="116">
                  <c:v>12.52</c:v>
                </c:pt>
                <c:pt idx="117">
                  <c:v>11.9</c:v>
                </c:pt>
                <c:pt idx="118">
                  <c:v>12.02</c:v>
                </c:pt>
                <c:pt idx="119">
                  <c:v>12.2</c:v>
                </c:pt>
                <c:pt idx="120">
                  <c:v>11.73</c:v>
                </c:pt>
                <c:pt idx="121">
                  <c:v>12.25</c:v>
                </c:pt>
                <c:pt idx="122">
                  <c:v>12.35</c:v>
                </c:pt>
                <c:pt idx="123">
                  <c:v>12.35</c:v>
                </c:pt>
                <c:pt idx="124">
                  <c:v>12.51</c:v>
                </c:pt>
                <c:pt idx="125">
                  <c:v>12.23</c:v>
                </c:pt>
                <c:pt idx="126">
                  <c:v>12.02</c:v>
                </c:pt>
                <c:pt idx="127">
                  <c:v>11.99</c:v>
                </c:pt>
                <c:pt idx="128">
                  <c:v>11.84</c:v>
                </c:pt>
                <c:pt idx="129">
                  <c:v>11.89</c:v>
                </c:pt>
                <c:pt idx="130">
                  <c:v>11.87</c:v>
                </c:pt>
                <c:pt idx="131">
                  <c:v>12.05</c:v>
                </c:pt>
                <c:pt idx="132">
                  <c:v>12</c:v>
                </c:pt>
                <c:pt idx="133">
                  <c:v>12.12</c:v>
                </c:pt>
                <c:pt idx="134">
                  <c:v>11.72</c:v>
                </c:pt>
                <c:pt idx="135">
                  <c:v>11.88</c:v>
                </c:pt>
                <c:pt idx="136">
                  <c:v>11.86</c:v>
                </c:pt>
                <c:pt idx="137">
                  <c:v>11.56</c:v>
                </c:pt>
                <c:pt idx="138">
                  <c:v>11.39</c:v>
                </c:pt>
                <c:pt idx="139">
                  <c:v>11.48</c:v>
                </c:pt>
                <c:pt idx="140">
                  <c:v>11.51</c:v>
                </c:pt>
                <c:pt idx="141">
                  <c:v>11.4</c:v>
                </c:pt>
                <c:pt idx="142">
                  <c:v>11.41</c:v>
                </c:pt>
                <c:pt idx="143">
                  <c:v>11.29</c:v>
                </c:pt>
                <c:pt idx="144">
                  <c:v>11.08</c:v>
                </c:pt>
                <c:pt idx="145">
                  <c:v>10.96</c:v>
                </c:pt>
                <c:pt idx="146">
                  <c:v>11.14</c:v>
                </c:pt>
                <c:pt idx="147">
                  <c:v>11.13</c:v>
                </c:pt>
                <c:pt idx="148">
                  <c:v>11.08</c:v>
                </c:pt>
                <c:pt idx="149">
                  <c:v>10.97</c:v>
                </c:pt>
                <c:pt idx="150">
                  <c:v>11.12</c:v>
                </c:pt>
                <c:pt idx="151">
                  <c:v>11.08</c:v>
                </c:pt>
                <c:pt idx="152">
                  <c:v>11.19</c:v>
                </c:pt>
                <c:pt idx="153">
                  <c:v>11.19</c:v>
                </c:pt>
                <c:pt idx="154">
                  <c:v>11.03</c:v>
                </c:pt>
                <c:pt idx="155">
                  <c:v>10.88</c:v>
                </c:pt>
                <c:pt idx="156">
                  <c:v>10.82</c:v>
                </c:pt>
                <c:pt idx="157">
                  <c:v>10.55</c:v>
                </c:pt>
                <c:pt idx="158">
                  <c:v>10.48</c:v>
                </c:pt>
                <c:pt idx="159">
                  <c:v>10.59</c:v>
                </c:pt>
                <c:pt idx="160">
                  <c:v>10.85</c:v>
                </c:pt>
                <c:pt idx="161">
                  <c:v>10.98</c:v>
                </c:pt>
                <c:pt idx="162">
                  <c:v>10.88</c:v>
                </c:pt>
                <c:pt idx="163">
                  <c:v>10.81</c:v>
                </c:pt>
                <c:pt idx="164">
                  <c:v>10.84</c:v>
                </c:pt>
                <c:pt idx="165">
                  <c:v>10.54</c:v>
                </c:pt>
                <c:pt idx="166">
                  <c:v>10.3</c:v>
                </c:pt>
                <c:pt idx="167">
                  <c:v>10.34</c:v>
                </c:pt>
                <c:pt idx="168">
                  <c:v>10.23</c:v>
                </c:pt>
                <c:pt idx="169">
                  <c:v>10.3</c:v>
                </c:pt>
                <c:pt idx="170">
                  <c:v>10.18</c:v>
                </c:pt>
                <c:pt idx="171">
                  <c:v>10.09</c:v>
                </c:pt>
                <c:pt idx="172">
                  <c:v>10.17</c:v>
                </c:pt>
                <c:pt idx="173">
                  <c:v>10.18</c:v>
                </c:pt>
                <c:pt idx="174">
                  <c:v>10.119999999999999</c:v>
                </c:pt>
                <c:pt idx="175">
                  <c:v>10.23</c:v>
                </c:pt>
                <c:pt idx="176">
                  <c:v>10.51</c:v>
                </c:pt>
                <c:pt idx="177">
                  <c:v>10.31</c:v>
                </c:pt>
                <c:pt idx="178">
                  <c:v>10.37</c:v>
                </c:pt>
                <c:pt idx="179">
                  <c:v>10.57</c:v>
                </c:pt>
                <c:pt idx="180">
                  <c:v>10.6</c:v>
                </c:pt>
                <c:pt idx="181">
                  <c:v>10.64</c:v>
                </c:pt>
                <c:pt idx="182">
                  <c:v>10.89</c:v>
                </c:pt>
                <c:pt idx="183">
                  <c:v>10.8</c:v>
                </c:pt>
                <c:pt idx="184">
                  <c:v>11.01</c:v>
                </c:pt>
                <c:pt idx="185">
                  <c:v>11.2</c:v>
                </c:pt>
                <c:pt idx="186">
                  <c:v>11.18</c:v>
                </c:pt>
                <c:pt idx="187">
                  <c:v>11.67</c:v>
                </c:pt>
                <c:pt idx="188">
                  <c:v>11.68</c:v>
                </c:pt>
                <c:pt idx="189">
                  <c:v>11.16</c:v>
                </c:pt>
                <c:pt idx="190">
                  <c:v>10.63</c:v>
                </c:pt>
                <c:pt idx="191">
                  <c:v>10.52</c:v>
                </c:pt>
                <c:pt idx="192">
                  <c:v>10.76</c:v>
                </c:pt>
                <c:pt idx="193">
                  <c:v>10.8</c:v>
                </c:pt>
                <c:pt idx="194">
                  <c:v>10.84</c:v>
                </c:pt>
                <c:pt idx="195">
                  <c:v>10.38</c:v>
                </c:pt>
                <c:pt idx="196">
                  <c:v>10.36</c:v>
                </c:pt>
                <c:pt idx="197">
                  <c:v>9.9</c:v>
                </c:pt>
                <c:pt idx="198">
                  <c:v>10.050000000000001</c:v>
                </c:pt>
                <c:pt idx="199">
                  <c:v>10.42</c:v>
                </c:pt>
                <c:pt idx="200">
                  <c:v>11.61</c:v>
                </c:pt>
                <c:pt idx="201">
                  <c:v>12.07</c:v>
                </c:pt>
                <c:pt idx="202">
                  <c:v>12.23</c:v>
                </c:pt>
                <c:pt idx="203">
                  <c:v>12.33</c:v>
                </c:pt>
                <c:pt idx="204">
                  <c:v>12.63</c:v>
                </c:pt>
                <c:pt idx="205">
                  <c:v>12.94</c:v>
                </c:pt>
                <c:pt idx="206">
                  <c:v>12.97</c:v>
                </c:pt>
                <c:pt idx="207">
                  <c:v>12.85</c:v>
                </c:pt>
                <c:pt idx="208">
                  <c:v>12.92</c:v>
                </c:pt>
                <c:pt idx="209">
                  <c:v>13.07</c:v>
                </c:pt>
                <c:pt idx="210">
                  <c:v>13.43</c:v>
                </c:pt>
                <c:pt idx="211">
                  <c:v>13.25</c:v>
                </c:pt>
                <c:pt idx="212">
                  <c:v>13.73</c:v>
                </c:pt>
                <c:pt idx="213">
                  <c:v>13.87</c:v>
                </c:pt>
                <c:pt idx="214">
                  <c:v>13.89</c:v>
                </c:pt>
                <c:pt idx="215">
                  <c:v>13.82</c:v>
                </c:pt>
                <c:pt idx="216">
                  <c:v>13.81</c:v>
                </c:pt>
                <c:pt idx="217">
                  <c:v>14.01</c:v>
                </c:pt>
                <c:pt idx="218">
                  <c:v>13.97</c:v>
                </c:pt>
                <c:pt idx="219">
                  <c:v>13.84</c:v>
                </c:pt>
                <c:pt idx="220">
                  <c:v>13.5</c:v>
                </c:pt>
                <c:pt idx="221">
                  <c:v>13.32</c:v>
                </c:pt>
                <c:pt idx="222">
                  <c:v>13.19</c:v>
                </c:pt>
                <c:pt idx="223">
                  <c:v>13.19</c:v>
                </c:pt>
                <c:pt idx="224">
                  <c:v>13.44</c:v>
                </c:pt>
                <c:pt idx="225">
                  <c:v>13.15</c:v>
                </c:pt>
                <c:pt idx="226">
                  <c:v>12.96</c:v>
                </c:pt>
                <c:pt idx="227">
                  <c:v>13.01</c:v>
                </c:pt>
                <c:pt idx="228">
                  <c:v>12.84</c:v>
                </c:pt>
                <c:pt idx="229">
                  <c:v>12.73</c:v>
                </c:pt>
                <c:pt idx="230">
                  <c:v>12.94</c:v>
                </c:pt>
                <c:pt idx="231">
                  <c:v>12.61</c:v>
                </c:pt>
                <c:pt idx="232">
                  <c:v>12.65</c:v>
                </c:pt>
                <c:pt idx="233">
                  <c:v>12.65</c:v>
                </c:pt>
                <c:pt idx="234">
                  <c:v>12.69</c:v>
                </c:pt>
                <c:pt idx="235">
                  <c:v>12.8</c:v>
                </c:pt>
                <c:pt idx="236">
                  <c:v>12.46</c:v>
                </c:pt>
                <c:pt idx="237">
                  <c:v>12.68</c:v>
                </c:pt>
                <c:pt idx="238">
                  <c:v>12.47</c:v>
                </c:pt>
                <c:pt idx="239">
                  <c:v>12.48</c:v>
                </c:pt>
                <c:pt idx="240">
                  <c:v>12.34</c:v>
                </c:pt>
                <c:pt idx="241">
                  <c:v>12.84</c:v>
                </c:pt>
                <c:pt idx="242">
                  <c:v>12.87</c:v>
                </c:pt>
                <c:pt idx="243">
                  <c:v>12.84</c:v>
                </c:pt>
                <c:pt idx="244">
                  <c:v>12.91</c:v>
                </c:pt>
                <c:pt idx="245">
                  <c:v>12.75</c:v>
                </c:pt>
                <c:pt idx="246">
                  <c:v>12.72</c:v>
                </c:pt>
                <c:pt idx="247">
                  <c:v>12.64</c:v>
                </c:pt>
                <c:pt idx="248">
                  <c:v>12.87</c:v>
                </c:pt>
                <c:pt idx="249">
                  <c:v>12.72</c:v>
                </c:pt>
                <c:pt idx="250">
                  <c:v>12.83</c:v>
                </c:pt>
                <c:pt idx="251">
                  <c:v>12.74</c:v>
                </c:pt>
              </c:numCache>
            </c:numRef>
          </c:val>
          <c:smooth val="0"/>
          <c:extLst>
            <c:ext xmlns:c16="http://schemas.microsoft.com/office/drawing/2014/chart" uri="{C3380CC4-5D6E-409C-BE32-E72D297353CC}">
              <c16:uniqueId val="{00000001-1955-4CBD-8C42-C79592789922}"/>
            </c:ext>
          </c:extLst>
        </c:ser>
        <c:dLbls>
          <c:showLegendKey val="0"/>
          <c:showVal val="0"/>
          <c:showCatName val="0"/>
          <c:showSerName val="0"/>
          <c:showPercent val="0"/>
          <c:showBubbleSize val="0"/>
        </c:dLbls>
        <c:smooth val="0"/>
        <c:axId val="402576040"/>
        <c:axId val="403957280"/>
      </c:lineChart>
      <c:dateAx>
        <c:axId val="402576040"/>
        <c:scaling>
          <c:orientation val="minMax"/>
          <c:max val="43446"/>
          <c:min val="43082"/>
        </c:scaling>
        <c:delete val="0"/>
        <c:axPos val="b"/>
        <c:numFmt formatCode="mm/dd/yy;@" sourceLinked="0"/>
        <c:majorTickMark val="out"/>
        <c:minorTickMark val="none"/>
        <c:tickLblPos val="nextTo"/>
        <c:txPr>
          <a:bodyPr rot="5400000" vert="horz"/>
          <a:lstStyle/>
          <a:p>
            <a:pPr>
              <a:defRPr sz="1400" b="0" i="0" u="none" strike="noStrike" baseline="0">
                <a:solidFill>
                  <a:schemeClr val="tx1"/>
                </a:solidFill>
                <a:latin typeface="Calibri"/>
                <a:ea typeface="Calibri"/>
                <a:cs typeface="Calibri"/>
              </a:defRPr>
            </a:pPr>
            <a:endParaRPr lang="en-US"/>
          </a:p>
        </c:txPr>
        <c:crossAx val="403957280"/>
        <c:crossesAt val="9"/>
        <c:auto val="1"/>
        <c:lblOffset val="100"/>
        <c:baseTimeUnit val="days"/>
        <c:majorUnit val="28"/>
        <c:majorTimeUnit val="days"/>
      </c:dateAx>
      <c:valAx>
        <c:axId val="403957280"/>
        <c:scaling>
          <c:orientation val="minMax"/>
          <c:max val="28"/>
          <c:min val="9"/>
        </c:scaling>
        <c:delete val="0"/>
        <c:axPos val="l"/>
        <c:majorGridlines/>
        <c:numFmt formatCode="General" sourceLinked="1"/>
        <c:majorTickMark val="out"/>
        <c:minorTickMark val="none"/>
        <c:tickLblPos val="nextTo"/>
        <c:txPr>
          <a:bodyPr rot="0" vert="horz"/>
          <a:lstStyle/>
          <a:p>
            <a:pPr>
              <a:defRPr sz="1400" b="0" i="0" u="none" strike="noStrike" baseline="0">
                <a:solidFill>
                  <a:srgbClr val="000000"/>
                </a:solidFill>
                <a:latin typeface="Calibri"/>
                <a:ea typeface="Calibri"/>
                <a:cs typeface="Calibri"/>
              </a:defRPr>
            </a:pPr>
            <a:endParaRPr lang="en-US"/>
          </a:p>
        </c:txPr>
        <c:crossAx val="402576040"/>
        <c:crossesAt val="43082"/>
        <c:crossBetween val="midCat"/>
        <c:majorUnit val="1"/>
        <c:minorUnit val="0.5"/>
      </c:valAx>
      <c:spPr>
        <a:solidFill>
          <a:schemeClr val="bg1"/>
        </a:solidFill>
      </c:spPr>
    </c:plotArea>
    <c:legend>
      <c:legendPos val="t"/>
      <c:layout>
        <c:manualLayout>
          <c:xMode val="edge"/>
          <c:yMode val="edge"/>
          <c:x val="5.223337707786526E-2"/>
          <c:y val="0.25940007934644926"/>
          <c:w val="0.40405617821449202"/>
          <c:h val="0.10250511328224438"/>
        </c:manualLayout>
      </c:layout>
      <c:overlay val="1"/>
      <c:spPr>
        <a:solidFill>
          <a:schemeClr val="bg1"/>
        </a:solidFill>
        <a:ln>
          <a:solidFill>
            <a:schemeClr val="tx1">
              <a:lumMod val="50000"/>
              <a:lumOff val="50000"/>
            </a:schemeClr>
          </a:solidFill>
        </a:ln>
      </c:spPr>
      <c:txPr>
        <a:bodyPr/>
        <a:lstStyle/>
        <a:p>
          <a:pPr>
            <a:defRPr sz="1600" b="1" i="0" u="none" strike="noStrike" baseline="0">
              <a:solidFill>
                <a:srgbClr val="000000"/>
              </a:solidFill>
              <a:latin typeface="Calibri"/>
              <a:ea typeface="Calibri"/>
              <a:cs typeface="Calibri"/>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0.94977</cdr:x>
      <cdr:y>0.25945</cdr:y>
    </cdr:from>
    <cdr:to>
      <cdr:x>0.98333</cdr:x>
      <cdr:y>0.33144</cdr:y>
    </cdr:to>
    <cdr:sp macro="" textlink="">
      <cdr:nvSpPr>
        <cdr:cNvPr id="2" name="Oval 1">
          <a:extLst xmlns:a="http://schemas.openxmlformats.org/drawingml/2006/main">
            <a:ext uri="{FF2B5EF4-FFF2-40B4-BE49-F238E27FC236}">
              <a16:creationId xmlns:a16="http://schemas.microsoft.com/office/drawing/2014/main" id="{A27103BA-B77A-4C2D-8432-92A920626E9D}"/>
            </a:ext>
          </a:extLst>
        </cdr:cNvPr>
        <cdr:cNvSpPr/>
      </cdr:nvSpPr>
      <cdr:spPr>
        <a:xfrm xmlns:a="http://schemas.openxmlformats.org/drawingml/2006/main">
          <a:off x="8684660" y="1373128"/>
          <a:ext cx="306940" cy="380997"/>
        </a:xfrm>
        <a:prstGeom xmlns:a="http://schemas.openxmlformats.org/drawingml/2006/main" prst="ellipse">
          <a:avLst/>
        </a:prstGeom>
        <a:noFill xmlns:a="http://schemas.openxmlformats.org/drawingml/2006/main"/>
        <a:ln xmlns:a="http://schemas.openxmlformats.org/drawingml/2006/main" w="19050">
          <a:solidFill>
            <a:srgbClr val="00CC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0.95</cdr:x>
      <cdr:y>0.08514</cdr:y>
    </cdr:from>
    <cdr:to>
      <cdr:x>0.98333</cdr:x>
      <cdr:y>0.16013</cdr:y>
    </cdr:to>
    <cdr:sp macro="" textlink="">
      <cdr:nvSpPr>
        <cdr:cNvPr id="5" name="Oval 4">
          <a:extLst xmlns:a="http://schemas.openxmlformats.org/drawingml/2006/main">
            <a:ext uri="{FF2B5EF4-FFF2-40B4-BE49-F238E27FC236}">
              <a16:creationId xmlns:a16="http://schemas.microsoft.com/office/drawing/2014/main" id="{D18E34F9-5CB6-48C6-96A1-37E330DFA598}"/>
            </a:ext>
          </a:extLst>
        </cdr:cNvPr>
        <cdr:cNvSpPr/>
      </cdr:nvSpPr>
      <cdr:spPr>
        <a:xfrm xmlns:a="http://schemas.openxmlformats.org/drawingml/2006/main">
          <a:off x="8686800" y="450585"/>
          <a:ext cx="304800" cy="396869"/>
        </a:xfrm>
        <a:prstGeom xmlns:a="http://schemas.openxmlformats.org/drawingml/2006/main" prst="ellipse">
          <a:avLst/>
        </a:prstGeom>
        <a:noFill xmlns:a="http://schemas.openxmlformats.org/drawingml/2006/main"/>
        <a:ln xmlns:a="http://schemas.openxmlformats.org/drawingml/2006/main" w="19050">
          <a:solidFill>
            <a:srgbClr val="00CC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0.34167</cdr:x>
      <cdr:y>0.43223</cdr:y>
    </cdr:from>
    <cdr:to>
      <cdr:x>0.36333</cdr:x>
      <cdr:y>0.59061</cdr:y>
    </cdr:to>
    <cdr:cxnSp macro="">
      <cdr:nvCxnSpPr>
        <cdr:cNvPr id="7" name="Straight Arrow Connector 6">
          <a:extLst xmlns:a="http://schemas.openxmlformats.org/drawingml/2006/main">
            <a:ext uri="{FF2B5EF4-FFF2-40B4-BE49-F238E27FC236}">
              <a16:creationId xmlns:a16="http://schemas.microsoft.com/office/drawing/2014/main" id="{584B8BBE-DB0F-434E-ABE1-A5892FC75D3F}"/>
            </a:ext>
          </a:extLst>
        </cdr:cNvPr>
        <cdr:cNvCxnSpPr/>
      </cdr:nvCxnSpPr>
      <cdr:spPr>
        <a:xfrm xmlns:a="http://schemas.openxmlformats.org/drawingml/2006/main" flipH="1" flipV="1">
          <a:off x="3124200" y="2287529"/>
          <a:ext cx="198090" cy="838191"/>
        </a:xfrm>
        <a:prstGeom xmlns:a="http://schemas.openxmlformats.org/drawingml/2006/main" prst="straightConnector1">
          <a:avLst/>
        </a:prstGeom>
        <a:ln xmlns:a="http://schemas.openxmlformats.org/drawingml/2006/main" w="19050">
          <a:solidFill>
            <a:srgbClr val="FF0000"/>
          </a:solidFill>
          <a:prstDash val="solid"/>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0.85</cdr:x>
      <cdr:y>0.14084</cdr:y>
    </cdr:from>
    <cdr:to>
      <cdr:x>0.93333</cdr:x>
      <cdr:y>0.21063</cdr:y>
    </cdr:to>
    <cdr:sp macro="" textlink="">
      <cdr:nvSpPr>
        <cdr:cNvPr id="9" name="TextBox 5">
          <a:extLst xmlns:a="http://schemas.openxmlformats.org/drawingml/2006/main">
            <a:ext uri="{FF2B5EF4-FFF2-40B4-BE49-F238E27FC236}">
              <a16:creationId xmlns:a16="http://schemas.microsoft.com/office/drawing/2014/main" id="{84202F05-AE29-431D-9345-A970071F87FF}"/>
            </a:ext>
          </a:extLst>
        </cdr:cNvPr>
        <cdr:cNvSpPr txBox="1"/>
      </cdr:nvSpPr>
      <cdr:spPr>
        <a:xfrm xmlns:a="http://schemas.openxmlformats.org/drawingml/2006/main">
          <a:off x="7772400" y="745376"/>
          <a:ext cx="762000" cy="369332"/>
        </a:xfrm>
        <a:prstGeom xmlns:a="http://schemas.openxmlformats.org/drawingml/2006/main" prst="rect">
          <a:avLst/>
        </a:prstGeom>
        <a:solidFill xmlns:a="http://schemas.openxmlformats.org/drawingml/2006/main">
          <a:schemeClr val="bg1"/>
        </a:solidFill>
        <a:ln xmlns:a="http://schemas.openxmlformats.org/drawingml/2006/main" w="19050">
          <a:solidFill>
            <a:schemeClr val="bg1">
              <a:lumMod val="65000"/>
            </a:schemeClr>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15.6%</a:t>
          </a:r>
        </a:p>
      </cdr:txBody>
    </cdr:sp>
  </cdr:relSizeAnchor>
  <cdr:relSizeAnchor xmlns:cdr="http://schemas.openxmlformats.org/drawingml/2006/chartDrawing">
    <cdr:from>
      <cdr:x>0.85</cdr:x>
      <cdr:y>0.03583</cdr:y>
    </cdr:from>
    <cdr:to>
      <cdr:x>0.93333</cdr:x>
      <cdr:y>0.10562</cdr:y>
    </cdr:to>
    <cdr:sp macro="" textlink="">
      <cdr:nvSpPr>
        <cdr:cNvPr id="10" name="TextBox 5">
          <a:extLst xmlns:a="http://schemas.openxmlformats.org/drawingml/2006/main">
            <a:ext uri="{FF2B5EF4-FFF2-40B4-BE49-F238E27FC236}">
              <a16:creationId xmlns:a16="http://schemas.microsoft.com/office/drawing/2014/main" id="{84202F05-AE29-431D-9345-A970071F87FF}"/>
            </a:ext>
          </a:extLst>
        </cdr:cNvPr>
        <cdr:cNvSpPr txBox="1"/>
      </cdr:nvSpPr>
      <cdr:spPr>
        <a:xfrm xmlns:a="http://schemas.openxmlformats.org/drawingml/2006/main">
          <a:off x="7772400" y="189624"/>
          <a:ext cx="762000" cy="369332"/>
        </a:xfrm>
        <a:prstGeom xmlns:a="http://schemas.openxmlformats.org/drawingml/2006/main" prst="rect">
          <a:avLst/>
        </a:prstGeom>
        <a:solidFill xmlns:a="http://schemas.openxmlformats.org/drawingml/2006/main">
          <a:schemeClr val="bg1"/>
        </a:solidFill>
        <a:ln xmlns:a="http://schemas.openxmlformats.org/drawingml/2006/main" w="19050">
          <a:solidFill>
            <a:schemeClr val="accent1"/>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17.0%</a:t>
          </a:r>
        </a:p>
      </cdr:txBody>
    </cdr:sp>
  </cdr:relSizeAnchor>
  <cdr:relSizeAnchor xmlns:cdr="http://schemas.openxmlformats.org/drawingml/2006/chartDrawing">
    <cdr:from>
      <cdr:x>0.85</cdr:x>
      <cdr:y>0.34015</cdr:y>
    </cdr:from>
    <cdr:to>
      <cdr:x>0.93333</cdr:x>
      <cdr:y>0.40993</cdr:y>
    </cdr:to>
    <cdr:sp macro="" textlink="">
      <cdr:nvSpPr>
        <cdr:cNvPr id="11" name="TextBox 5">
          <a:extLst xmlns:a="http://schemas.openxmlformats.org/drawingml/2006/main">
            <a:ext uri="{FF2B5EF4-FFF2-40B4-BE49-F238E27FC236}">
              <a16:creationId xmlns:a16="http://schemas.microsoft.com/office/drawing/2014/main" id="{84202F05-AE29-431D-9345-A970071F87FF}"/>
            </a:ext>
          </a:extLst>
        </cdr:cNvPr>
        <cdr:cNvSpPr txBox="1"/>
      </cdr:nvSpPr>
      <cdr:spPr>
        <a:xfrm xmlns:a="http://schemas.openxmlformats.org/drawingml/2006/main">
          <a:off x="7772400" y="1800178"/>
          <a:ext cx="762000" cy="369332"/>
        </a:xfrm>
        <a:prstGeom xmlns:a="http://schemas.openxmlformats.org/drawingml/2006/main" prst="rect">
          <a:avLst/>
        </a:prstGeom>
        <a:solidFill xmlns:a="http://schemas.openxmlformats.org/drawingml/2006/main">
          <a:schemeClr val="bg1"/>
        </a:solidFill>
        <a:ln xmlns:a="http://schemas.openxmlformats.org/drawingml/2006/main" w="19050">
          <a:solidFill>
            <a:srgbClr val="EA6A00"/>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15.1%</a:t>
          </a:r>
        </a:p>
      </cdr:txBody>
    </cdr:sp>
  </cdr:relSizeAnchor>
  <cdr:relSizeAnchor xmlns:cdr="http://schemas.openxmlformats.org/drawingml/2006/chartDrawing">
    <cdr:from>
      <cdr:x>0.93333</cdr:x>
      <cdr:y>0.07072</cdr:y>
    </cdr:from>
    <cdr:to>
      <cdr:x>0.95833</cdr:x>
      <cdr:y>0.11547</cdr:y>
    </cdr:to>
    <cdr:cxnSp macro="">
      <cdr:nvCxnSpPr>
        <cdr:cNvPr id="13" name="Straight Arrow Connector 12">
          <a:extLst xmlns:a="http://schemas.openxmlformats.org/drawingml/2006/main">
            <a:ext uri="{FF2B5EF4-FFF2-40B4-BE49-F238E27FC236}">
              <a16:creationId xmlns:a16="http://schemas.microsoft.com/office/drawing/2014/main" id="{FB93F69A-35B7-4961-BDBF-7FC3140D0B24}"/>
            </a:ext>
          </a:extLst>
        </cdr:cNvPr>
        <cdr:cNvCxnSpPr>
          <a:stCxn xmlns:a="http://schemas.openxmlformats.org/drawingml/2006/main" id="10" idx="3"/>
        </cdr:cNvCxnSpPr>
      </cdr:nvCxnSpPr>
      <cdr:spPr>
        <a:xfrm xmlns:a="http://schemas.openxmlformats.org/drawingml/2006/main">
          <a:off x="8534400" y="374290"/>
          <a:ext cx="228600" cy="236839"/>
        </a:xfrm>
        <a:prstGeom xmlns:a="http://schemas.openxmlformats.org/drawingml/2006/main" prst="straightConnector1">
          <a:avLst/>
        </a:prstGeom>
        <a:ln xmlns:a="http://schemas.openxmlformats.org/drawingml/2006/main" w="19050">
          <a:solidFill>
            <a:schemeClr val="accent1">
              <a:lumMod val="75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0.89241</cdr:x>
      <cdr:y>0.63092</cdr:y>
    </cdr:from>
    <cdr:to>
      <cdr:x>0.99167</cdr:x>
      <cdr:y>0.71426</cdr:y>
    </cdr:to>
    <cdr:sp macro="" textlink="">
      <cdr:nvSpPr>
        <cdr:cNvPr id="3" name="Rectangle: Rounded Corners 2">
          <a:extLst xmlns:a="http://schemas.openxmlformats.org/drawingml/2006/main">
            <a:ext uri="{FF2B5EF4-FFF2-40B4-BE49-F238E27FC236}">
              <a16:creationId xmlns:a16="http://schemas.microsoft.com/office/drawing/2014/main" id="{9A63CB3E-02F9-4DEE-81A4-9EA10A12A5B8}"/>
            </a:ext>
          </a:extLst>
        </cdr:cNvPr>
        <cdr:cNvSpPr/>
      </cdr:nvSpPr>
      <cdr:spPr>
        <a:xfrm xmlns:a="http://schemas.openxmlformats.org/drawingml/2006/main">
          <a:off x="8160168" y="3365046"/>
          <a:ext cx="907632" cy="444526"/>
        </a:xfrm>
        <a:prstGeom xmlns:a="http://schemas.openxmlformats.org/drawingml/2006/main" prst="roundRect">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endParaRPr lang="en-US" dirty="0">
              <a:latin typeface="Gill Sans MT" panose="020B0502020104020203" pitchFamily="34" charset="0"/>
            </a:endParaRPr>
          </a:p>
        </p:txBody>
      </p:sp>
      <p:sp>
        <p:nvSpPr>
          <p:cNvPr id="3" name="Date Placeholder 2"/>
          <p:cNvSpPr>
            <a:spLocks noGrp="1"/>
          </p:cNvSpPr>
          <p:nvPr>
            <p:ph type="dt" sz="quarter" idx="1"/>
          </p:nvPr>
        </p:nvSpPr>
        <p:spPr>
          <a:xfrm>
            <a:off x="3970939" y="1"/>
            <a:ext cx="3037840" cy="464820"/>
          </a:xfrm>
          <a:prstGeom prst="rect">
            <a:avLst/>
          </a:prstGeom>
        </p:spPr>
        <p:txBody>
          <a:bodyPr vert="horz" lIns="91440" tIns="45720" rIns="91440" bIns="45720" rtlCol="0"/>
          <a:lstStyle>
            <a:lvl1pPr algn="r">
              <a:defRPr sz="1200"/>
            </a:lvl1pPr>
          </a:lstStyle>
          <a:p>
            <a:fld id="{E83D020E-752C-4FBD-BAC3-57E311101923}" type="datetimeFigureOut">
              <a:rPr lang="en-US" smtClean="0">
                <a:latin typeface="Gill Sans MT" panose="020B0502020104020203" pitchFamily="34" charset="0"/>
              </a:rPr>
              <a:t>12/14/18</a:t>
            </a:fld>
            <a:endParaRPr lang="en-US" dirty="0">
              <a:latin typeface="Gill Sans MT" panose="020B0502020104020203"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1440" tIns="45720" rIns="91440" bIns="45720" rtlCol="0" anchor="b"/>
          <a:lstStyle>
            <a:lvl1pPr algn="l">
              <a:defRPr sz="1200"/>
            </a:lvl1pPr>
          </a:lstStyle>
          <a:p>
            <a:endParaRPr lang="en-US" dirty="0">
              <a:latin typeface="Gill Sans MT" panose="020B0502020104020203"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1440" tIns="45720" rIns="91440" bIns="45720" rtlCol="0" anchor="b"/>
          <a:lstStyle>
            <a:lvl1pPr algn="r">
              <a:defRPr sz="1200"/>
            </a:lvl1pPr>
          </a:lstStyle>
          <a:p>
            <a:fld id="{13400258-7786-4431-BE90-7F9C8632E3BD}" type="slidenum">
              <a:rPr lang="en-US" smtClean="0">
                <a:latin typeface="Gill Sans MT" panose="020B0502020104020203" pitchFamily="34" charset="0"/>
              </a:rPr>
              <a:t>‹#›</a:t>
            </a:fld>
            <a:endParaRPr lang="en-US" dirty="0">
              <a:latin typeface="Gill Sans MT" panose="020B0502020104020203" pitchFamily="34" charset="0"/>
            </a:endParaRPr>
          </a:p>
        </p:txBody>
      </p:sp>
    </p:spTree>
    <p:extLst>
      <p:ext uri="{BB962C8B-B14F-4D97-AF65-F5344CB8AC3E}">
        <p14:creationId xmlns:p14="http://schemas.microsoft.com/office/powerpoint/2010/main" val="1774923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9" y="0"/>
            <a:ext cx="3037840" cy="466726"/>
          </a:xfrm>
          <a:prstGeom prst="rect">
            <a:avLst/>
          </a:prstGeom>
        </p:spPr>
        <p:txBody>
          <a:bodyPr vert="horz" lIns="91440" tIns="45720" rIns="91440" bIns="45720" rtlCol="0"/>
          <a:lstStyle>
            <a:lvl1pPr algn="r">
              <a:defRPr sz="1200"/>
            </a:lvl1pPr>
          </a:lstStyle>
          <a:p>
            <a:fld id="{E2277DF3-F102-40BF-94EE-9288959AF410}" type="datetimeFigureOut">
              <a:rPr lang="en-US" smtClean="0"/>
              <a:t>12/14/18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5" y="4473577"/>
            <a:ext cx="5608319" cy="366077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80"/>
            <a:ext cx="3037840" cy="4667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680"/>
            <a:ext cx="3037840" cy="466726"/>
          </a:xfrm>
          <a:prstGeom prst="rect">
            <a:avLst/>
          </a:prstGeom>
        </p:spPr>
        <p:txBody>
          <a:bodyPr vert="horz" lIns="91440" tIns="45720" rIns="91440" bIns="45720" rtlCol="0" anchor="b"/>
          <a:lstStyle>
            <a:lvl1pPr algn="r">
              <a:defRPr sz="1200"/>
            </a:lvl1pPr>
          </a:lstStyle>
          <a:p>
            <a:fld id="{41C0D389-45E2-4879-ADE9-7A045E210F2A}" type="slidenum">
              <a:rPr lang="en-US" smtClean="0"/>
              <a:t>‹#›</a:t>
            </a:fld>
            <a:endParaRPr lang="en-US" dirty="0"/>
          </a:p>
        </p:txBody>
      </p:sp>
    </p:spTree>
    <p:extLst>
      <p:ext uri="{BB962C8B-B14F-4D97-AF65-F5344CB8AC3E}">
        <p14:creationId xmlns:p14="http://schemas.microsoft.com/office/powerpoint/2010/main" val="141500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a:t>
            </a:fld>
            <a:endParaRPr lang="en-US" dirty="0"/>
          </a:p>
        </p:txBody>
      </p:sp>
    </p:spTree>
    <p:extLst>
      <p:ext uri="{BB962C8B-B14F-4D97-AF65-F5344CB8AC3E}">
        <p14:creationId xmlns:p14="http://schemas.microsoft.com/office/powerpoint/2010/main" val="313991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10</a:t>
            </a:fld>
            <a:endParaRPr lang="en-US" dirty="0"/>
          </a:p>
        </p:txBody>
      </p:sp>
    </p:spTree>
    <p:extLst>
      <p:ext uri="{BB962C8B-B14F-4D97-AF65-F5344CB8AC3E}">
        <p14:creationId xmlns:p14="http://schemas.microsoft.com/office/powerpoint/2010/main" val="611886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11</a:t>
            </a:fld>
            <a:endParaRPr lang="en-US" dirty="0"/>
          </a:p>
        </p:txBody>
      </p:sp>
    </p:spTree>
    <p:extLst>
      <p:ext uri="{BB962C8B-B14F-4D97-AF65-F5344CB8AC3E}">
        <p14:creationId xmlns:p14="http://schemas.microsoft.com/office/powerpoint/2010/main" val="823443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12</a:t>
            </a:fld>
            <a:endParaRPr lang="en-US" dirty="0"/>
          </a:p>
        </p:txBody>
      </p:sp>
    </p:spTree>
    <p:extLst>
      <p:ext uri="{BB962C8B-B14F-4D97-AF65-F5344CB8AC3E}">
        <p14:creationId xmlns:p14="http://schemas.microsoft.com/office/powerpoint/2010/main" val="2588976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13</a:t>
            </a:fld>
            <a:endParaRPr lang="en-US" dirty="0"/>
          </a:p>
        </p:txBody>
      </p:sp>
    </p:spTree>
    <p:extLst>
      <p:ext uri="{BB962C8B-B14F-4D97-AF65-F5344CB8AC3E}">
        <p14:creationId xmlns:p14="http://schemas.microsoft.com/office/powerpoint/2010/main" val="2795341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14</a:t>
            </a:fld>
            <a:endParaRPr lang="en-US" dirty="0"/>
          </a:p>
        </p:txBody>
      </p:sp>
    </p:spTree>
    <p:extLst>
      <p:ext uri="{BB962C8B-B14F-4D97-AF65-F5344CB8AC3E}">
        <p14:creationId xmlns:p14="http://schemas.microsoft.com/office/powerpoint/2010/main" val="3703541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15</a:t>
            </a:fld>
            <a:endParaRPr lang="en-US" dirty="0"/>
          </a:p>
        </p:txBody>
      </p:sp>
    </p:spTree>
    <p:extLst>
      <p:ext uri="{BB962C8B-B14F-4D97-AF65-F5344CB8AC3E}">
        <p14:creationId xmlns:p14="http://schemas.microsoft.com/office/powerpoint/2010/main" val="3201354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16</a:t>
            </a:fld>
            <a:endParaRPr lang="en-US" dirty="0"/>
          </a:p>
        </p:txBody>
      </p:sp>
    </p:spTree>
    <p:extLst>
      <p:ext uri="{BB962C8B-B14F-4D97-AF65-F5344CB8AC3E}">
        <p14:creationId xmlns:p14="http://schemas.microsoft.com/office/powerpoint/2010/main" val="2373389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17</a:t>
            </a:fld>
            <a:endParaRPr lang="en-US" dirty="0"/>
          </a:p>
        </p:txBody>
      </p:sp>
    </p:spTree>
    <p:extLst>
      <p:ext uri="{BB962C8B-B14F-4D97-AF65-F5344CB8AC3E}">
        <p14:creationId xmlns:p14="http://schemas.microsoft.com/office/powerpoint/2010/main" val="2434602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18</a:t>
            </a:fld>
            <a:endParaRPr lang="en-US" dirty="0"/>
          </a:p>
        </p:txBody>
      </p:sp>
    </p:spTree>
    <p:extLst>
      <p:ext uri="{BB962C8B-B14F-4D97-AF65-F5344CB8AC3E}">
        <p14:creationId xmlns:p14="http://schemas.microsoft.com/office/powerpoint/2010/main" val="5545696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19</a:t>
            </a:fld>
            <a:endParaRPr lang="en-US" dirty="0"/>
          </a:p>
        </p:txBody>
      </p:sp>
    </p:spTree>
    <p:extLst>
      <p:ext uri="{BB962C8B-B14F-4D97-AF65-F5344CB8AC3E}">
        <p14:creationId xmlns:p14="http://schemas.microsoft.com/office/powerpoint/2010/main" val="4226069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a:t>
            </a:fld>
            <a:endParaRPr lang="en-US" dirty="0"/>
          </a:p>
        </p:txBody>
      </p:sp>
    </p:spTree>
    <p:extLst>
      <p:ext uri="{BB962C8B-B14F-4D97-AF65-F5344CB8AC3E}">
        <p14:creationId xmlns:p14="http://schemas.microsoft.com/office/powerpoint/2010/main" val="33693239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20</a:t>
            </a:fld>
            <a:endParaRPr lang="en-US" dirty="0"/>
          </a:p>
        </p:txBody>
      </p:sp>
    </p:spTree>
    <p:extLst>
      <p:ext uri="{BB962C8B-B14F-4D97-AF65-F5344CB8AC3E}">
        <p14:creationId xmlns:p14="http://schemas.microsoft.com/office/powerpoint/2010/main" val="10313410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21</a:t>
            </a:fld>
            <a:endParaRPr lang="en-US" dirty="0"/>
          </a:p>
        </p:txBody>
      </p:sp>
    </p:spTree>
    <p:extLst>
      <p:ext uri="{BB962C8B-B14F-4D97-AF65-F5344CB8AC3E}">
        <p14:creationId xmlns:p14="http://schemas.microsoft.com/office/powerpoint/2010/main" val="26378666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22</a:t>
            </a:fld>
            <a:endParaRPr lang="en-US" dirty="0"/>
          </a:p>
        </p:txBody>
      </p:sp>
    </p:spTree>
    <p:extLst>
      <p:ext uri="{BB962C8B-B14F-4D97-AF65-F5344CB8AC3E}">
        <p14:creationId xmlns:p14="http://schemas.microsoft.com/office/powerpoint/2010/main" val="49286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3</a:t>
            </a:fld>
            <a:endParaRPr lang="en-US" dirty="0"/>
          </a:p>
        </p:txBody>
      </p:sp>
    </p:spTree>
    <p:extLst>
      <p:ext uri="{BB962C8B-B14F-4D97-AF65-F5344CB8AC3E}">
        <p14:creationId xmlns:p14="http://schemas.microsoft.com/office/powerpoint/2010/main" val="9922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4</a:t>
            </a:fld>
            <a:endParaRPr lang="en-US" dirty="0"/>
          </a:p>
        </p:txBody>
      </p:sp>
    </p:spTree>
    <p:extLst>
      <p:ext uri="{BB962C8B-B14F-4D97-AF65-F5344CB8AC3E}">
        <p14:creationId xmlns:p14="http://schemas.microsoft.com/office/powerpoint/2010/main" val="2327365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5</a:t>
            </a:fld>
            <a:endParaRPr lang="en-US" dirty="0"/>
          </a:p>
        </p:txBody>
      </p:sp>
    </p:spTree>
    <p:extLst>
      <p:ext uri="{BB962C8B-B14F-4D97-AF65-F5344CB8AC3E}">
        <p14:creationId xmlns:p14="http://schemas.microsoft.com/office/powerpoint/2010/main" val="3628454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6</a:t>
            </a:fld>
            <a:endParaRPr lang="en-US" dirty="0"/>
          </a:p>
        </p:txBody>
      </p:sp>
    </p:spTree>
    <p:extLst>
      <p:ext uri="{BB962C8B-B14F-4D97-AF65-F5344CB8AC3E}">
        <p14:creationId xmlns:p14="http://schemas.microsoft.com/office/powerpoint/2010/main" val="536381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7</a:t>
            </a:fld>
            <a:endParaRPr lang="en-US" dirty="0"/>
          </a:p>
        </p:txBody>
      </p:sp>
    </p:spTree>
    <p:extLst>
      <p:ext uri="{BB962C8B-B14F-4D97-AF65-F5344CB8AC3E}">
        <p14:creationId xmlns:p14="http://schemas.microsoft.com/office/powerpoint/2010/main" val="3572599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8</a:t>
            </a:fld>
            <a:endParaRPr lang="en-US" dirty="0"/>
          </a:p>
        </p:txBody>
      </p:sp>
    </p:spTree>
    <p:extLst>
      <p:ext uri="{BB962C8B-B14F-4D97-AF65-F5344CB8AC3E}">
        <p14:creationId xmlns:p14="http://schemas.microsoft.com/office/powerpoint/2010/main" val="1201539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0D389-45E2-4879-ADE9-7A045E210F2A}" type="slidenum">
              <a:rPr lang="en-US" smtClean="0"/>
              <a:t>9</a:t>
            </a:fld>
            <a:endParaRPr lang="en-US" dirty="0"/>
          </a:p>
        </p:txBody>
      </p:sp>
    </p:spTree>
    <p:extLst>
      <p:ext uri="{BB962C8B-B14F-4D97-AF65-F5344CB8AC3E}">
        <p14:creationId xmlns:p14="http://schemas.microsoft.com/office/powerpoint/2010/main" val="168852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DCC-95E3-4E00-AE82-8E2BC15F578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C65F901-AC39-43F9-BE7E-EB6D3A1667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B4B826F-3F69-496B-86BF-2E6F7A049E65}"/>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050432F6-9640-408B-8217-C1320785F8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3A4943-7D5F-4701-AB60-007C7A16C2A2}"/>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2268647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48E8D-6B27-49BB-AAE7-F5760F95A3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7FCC85-FB97-4A48-9962-77D05D578E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34B92-5749-42D6-B776-43BDB49FE2DE}"/>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C04807B1-3B2B-4C59-9BE4-A5F498D98A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92EE4B-11AC-49CA-B5F7-D0E4A0BE279B}"/>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120450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CCC66E-8F71-4F56-9A8E-B52796244DB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CE12AC-64AA-450B-9636-EC69AA6F80CA}"/>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B6EED-E715-40C7-80FA-C820AD3A6FB1}"/>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613C7C39-E49C-435B-83D5-E25E40A8D2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331C37-12DF-4781-A020-8C3E11230D80}"/>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123448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F0332-56C4-4A83-AB16-D197EF552F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BC9B12-8592-42A8-B45B-A41323A2EB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C7E88-6857-400D-A845-BCC0968C46FF}"/>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7349ECCE-973F-40BF-8283-A43AA8D031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FE5B08-1746-4601-A7AF-22F2AC0AACA1}"/>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296799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30D2-9A29-457B-BA14-A1AFE4A6600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2940829-3508-43DF-B295-B22B24B8BD8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55E164-89A1-41FC-A9BB-F711241E7E05}"/>
              </a:ext>
            </a:extLst>
          </p:cNvPr>
          <p:cNvSpPr>
            <a:spLocks noGrp="1"/>
          </p:cNvSpPr>
          <p:nvPr>
            <p:ph type="dt" sz="half" idx="10"/>
          </p:nvPr>
        </p:nvSpPr>
        <p:spPr/>
        <p:txBody>
          <a:bodyPr/>
          <a:lstStyle/>
          <a:p>
            <a:r>
              <a:rPr lang="en-US" dirty="0"/>
              <a:t>8/15/2018</a:t>
            </a:r>
          </a:p>
        </p:txBody>
      </p:sp>
      <p:sp>
        <p:nvSpPr>
          <p:cNvPr id="5" name="Footer Placeholder 4">
            <a:extLst>
              <a:ext uri="{FF2B5EF4-FFF2-40B4-BE49-F238E27FC236}">
                <a16:creationId xmlns:a16="http://schemas.microsoft.com/office/drawing/2014/main" id="{522CD672-0F78-489F-AFA0-C5541C7282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21D728-9E5F-4BD2-888B-F98A4BA40DD2}"/>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49130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1D842-C822-44C3-A675-CE30885B85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7448D5-995A-41B0-8F15-CCB1DA981A4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E6CA9E-27CD-454A-A616-C971F3CE1A9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89B7A5-DCC6-4D1D-B5D3-78BA44457648}"/>
              </a:ext>
            </a:extLst>
          </p:cNvPr>
          <p:cNvSpPr>
            <a:spLocks noGrp="1"/>
          </p:cNvSpPr>
          <p:nvPr>
            <p:ph type="dt" sz="half" idx="10"/>
          </p:nvPr>
        </p:nvSpPr>
        <p:spPr/>
        <p:txBody>
          <a:bodyPr/>
          <a:lstStyle/>
          <a:p>
            <a:r>
              <a:rPr lang="en-US" dirty="0"/>
              <a:t>8/15/2018</a:t>
            </a:r>
          </a:p>
        </p:txBody>
      </p:sp>
      <p:sp>
        <p:nvSpPr>
          <p:cNvPr id="6" name="Footer Placeholder 5">
            <a:extLst>
              <a:ext uri="{FF2B5EF4-FFF2-40B4-BE49-F238E27FC236}">
                <a16:creationId xmlns:a16="http://schemas.microsoft.com/office/drawing/2014/main" id="{E607CC4F-32AD-4569-ACE2-7F780654E2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70D2D7-4AD2-4EF2-BE28-31AB20A750ED}"/>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39728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CF55-C7B2-4DA0-B27E-BD827F8C76E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F2100D-BE17-4ECF-B51E-2A1022778E0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8796F8B-BE4B-4951-8CA9-E34409F76A5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ED988D-EE8A-4014-8A5B-76A448BEB37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FC40E68-CA96-452E-AA41-EAC8F87D4BB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13F856-231D-460F-9ED0-7A0282870DB6}"/>
              </a:ext>
            </a:extLst>
          </p:cNvPr>
          <p:cNvSpPr>
            <a:spLocks noGrp="1"/>
          </p:cNvSpPr>
          <p:nvPr>
            <p:ph type="dt" sz="half" idx="10"/>
          </p:nvPr>
        </p:nvSpPr>
        <p:spPr/>
        <p:txBody>
          <a:bodyPr/>
          <a:lstStyle/>
          <a:p>
            <a:r>
              <a:rPr lang="en-US" dirty="0"/>
              <a:t>8/15/2018</a:t>
            </a:r>
          </a:p>
        </p:txBody>
      </p:sp>
      <p:sp>
        <p:nvSpPr>
          <p:cNvPr id="8" name="Footer Placeholder 7">
            <a:extLst>
              <a:ext uri="{FF2B5EF4-FFF2-40B4-BE49-F238E27FC236}">
                <a16:creationId xmlns:a16="http://schemas.microsoft.com/office/drawing/2014/main" id="{8F0AD637-ADE0-42F7-A4F6-D40E674C13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FFC0B94-CE20-424E-A85A-5FC23A7FF112}"/>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347120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C1E32-AB9B-4DB6-BB76-891DD3C0F8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FCDF24-9C97-409E-A3CB-4359E04DA029}"/>
              </a:ext>
            </a:extLst>
          </p:cNvPr>
          <p:cNvSpPr>
            <a:spLocks noGrp="1"/>
          </p:cNvSpPr>
          <p:nvPr>
            <p:ph type="dt" sz="half" idx="10"/>
          </p:nvPr>
        </p:nvSpPr>
        <p:spPr/>
        <p:txBody>
          <a:bodyPr/>
          <a:lstStyle/>
          <a:p>
            <a:r>
              <a:rPr lang="en-US" dirty="0"/>
              <a:t>8/15/2018</a:t>
            </a:r>
          </a:p>
        </p:txBody>
      </p:sp>
      <p:sp>
        <p:nvSpPr>
          <p:cNvPr id="4" name="Footer Placeholder 3">
            <a:extLst>
              <a:ext uri="{FF2B5EF4-FFF2-40B4-BE49-F238E27FC236}">
                <a16:creationId xmlns:a16="http://schemas.microsoft.com/office/drawing/2014/main" id="{1CEBFFFB-2F8B-4DBE-95CE-A11BDDA2C83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5545AC3-ED40-4A4A-8326-5B516547339E}"/>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239757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859A8A-447D-41E3-A4E3-E0CB9520F06C}"/>
              </a:ext>
            </a:extLst>
          </p:cNvPr>
          <p:cNvSpPr>
            <a:spLocks noGrp="1"/>
          </p:cNvSpPr>
          <p:nvPr>
            <p:ph type="dt" sz="half" idx="10"/>
          </p:nvPr>
        </p:nvSpPr>
        <p:spPr/>
        <p:txBody>
          <a:bodyPr/>
          <a:lstStyle/>
          <a:p>
            <a:r>
              <a:rPr lang="en-US" dirty="0"/>
              <a:t>8/15/2018</a:t>
            </a:r>
          </a:p>
        </p:txBody>
      </p:sp>
      <p:sp>
        <p:nvSpPr>
          <p:cNvPr id="3" name="Footer Placeholder 2">
            <a:extLst>
              <a:ext uri="{FF2B5EF4-FFF2-40B4-BE49-F238E27FC236}">
                <a16:creationId xmlns:a16="http://schemas.microsoft.com/office/drawing/2014/main" id="{56B96933-6C09-465F-BFB7-FA80838F2B8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EB34BC7-5991-4859-A159-899D82630A52}"/>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143003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4CE8-EC41-4873-AF15-E46075800C9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5F2E5813-B5CB-4F1C-878D-4DBFACFD601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409263-3580-4F55-8C21-878BC890DD4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0BB1C116-18BE-46F3-8FDB-D9014C558D85}"/>
              </a:ext>
            </a:extLst>
          </p:cNvPr>
          <p:cNvSpPr>
            <a:spLocks noGrp="1"/>
          </p:cNvSpPr>
          <p:nvPr>
            <p:ph type="dt" sz="half" idx="10"/>
          </p:nvPr>
        </p:nvSpPr>
        <p:spPr/>
        <p:txBody>
          <a:bodyPr/>
          <a:lstStyle/>
          <a:p>
            <a:r>
              <a:rPr lang="en-US" dirty="0"/>
              <a:t>8/15/2018</a:t>
            </a:r>
          </a:p>
        </p:txBody>
      </p:sp>
      <p:sp>
        <p:nvSpPr>
          <p:cNvPr id="6" name="Footer Placeholder 5">
            <a:extLst>
              <a:ext uri="{FF2B5EF4-FFF2-40B4-BE49-F238E27FC236}">
                <a16:creationId xmlns:a16="http://schemas.microsoft.com/office/drawing/2014/main" id="{8F964D15-7657-47E8-81DD-BE267426281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C773FE-53CB-4308-8752-2C3E02961F58}"/>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256014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3FA9E-C95A-4D94-8E9A-98BB3D69B72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23B0F54-C855-4C75-B638-1FEA63E7411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B5FFFD47-F551-4186-A32F-2AEEC3F849C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DB76913-446A-4205-B064-25CE7FACB54F}"/>
              </a:ext>
            </a:extLst>
          </p:cNvPr>
          <p:cNvSpPr>
            <a:spLocks noGrp="1"/>
          </p:cNvSpPr>
          <p:nvPr>
            <p:ph type="dt" sz="half" idx="10"/>
          </p:nvPr>
        </p:nvSpPr>
        <p:spPr/>
        <p:txBody>
          <a:bodyPr/>
          <a:lstStyle/>
          <a:p>
            <a:r>
              <a:rPr lang="en-US" dirty="0"/>
              <a:t>8/15/2018</a:t>
            </a:r>
          </a:p>
        </p:txBody>
      </p:sp>
      <p:sp>
        <p:nvSpPr>
          <p:cNvPr id="6" name="Footer Placeholder 5">
            <a:extLst>
              <a:ext uri="{FF2B5EF4-FFF2-40B4-BE49-F238E27FC236}">
                <a16:creationId xmlns:a16="http://schemas.microsoft.com/office/drawing/2014/main" id="{C189D3C0-0766-4601-8466-DF862CC918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4A535C-C141-4B3E-8466-D331FF2646C8}"/>
              </a:ext>
            </a:extLst>
          </p:cNvPr>
          <p:cNvSpPr>
            <a:spLocks noGrp="1"/>
          </p:cNvSpPr>
          <p:nvPr>
            <p:ph type="sldNum" sz="quarter" idx="12"/>
          </p:nvPr>
        </p:nvSpPr>
        <p:spPr/>
        <p:txBody>
          <a:bodyPr/>
          <a:lstStyle/>
          <a:p>
            <a:fld id="{52DBD53F-BEA2-4191-A2C7-9CBD1939C060}" type="slidenum">
              <a:rPr lang="en-US" smtClean="0"/>
              <a:t>‹#›</a:t>
            </a:fld>
            <a:endParaRPr lang="en-US" dirty="0"/>
          </a:p>
        </p:txBody>
      </p:sp>
    </p:spTree>
    <p:extLst>
      <p:ext uri="{BB962C8B-B14F-4D97-AF65-F5344CB8AC3E}">
        <p14:creationId xmlns:p14="http://schemas.microsoft.com/office/powerpoint/2010/main" val="338242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0">
              <a:schemeClr val="accent2">
                <a:lumMod val="45000"/>
                <a:lumOff val="55000"/>
              </a:schemeClr>
            </a:gs>
            <a:gs pos="11000">
              <a:schemeClr val="bg1">
                <a:lumMod val="95000"/>
              </a:schemeClr>
            </a:gs>
            <a:gs pos="1000">
              <a:schemeClr val="accent1">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9A89B1-7472-4932-8125-D7888E0672B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A47213-B60A-4919-A47D-B0D9DBB866E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90EB3-E792-45C2-B965-EF706888194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8/15/2018</a:t>
            </a:r>
          </a:p>
        </p:txBody>
      </p:sp>
      <p:sp>
        <p:nvSpPr>
          <p:cNvPr id="5" name="Footer Placeholder 4">
            <a:extLst>
              <a:ext uri="{FF2B5EF4-FFF2-40B4-BE49-F238E27FC236}">
                <a16:creationId xmlns:a16="http://schemas.microsoft.com/office/drawing/2014/main" id="{FE5AD3C9-46A8-4BEB-84A9-070004A3420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EF231B2-60FC-4342-AFA9-38062AF1721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DBD53F-BEA2-4191-A2C7-9CBD1939C060}" type="slidenum">
              <a:rPr lang="en-US" smtClean="0"/>
              <a:t>‹#›</a:t>
            </a:fld>
            <a:endParaRPr lang="en-US" dirty="0"/>
          </a:p>
        </p:txBody>
      </p:sp>
    </p:spTree>
    <p:extLst>
      <p:ext uri="{BB962C8B-B14F-4D97-AF65-F5344CB8AC3E}">
        <p14:creationId xmlns:p14="http://schemas.microsoft.com/office/powerpoint/2010/main" val="3350815502"/>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terk@sosland.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577"/>
            <a:ext cx="9144000" cy="6845423"/>
          </a:xfrm>
          <a:gradFill>
            <a:gsLst>
              <a:gs pos="0">
                <a:schemeClr val="accent2">
                  <a:lumMod val="20000"/>
                  <a:lumOff val="80000"/>
                </a:schemeClr>
              </a:gs>
              <a:gs pos="0">
                <a:schemeClr val="accent2">
                  <a:lumMod val="45000"/>
                  <a:lumOff val="55000"/>
                </a:schemeClr>
              </a:gs>
              <a:gs pos="11000">
                <a:schemeClr val="bg1">
                  <a:lumMod val="95000"/>
                </a:schemeClr>
              </a:gs>
              <a:gs pos="1000">
                <a:schemeClr val="accent1">
                  <a:lumMod val="20000"/>
                  <a:lumOff val="80000"/>
                </a:schemeClr>
              </a:gs>
            </a:gsLst>
            <a:lin ang="5400000" scaled="1"/>
          </a:gradFill>
        </p:spPr>
        <p:txBody>
          <a:bodyPr>
            <a:normAutofit/>
          </a:bodyPr>
          <a:lstStyle/>
          <a:p>
            <a:pPr algn="ctr"/>
            <a:r>
              <a:rPr lang="en-US" sz="4400" b="1" dirty="0">
                <a:ln>
                  <a:solidFill>
                    <a:schemeClr val="accent1"/>
                  </a:solidFill>
                </a:ln>
                <a:solidFill>
                  <a:srgbClr val="EA6A00"/>
                </a:solidFill>
                <a:latin typeface="Aharoni" panose="02010803020104030203" pitchFamily="2" charset="-79"/>
                <a:cs typeface="Aharoni" panose="02010803020104030203" pitchFamily="2" charset="-79"/>
              </a:rPr>
              <a:t>Sweetener Users Association</a:t>
            </a:r>
            <a:br>
              <a:rPr lang="en-US" sz="4400" b="1" dirty="0">
                <a:ln>
                  <a:solidFill>
                    <a:schemeClr val="accent1"/>
                  </a:solidFill>
                </a:ln>
                <a:solidFill>
                  <a:srgbClr val="EA6A00"/>
                </a:solidFill>
                <a:latin typeface="Aharoni" panose="02010803020104030203" pitchFamily="2" charset="-79"/>
                <a:cs typeface="Aharoni" panose="02010803020104030203" pitchFamily="2" charset="-79"/>
              </a:rPr>
            </a:br>
            <a:r>
              <a:rPr lang="en-US" sz="4000" b="1" dirty="0">
                <a:ln>
                  <a:solidFill>
                    <a:schemeClr val="accent1"/>
                  </a:solidFill>
                </a:ln>
                <a:solidFill>
                  <a:srgbClr val="EA6A00"/>
                </a:solidFill>
                <a:latin typeface="Aharoni" panose="02010803020104030203" pitchFamily="2" charset="-79"/>
                <a:cs typeface="Aharoni" panose="02010803020104030203" pitchFamily="2" charset="-79"/>
              </a:rPr>
              <a:t>Board Meeting Update</a:t>
            </a:r>
            <a:br>
              <a:rPr lang="en-US" sz="3600" b="1" dirty="0">
                <a:solidFill>
                  <a:srgbClr val="EA6A00"/>
                </a:solidFill>
                <a:latin typeface="+mn-lt"/>
              </a:rPr>
            </a:br>
            <a:r>
              <a:rPr lang="en-US" sz="1800" b="1" dirty="0">
                <a:solidFill>
                  <a:srgbClr val="EA6A00"/>
                </a:solidFill>
                <a:latin typeface="+mn-lt"/>
              </a:rPr>
              <a:t>   </a:t>
            </a:r>
            <a:br>
              <a:rPr lang="en-US" sz="3100" b="1" dirty="0">
                <a:solidFill>
                  <a:srgbClr val="EA6A00"/>
                </a:solidFill>
                <a:latin typeface="+mn-lt"/>
              </a:rPr>
            </a:br>
            <a:r>
              <a:rPr lang="en-US" sz="3100" b="1" dirty="0">
                <a:solidFill>
                  <a:srgbClr val="EA6A00"/>
                </a:solidFill>
                <a:latin typeface="+mn-lt"/>
              </a:rPr>
              <a:t>   </a:t>
            </a:r>
            <a:r>
              <a:rPr lang="en-US" sz="3200" dirty="0">
                <a:solidFill>
                  <a:schemeClr val="accent1">
                    <a:lumMod val="75000"/>
                  </a:schemeClr>
                </a:solidFill>
                <a:latin typeface="+mn-lt"/>
                <a:cs typeface="Aharoni" panose="02010803020104030203" pitchFamily="2" charset="-79"/>
              </a:rPr>
              <a:t>December 14, 2018</a:t>
            </a:r>
            <a:br>
              <a:rPr lang="en-US" sz="3600" dirty="0">
                <a:solidFill>
                  <a:schemeClr val="accent1"/>
                </a:solidFill>
              </a:rPr>
            </a:br>
            <a:br>
              <a:rPr lang="en-US" sz="1300" dirty="0">
                <a:solidFill>
                  <a:schemeClr val="accent1"/>
                </a:solidFill>
              </a:rPr>
            </a:br>
            <a:br>
              <a:rPr lang="en-US" sz="1300" dirty="0">
                <a:solidFill>
                  <a:schemeClr val="accent1"/>
                </a:solidFill>
              </a:rPr>
            </a:br>
            <a:br>
              <a:rPr lang="en-US" sz="1300" dirty="0">
                <a:solidFill>
                  <a:schemeClr val="accent1"/>
                </a:solidFill>
              </a:rPr>
            </a:br>
            <a:br>
              <a:rPr lang="en-US" sz="1300" dirty="0">
                <a:solidFill>
                  <a:schemeClr val="accent1"/>
                </a:solidFill>
              </a:rPr>
            </a:br>
            <a:br>
              <a:rPr lang="en-US" sz="2400" dirty="0"/>
            </a:br>
            <a:r>
              <a:rPr lang="en-US" sz="3200" dirty="0">
                <a:solidFill>
                  <a:schemeClr val="accent1">
                    <a:lumMod val="50000"/>
                  </a:schemeClr>
                </a:solidFill>
                <a:effectLst/>
                <a:latin typeface="+mn-lt"/>
              </a:rPr>
              <a:t>Ron Sterk</a:t>
            </a:r>
            <a:br>
              <a:rPr lang="en-US" sz="2400" dirty="0">
                <a:solidFill>
                  <a:schemeClr val="accent1">
                    <a:lumMod val="50000"/>
                  </a:schemeClr>
                </a:solidFill>
                <a:effectLst/>
                <a:latin typeface="+mn-lt"/>
              </a:rPr>
            </a:br>
            <a:r>
              <a:rPr lang="en-US" sz="2700" dirty="0">
                <a:solidFill>
                  <a:schemeClr val="accent1">
                    <a:lumMod val="50000"/>
                  </a:schemeClr>
                </a:solidFill>
                <a:latin typeface="+mn-lt"/>
              </a:rPr>
              <a:t>Sosland Publishing Company</a:t>
            </a:r>
            <a:br>
              <a:rPr lang="en-US" sz="2400" dirty="0">
                <a:solidFill>
                  <a:schemeClr val="accent1">
                    <a:lumMod val="50000"/>
                  </a:schemeClr>
                </a:solidFill>
              </a:rPr>
            </a:br>
            <a:r>
              <a:rPr lang="en-US" sz="2400" dirty="0">
                <a:solidFill>
                  <a:schemeClr val="accent1">
                    <a:lumMod val="50000"/>
                  </a:schemeClr>
                </a:solidFill>
                <a:effectLst/>
                <a:hlinkClick r:id="rId3"/>
              </a:rPr>
              <a:t>rsterk@sosland.com</a:t>
            </a:r>
            <a:r>
              <a:rPr lang="en-US" sz="2400" dirty="0">
                <a:solidFill>
                  <a:schemeClr val="accent1">
                    <a:lumMod val="50000"/>
                  </a:schemeClr>
                </a:solidFill>
                <a:effectLst/>
              </a:rPr>
              <a:t> </a:t>
            </a:r>
            <a:br>
              <a:rPr lang="en-US" sz="2400" dirty="0">
                <a:solidFill>
                  <a:schemeClr val="accent1">
                    <a:lumMod val="50000"/>
                  </a:schemeClr>
                </a:solidFill>
                <a:effectLst/>
              </a:rPr>
            </a:br>
            <a:br>
              <a:rPr lang="en-US" sz="2200" dirty="0">
                <a:solidFill>
                  <a:srgbClr val="0070C0"/>
                </a:solidFill>
                <a:effectLst/>
              </a:rPr>
            </a:br>
            <a:br>
              <a:rPr lang="en-US" sz="2200" dirty="0">
                <a:solidFill>
                  <a:schemeClr val="bg1">
                    <a:lumMod val="50000"/>
                  </a:schemeClr>
                </a:solidFill>
                <a:effectLst/>
              </a:rPr>
            </a:br>
            <a:br>
              <a:rPr lang="en-US" sz="2200" dirty="0">
                <a:solidFill>
                  <a:schemeClr val="bg1">
                    <a:lumMod val="50000"/>
                  </a:schemeClr>
                </a:solidFill>
                <a:effectLst/>
              </a:rPr>
            </a:br>
            <a:endParaRPr lang="en-US" sz="4400" dirty="0">
              <a:effectLst/>
            </a:endParaRPr>
          </a:p>
        </p:txBody>
      </p:sp>
    </p:spTree>
    <p:extLst>
      <p:ext uri="{BB962C8B-B14F-4D97-AF65-F5344CB8AC3E}">
        <p14:creationId xmlns:p14="http://schemas.microsoft.com/office/powerpoint/2010/main" val="964701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Beet Sugar Deliveries</a:t>
            </a:r>
          </a:p>
        </p:txBody>
      </p:sp>
      <p:sp>
        <p:nvSpPr>
          <p:cNvPr id="22" name="TextBox 21">
            <a:extLst>
              <a:ext uri="{FF2B5EF4-FFF2-40B4-BE49-F238E27FC236}">
                <a16:creationId xmlns:a16="http://schemas.microsoft.com/office/drawing/2014/main" id="{C0FB77D5-47AF-4CCF-A591-60673665095E}"/>
              </a:ext>
            </a:extLst>
          </p:cNvPr>
          <p:cNvSpPr txBox="1"/>
          <p:nvPr/>
        </p:nvSpPr>
        <p:spPr>
          <a:xfrm>
            <a:off x="0" y="537117"/>
            <a:ext cx="9067800" cy="369332"/>
          </a:xfrm>
          <a:prstGeom prst="rect">
            <a:avLst/>
          </a:prstGeom>
          <a:noFill/>
        </p:spPr>
        <p:txBody>
          <a:bodyPr wrap="square" rtlCol="0">
            <a:spAutoFit/>
          </a:bodyPr>
          <a:lstStyle/>
          <a:p>
            <a:r>
              <a:rPr lang="en-US" dirty="0"/>
              <a:t>Monthly beet sugar deliveries, in 1,000 tons, raw value. Source: U.S.D.A.</a:t>
            </a:r>
          </a:p>
        </p:txBody>
      </p:sp>
      <p:pic>
        <p:nvPicPr>
          <p:cNvPr id="20" name="Picture 9" descr="\\data\graphic\LOGOS\SOSLOGOS\Ron_Logos\SosPubLogoVector_Black.jpg">
            <a:extLst>
              <a:ext uri="{FF2B5EF4-FFF2-40B4-BE49-F238E27FC236}">
                <a16:creationId xmlns:a16="http://schemas.microsoft.com/office/drawing/2014/main" id="{A9FA78C6-A49B-468B-AF10-7440A3B4E0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82EA3F6-4697-4990-91D0-6B1D4DBBAD4C}"/>
              </a:ext>
            </a:extLst>
          </p:cNvPr>
          <p:cNvSpPr txBox="1"/>
          <p:nvPr/>
        </p:nvSpPr>
        <p:spPr>
          <a:xfrm>
            <a:off x="0" y="5562600"/>
            <a:ext cx="9144000" cy="646331"/>
          </a:xfrm>
          <a:prstGeom prst="rect">
            <a:avLst/>
          </a:prstGeom>
          <a:noFill/>
          <a:ln w="19050">
            <a:noFill/>
          </a:ln>
        </p:spPr>
        <p:txBody>
          <a:bodyPr wrap="square" rtlCol="0">
            <a:spAutoFit/>
          </a:bodyPr>
          <a:lstStyle/>
          <a:p>
            <a:r>
              <a:rPr lang="en-US" dirty="0"/>
              <a:t>Beet sugar deliveries at 473,220 tons in October were up 11.6% from September but down 8.7% from a record 517,843 tons in October 2017 and the second highest ever for month of October.</a:t>
            </a:r>
          </a:p>
        </p:txBody>
      </p:sp>
      <p:graphicFrame>
        <p:nvGraphicFramePr>
          <p:cNvPr id="12" name="Chart 11">
            <a:extLst>
              <a:ext uri="{FF2B5EF4-FFF2-40B4-BE49-F238E27FC236}">
                <a16:creationId xmlns:a16="http://schemas.microsoft.com/office/drawing/2014/main" id="{01D33847-5F16-4392-B404-C250F0B63BC3}"/>
              </a:ext>
            </a:extLst>
          </p:cNvPr>
          <p:cNvGraphicFramePr>
            <a:graphicFrameLocks/>
          </p:cNvGraphicFramePr>
          <p:nvPr>
            <p:extLst>
              <p:ext uri="{D42A27DB-BD31-4B8C-83A1-F6EECF244321}">
                <p14:modId xmlns:p14="http://schemas.microsoft.com/office/powerpoint/2010/main" val="675500546"/>
              </p:ext>
            </p:extLst>
          </p:nvPr>
        </p:nvGraphicFramePr>
        <p:xfrm>
          <a:off x="0" y="990600"/>
          <a:ext cx="9144000"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4" name="Oval 3">
            <a:extLst>
              <a:ext uri="{FF2B5EF4-FFF2-40B4-BE49-F238E27FC236}">
                <a16:creationId xmlns:a16="http://schemas.microsoft.com/office/drawing/2014/main" id="{C11CA014-B002-44C7-8F81-A9379565F816}"/>
              </a:ext>
            </a:extLst>
          </p:cNvPr>
          <p:cNvSpPr/>
          <p:nvPr/>
        </p:nvSpPr>
        <p:spPr>
          <a:xfrm>
            <a:off x="762000" y="2209800"/>
            <a:ext cx="381000" cy="6096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3425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Cane Sugar Deliveries</a:t>
            </a:r>
          </a:p>
        </p:txBody>
      </p:sp>
      <p:sp>
        <p:nvSpPr>
          <p:cNvPr id="22" name="TextBox 21">
            <a:extLst>
              <a:ext uri="{FF2B5EF4-FFF2-40B4-BE49-F238E27FC236}">
                <a16:creationId xmlns:a16="http://schemas.microsoft.com/office/drawing/2014/main" id="{C0FB77D5-47AF-4CCF-A591-60673665095E}"/>
              </a:ext>
            </a:extLst>
          </p:cNvPr>
          <p:cNvSpPr txBox="1"/>
          <p:nvPr/>
        </p:nvSpPr>
        <p:spPr>
          <a:xfrm>
            <a:off x="0" y="537117"/>
            <a:ext cx="9067800" cy="369332"/>
          </a:xfrm>
          <a:prstGeom prst="rect">
            <a:avLst/>
          </a:prstGeom>
          <a:noFill/>
        </p:spPr>
        <p:txBody>
          <a:bodyPr wrap="square" rtlCol="0">
            <a:spAutoFit/>
          </a:bodyPr>
          <a:lstStyle/>
          <a:p>
            <a:r>
              <a:rPr lang="en-US" dirty="0"/>
              <a:t>Monthly cane sugar deliveries, in 1,000 tons, raw value. Source: U.S.D.A.</a:t>
            </a:r>
          </a:p>
        </p:txBody>
      </p:sp>
      <p:pic>
        <p:nvPicPr>
          <p:cNvPr id="20" name="Picture 9" descr="\\data\graphic\LOGOS\SOSLOGOS\Ron_Logos\SosPubLogoVector_Black.jpg">
            <a:extLst>
              <a:ext uri="{FF2B5EF4-FFF2-40B4-BE49-F238E27FC236}">
                <a16:creationId xmlns:a16="http://schemas.microsoft.com/office/drawing/2014/main" id="{A9FA78C6-A49B-468B-AF10-7440A3B4E0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82EA3F6-4697-4990-91D0-6B1D4DBBAD4C}"/>
              </a:ext>
            </a:extLst>
          </p:cNvPr>
          <p:cNvSpPr txBox="1"/>
          <p:nvPr/>
        </p:nvSpPr>
        <p:spPr>
          <a:xfrm>
            <a:off x="0" y="5562600"/>
            <a:ext cx="9144000" cy="646331"/>
          </a:xfrm>
          <a:prstGeom prst="rect">
            <a:avLst/>
          </a:prstGeom>
          <a:noFill/>
          <a:ln w="19050">
            <a:noFill/>
          </a:ln>
        </p:spPr>
        <p:txBody>
          <a:bodyPr wrap="square" rtlCol="0">
            <a:spAutoFit/>
          </a:bodyPr>
          <a:lstStyle/>
          <a:p>
            <a:r>
              <a:rPr lang="en-US" dirty="0"/>
              <a:t>Cane sugar deliveries at 599,814 tons in October were up 21.5% from September, up 11.5% from October 2017, record high for the month of October and for any month going back to 1992.</a:t>
            </a:r>
          </a:p>
        </p:txBody>
      </p:sp>
      <p:graphicFrame>
        <p:nvGraphicFramePr>
          <p:cNvPr id="9" name="Chart 8">
            <a:extLst>
              <a:ext uri="{FF2B5EF4-FFF2-40B4-BE49-F238E27FC236}">
                <a16:creationId xmlns:a16="http://schemas.microsoft.com/office/drawing/2014/main" id="{7068222A-9FCE-49DC-8684-981E85D7017E}"/>
              </a:ext>
            </a:extLst>
          </p:cNvPr>
          <p:cNvGraphicFramePr>
            <a:graphicFrameLocks/>
          </p:cNvGraphicFramePr>
          <p:nvPr>
            <p:extLst>
              <p:ext uri="{D42A27DB-BD31-4B8C-83A1-F6EECF244321}">
                <p14:modId xmlns:p14="http://schemas.microsoft.com/office/powerpoint/2010/main" val="1707062944"/>
              </p:ext>
            </p:extLst>
          </p:nvPr>
        </p:nvGraphicFramePr>
        <p:xfrm>
          <a:off x="0" y="906449"/>
          <a:ext cx="9144000" cy="5029199"/>
        </p:xfrm>
        <a:graphic>
          <a:graphicData uri="http://schemas.openxmlformats.org/drawingml/2006/chart">
            <c:chart xmlns:c="http://schemas.openxmlformats.org/drawingml/2006/chart" xmlns:r="http://schemas.openxmlformats.org/officeDocument/2006/relationships" r:id="rId4"/>
          </a:graphicData>
        </a:graphic>
      </p:graphicFrame>
      <p:sp>
        <p:nvSpPr>
          <p:cNvPr id="5" name="Oval 4">
            <a:extLst>
              <a:ext uri="{FF2B5EF4-FFF2-40B4-BE49-F238E27FC236}">
                <a16:creationId xmlns:a16="http://schemas.microsoft.com/office/drawing/2014/main" id="{938B7199-B89E-45D4-B587-0F4832DC8CE9}"/>
              </a:ext>
            </a:extLst>
          </p:cNvPr>
          <p:cNvSpPr/>
          <p:nvPr/>
        </p:nvSpPr>
        <p:spPr>
          <a:xfrm>
            <a:off x="762000" y="1752600"/>
            <a:ext cx="381000" cy="3048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6688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Deliveries for Human Use</a:t>
            </a:r>
          </a:p>
        </p:txBody>
      </p:sp>
      <p:pic>
        <p:nvPicPr>
          <p:cNvPr id="20" name="Picture 9" descr="\\data\graphic\LOGOS\SOSLOGOS\Ron_Logos\SosPubLogoVector_Black.jpg">
            <a:extLst>
              <a:ext uri="{FF2B5EF4-FFF2-40B4-BE49-F238E27FC236}">
                <a16:creationId xmlns:a16="http://schemas.microsoft.com/office/drawing/2014/main" id="{A9FA78C6-A49B-468B-AF10-7440A3B4E0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9671AFD1-6F2E-4470-92C6-A409F776AD99}"/>
              </a:ext>
            </a:extLst>
          </p:cNvPr>
          <p:cNvGraphicFramePr>
            <a:graphicFrameLocks noGrp="1"/>
          </p:cNvGraphicFramePr>
          <p:nvPr>
            <p:extLst>
              <p:ext uri="{D42A27DB-BD31-4B8C-83A1-F6EECF244321}">
                <p14:modId xmlns:p14="http://schemas.microsoft.com/office/powerpoint/2010/main" val="1898846309"/>
              </p:ext>
            </p:extLst>
          </p:nvPr>
        </p:nvGraphicFramePr>
        <p:xfrm>
          <a:off x="16267" y="603626"/>
          <a:ext cx="6858000" cy="6292563"/>
        </p:xfrm>
        <a:graphic>
          <a:graphicData uri="http://schemas.openxmlformats.org/drawingml/2006/table">
            <a:tbl>
              <a:tblPr>
                <a:tableStyleId>{5C22544A-7EE6-4342-B048-85BDC9FD1C3A}</a:tableStyleId>
              </a:tblPr>
              <a:tblGrid>
                <a:gridCol w="3336533">
                  <a:extLst>
                    <a:ext uri="{9D8B030D-6E8A-4147-A177-3AD203B41FA5}">
                      <a16:colId xmlns:a16="http://schemas.microsoft.com/office/drawing/2014/main" val="727369520"/>
                    </a:ext>
                  </a:extLst>
                </a:gridCol>
                <a:gridCol w="1235467">
                  <a:extLst>
                    <a:ext uri="{9D8B030D-6E8A-4147-A177-3AD203B41FA5}">
                      <a16:colId xmlns:a16="http://schemas.microsoft.com/office/drawing/2014/main" val="2158219457"/>
                    </a:ext>
                  </a:extLst>
                </a:gridCol>
                <a:gridCol w="1143000">
                  <a:extLst>
                    <a:ext uri="{9D8B030D-6E8A-4147-A177-3AD203B41FA5}">
                      <a16:colId xmlns:a16="http://schemas.microsoft.com/office/drawing/2014/main" val="3907596287"/>
                    </a:ext>
                  </a:extLst>
                </a:gridCol>
                <a:gridCol w="1143000">
                  <a:extLst>
                    <a:ext uri="{9D8B030D-6E8A-4147-A177-3AD203B41FA5}">
                      <a16:colId xmlns:a16="http://schemas.microsoft.com/office/drawing/2014/main" val="3509929426"/>
                    </a:ext>
                  </a:extLst>
                </a:gridCol>
              </a:tblGrid>
              <a:tr h="245971">
                <a:tc>
                  <a:txBody>
                    <a:bodyPr/>
                    <a:lstStyle/>
                    <a:p>
                      <a:pPr algn="l" fontAlgn="b"/>
                      <a:endParaRPr lang="en-US" sz="1600" b="1" i="0" u="none" strike="noStrike" dirty="0">
                        <a:solidFill>
                          <a:srgbClr val="000000"/>
                        </a:solidFill>
                        <a:effectLst/>
                        <a:latin typeface="+mn-lt"/>
                      </a:endParaRPr>
                    </a:p>
                  </a:txBody>
                  <a:tcPr marL="7515" marR="7515" marT="7515" marB="0" anchor="b">
                    <a:solidFill>
                      <a:schemeClr val="bg1"/>
                    </a:solidFill>
                  </a:tcPr>
                </a:tc>
                <a:tc>
                  <a:txBody>
                    <a:bodyPr/>
                    <a:lstStyle/>
                    <a:p>
                      <a:pPr algn="ctr" fontAlgn="b"/>
                      <a:r>
                        <a:rPr lang="en-US" sz="1600" b="1" u="none" strike="noStrike" dirty="0">
                          <a:effectLst/>
                          <a:latin typeface="+mn-lt"/>
                        </a:rPr>
                        <a:t>FY 2019</a:t>
                      </a:r>
                      <a:endParaRPr lang="en-US" sz="1600" b="1"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ctr" fontAlgn="b"/>
                      <a:r>
                        <a:rPr lang="en-US" sz="1600" b="1" u="none" strike="noStrike" dirty="0">
                          <a:effectLst/>
                          <a:latin typeface="+mn-lt"/>
                        </a:rPr>
                        <a:t>FY 2018</a:t>
                      </a:r>
                      <a:endParaRPr lang="en-US" sz="1600" b="1" i="0" u="none" strike="noStrike" dirty="0">
                        <a:solidFill>
                          <a:srgbClr val="000000"/>
                        </a:solidFill>
                        <a:effectLst/>
                        <a:latin typeface="+mn-lt"/>
                      </a:endParaRPr>
                    </a:p>
                  </a:txBody>
                  <a:tcPr marL="7515" marR="7515" marT="7515" marB="0" anchor="b">
                    <a:noFill/>
                  </a:tcPr>
                </a:tc>
                <a:tc>
                  <a:txBody>
                    <a:bodyPr/>
                    <a:lstStyle/>
                    <a:p>
                      <a:pPr algn="ctr" fontAlgn="b"/>
                      <a:r>
                        <a:rPr lang="en-US" sz="1600" b="1" u="none" strike="noStrike" dirty="0">
                          <a:effectLst/>
                          <a:latin typeface="+mn-lt"/>
                        </a:rPr>
                        <a:t>PERCENT</a:t>
                      </a:r>
                      <a:endParaRPr lang="en-US" sz="1600" b="1"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1717562433"/>
                  </a:ext>
                </a:extLst>
              </a:tr>
              <a:tr h="245971">
                <a:tc>
                  <a:txBody>
                    <a:bodyPr/>
                    <a:lstStyle/>
                    <a:p>
                      <a:pPr algn="ctr" fontAlgn="b"/>
                      <a:r>
                        <a:rPr lang="en-US" sz="1600" b="1" u="sng" strike="noStrike" dirty="0">
                          <a:effectLst/>
                          <a:latin typeface="+mn-lt"/>
                        </a:rPr>
                        <a:t>PRODUCT OR BUSINESS OF BUYER</a:t>
                      </a:r>
                      <a:endParaRPr lang="en-US" sz="1600" b="1" i="0" u="sng" strike="noStrike" dirty="0">
                        <a:solidFill>
                          <a:srgbClr val="000000"/>
                        </a:solidFill>
                        <a:effectLst/>
                        <a:latin typeface="+mn-lt"/>
                      </a:endParaRPr>
                    </a:p>
                  </a:txBody>
                  <a:tcPr marL="7515" marR="7515" marT="7515" marB="0" anchor="b">
                    <a:solidFill>
                      <a:schemeClr val="bg1"/>
                    </a:solidFill>
                  </a:tcPr>
                </a:tc>
                <a:tc>
                  <a:txBody>
                    <a:bodyPr/>
                    <a:lstStyle/>
                    <a:p>
                      <a:pPr algn="ctr" fontAlgn="b"/>
                      <a:r>
                        <a:rPr lang="en-US" sz="1600" b="1" u="sng" strike="noStrike" dirty="0">
                          <a:solidFill>
                            <a:schemeClr val="tx1"/>
                          </a:solidFill>
                          <a:effectLst/>
                          <a:latin typeface="+mn-lt"/>
                        </a:rPr>
                        <a:t>October</a:t>
                      </a:r>
                      <a:endParaRPr lang="en-US" sz="1600" b="1" i="0" u="sng" strike="noStrike" dirty="0">
                        <a:solidFill>
                          <a:schemeClr val="tx1"/>
                        </a:solidFill>
                        <a:effectLst/>
                        <a:latin typeface="+mn-lt"/>
                      </a:endParaRPr>
                    </a:p>
                  </a:txBody>
                  <a:tcPr marL="7515" marR="7515" marT="7515" marB="0" anchor="b">
                    <a:solidFill>
                      <a:schemeClr val="accent4">
                        <a:lumMod val="20000"/>
                        <a:lumOff val="80000"/>
                      </a:schemeClr>
                    </a:solidFill>
                  </a:tcPr>
                </a:tc>
                <a:tc>
                  <a:txBody>
                    <a:bodyPr/>
                    <a:lstStyle/>
                    <a:p>
                      <a:pPr algn="ctr" fontAlgn="b"/>
                      <a:r>
                        <a:rPr lang="en-US" sz="1600" b="1" u="sng" strike="noStrike" dirty="0">
                          <a:solidFill>
                            <a:schemeClr val="tx1"/>
                          </a:solidFill>
                          <a:effectLst/>
                          <a:latin typeface="+mn-lt"/>
                        </a:rPr>
                        <a:t>October</a:t>
                      </a:r>
                      <a:endParaRPr lang="en-US" sz="1600" b="1" i="0" u="sng" strike="noStrike" dirty="0">
                        <a:solidFill>
                          <a:schemeClr val="tx1"/>
                        </a:solidFill>
                        <a:effectLst/>
                        <a:latin typeface="+mn-lt"/>
                      </a:endParaRPr>
                    </a:p>
                  </a:txBody>
                  <a:tcPr marL="7515" marR="7515" marT="7515" marB="0" anchor="b">
                    <a:noFill/>
                  </a:tcPr>
                </a:tc>
                <a:tc>
                  <a:txBody>
                    <a:bodyPr/>
                    <a:lstStyle/>
                    <a:p>
                      <a:pPr algn="ctr" fontAlgn="b"/>
                      <a:r>
                        <a:rPr lang="en-US" sz="1600" b="1" u="sng" strike="noStrike" dirty="0">
                          <a:effectLst/>
                          <a:latin typeface="+mn-lt"/>
                        </a:rPr>
                        <a:t>CHANGE</a:t>
                      </a:r>
                      <a:endParaRPr lang="en-US" sz="1600" b="1" i="0" u="sng"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4105883118"/>
                  </a:ext>
                </a:extLst>
              </a:tr>
              <a:tr h="126663">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bg1"/>
                    </a:solidFill>
                  </a:tcPr>
                </a:tc>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l" fontAlgn="b"/>
                      <a:endParaRPr lang="en-US" sz="800" b="0" i="0" u="none" strike="noStrike">
                        <a:solidFill>
                          <a:srgbClr val="000000"/>
                        </a:solidFill>
                        <a:effectLst/>
                        <a:latin typeface="+mn-lt"/>
                      </a:endParaRPr>
                    </a:p>
                  </a:txBody>
                  <a:tcPr marL="7515" marR="7515" marT="7515" marB="0" anchor="b">
                    <a:noFill/>
                  </a:tcPr>
                </a:tc>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3205312480"/>
                  </a:ext>
                </a:extLst>
              </a:tr>
              <a:tr h="245971">
                <a:tc>
                  <a:txBody>
                    <a:bodyPr/>
                    <a:lstStyle/>
                    <a:p>
                      <a:pPr algn="l" fontAlgn="b"/>
                      <a:r>
                        <a:rPr lang="en-US" sz="1600" b="1" u="none" strike="noStrike" dirty="0">
                          <a:solidFill>
                            <a:schemeClr val="tx1"/>
                          </a:solidFill>
                          <a:effectLst/>
                          <a:latin typeface="+mn-lt"/>
                        </a:rPr>
                        <a:t>Total Deliveries/1 </a:t>
                      </a:r>
                      <a:r>
                        <a:rPr lang="en-US" sz="1200" b="1" u="none" strike="noStrike" dirty="0">
                          <a:solidFill>
                            <a:schemeClr val="tx1"/>
                          </a:solidFill>
                          <a:effectLst/>
                          <a:latin typeface="+mn-lt"/>
                        </a:rPr>
                        <a:t>(actual weight)</a:t>
                      </a:r>
                      <a:endParaRPr lang="en-US" sz="1200" b="1" i="0" u="none" strike="noStrike" dirty="0">
                        <a:solidFill>
                          <a:schemeClr val="tx1"/>
                        </a:solidFill>
                        <a:effectLst/>
                        <a:latin typeface="+mn-lt"/>
                      </a:endParaRPr>
                    </a:p>
                  </a:txBody>
                  <a:tcPr marL="7515" marR="7515" marT="7515" marB="0" anchor="b">
                    <a:solidFill>
                      <a:schemeClr val="bg1"/>
                    </a:solidFill>
                  </a:tcPr>
                </a:tc>
                <a:tc>
                  <a:txBody>
                    <a:bodyPr/>
                    <a:lstStyle/>
                    <a:p>
                      <a:pPr algn="r" fontAlgn="b"/>
                      <a:r>
                        <a:rPr lang="en-US" sz="1600" b="1" i="0" u="none" strike="noStrike" dirty="0">
                          <a:solidFill>
                            <a:srgbClr val="000000"/>
                          </a:solidFill>
                          <a:effectLst/>
                          <a:latin typeface="+mn-lt"/>
                        </a:rPr>
                        <a:t>1,009,900</a:t>
                      </a:r>
                    </a:p>
                  </a:txBody>
                  <a:tcPr marL="9525" marR="9525" marT="9525" marB="0" anchor="b">
                    <a:solidFill>
                      <a:schemeClr val="accent4">
                        <a:lumMod val="20000"/>
                        <a:lumOff val="80000"/>
                      </a:schemeClr>
                    </a:solidFill>
                  </a:tcPr>
                </a:tc>
                <a:tc>
                  <a:txBody>
                    <a:bodyPr/>
                    <a:lstStyle/>
                    <a:p>
                      <a:pPr algn="r" fontAlgn="b"/>
                      <a:r>
                        <a:rPr lang="en-US" sz="1600" b="1" i="0" u="none" strike="noStrike" dirty="0">
                          <a:solidFill>
                            <a:srgbClr val="000000"/>
                          </a:solidFill>
                          <a:effectLst/>
                          <a:latin typeface="+mn-lt"/>
                        </a:rPr>
                        <a:t>994,962</a:t>
                      </a:r>
                    </a:p>
                  </a:txBody>
                  <a:tcPr marL="9525" marR="9525" marT="9525" marB="0" anchor="b">
                    <a:noFill/>
                  </a:tcPr>
                </a:tc>
                <a:tc>
                  <a:txBody>
                    <a:bodyPr/>
                    <a:lstStyle/>
                    <a:p>
                      <a:pPr algn="r" fontAlgn="b"/>
                      <a:r>
                        <a:rPr lang="en-US" sz="1600" b="1" i="0" u="none" strike="noStrike" dirty="0">
                          <a:solidFill>
                            <a:srgbClr val="000000"/>
                          </a:solidFill>
                          <a:effectLst/>
                          <a:latin typeface="+mn-lt"/>
                        </a:rPr>
                        <a:t>1.5</a:t>
                      </a:r>
                    </a:p>
                  </a:txBody>
                  <a:tcPr marL="9525" marR="9525" marT="9525" marB="0" anchor="b">
                    <a:solidFill>
                      <a:schemeClr val="accent6">
                        <a:lumMod val="20000"/>
                        <a:lumOff val="80000"/>
                      </a:schemeClr>
                    </a:solidFill>
                  </a:tcPr>
                </a:tc>
                <a:extLst>
                  <a:ext uri="{0D108BD9-81ED-4DB2-BD59-A6C34878D82A}">
                    <a16:rowId xmlns:a16="http://schemas.microsoft.com/office/drawing/2014/main" val="1294728516"/>
                  </a:ext>
                </a:extLst>
              </a:tr>
              <a:tr h="245971">
                <a:tc>
                  <a:txBody>
                    <a:bodyPr/>
                    <a:lstStyle/>
                    <a:p>
                      <a:pPr algn="l" fontAlgn="b"/>
                      <a:r>
                        <a:rPr lang="en-US" sz="1600" b="1" u="none" strike="noStrike" dirty="0">
                          <a:solidFill>
                            <a:schemeClr val="accent1"/>
                          </a:solidFill>
                          <a:effectLst/>
                          <a:latin typeface="+mn-lt"/>
                        </a:rPr>
                        <a:t>  1-Bakery, cereal, and related products </a:t>
                      </a:r>
                      <a:endParaRPr lang="en-US" sz="1600" b="1" i="0" u="none" strike="noStrike" dirty="0">
                        <a:solidFill>
                          <a:schemeClr val="accent1"/>
                        </a:solidFill>
                        <a:effectLst/>
                        <a:latin typeface="+mn-lt"/>
                      </a:endParaRPr>
                    </a:p>
                  </a:txBody>
                  <a:tcPr marL="7515" marR="7515" marT="7515" marB="0" anchor="b">
                    <a:solidFill>
                      <a:schemeClr val="bg1"/>
                    </a:solidFill>
                  </a:tcPr>
                </a:tc>
                <a:tc>
                  <a:txBody>
                    <a:bodyPr/>
                    <a:lstStyle/>
                    <a:p>
                      <a:pPr algn="r" fontAlgn="b"/>
                      <a:r>
                        <a:rPr lang="en-US" sz="1600" b="1" i="0" u="none" strike="noStrike" dirty="0">
                          <a:solidFill>
                            <a:schemeClr val="accent1"/>
                          </a:solidFill>
                          <a:effectLst/>
                          <a:latin typeface="+mn-lt"/>
                        </a:rPr>
                        <a:t>234,926</a:t>
                      </a:r>
                    </a:p>
                  </a:txBody>
                  <a:tcPr marL="9525" marR="9525" marT="9525" marB="0" anchor="b">
                    <a:solidFill>
                      <a:schemeClr val="accent4">
                        <a:lumMod val="20000"/>
                        <a:lumOff val="80000"/>
                      </a:schemeClr>
                    </a:solidFill>
                  </a:tcPr>
                </a:tc>
                <a:tc>
                  <a:txBody>
                    <a:bodyPr/>
                    <a:lstStyle/>
                    <a:p>
                      <a:pPr algn="r" fontAlgn="b"/>
                      <a:r>
                        <a:rPr lang="en-US" sz="1600" b="1" i="0" u="none" strike="noStrike" dirty="0">
                          <a:solidFill>
                            <a:schemeClr val="accent1"/>
                          </a:solidFill>
                          <a:effectLst/>
                          <a:latin typeface="+mn-lt"/>
                        </a:rPr>
                        <a:t>226,238</a:t>
                      </a:r>
                    </a:p>
                  </a:txBody>
                  <a:tcPr marL="9525" marR="9525" marT="9525" marB="0" anchor="b">
                    <a:noFill/>
                  </a:tcPr>
                </a:tc>
                <a:tc>
                  <a:txBody>
                    <a:bodyPr/>
                    <a:lstStyle/>
                    <a:p>
                      <a:pPr algn="r" fontAlgn="b"/>
                      <a:r>
                        <a:rPr lang="en-US" sz="1600" b="1" i="0" u="none" strike="noStrike" dirty="0">
                          <a:solidFill>
                            <a:schemeClr val="accent1"/>
                          </a:solidFill>
                          <a:effectLst/>
                          <a:latin typeface="+mn-lt"/>
                        </a:rPr>
                        <a:t>3.8</a:t>
                      </a:r>
                    </a:p>
                  </a:txBody>
                  <a:tcPr marL="9525" marR="9525" marT="9525" marB="0" anchor="b">
                    <a:solidFill>
                      <a:schemeClr val="accent6">
                        <a:lumMod val="20000"/>
                        <a:lumOff val="80000"/>
                      </a:schemeClr>
                    </a:solidFill>
                  </a:tcPr>
                </a:tc>
                <a:extLst>
                  <a:ext uri="{0D108BD9-81ED-4DB2-BD59-A6C34878D82A}">
                    <a16:rowId xmlns:a16="http://schemas.microsoft.com/office/drawing/2014/main" val="395254480"/>
                  </a:ext>
                </a:extLst>
              </a:tr>
              <a:tr h="245971">
                <a:tc>
                  <a:txBody>
                    <a:bodyPr/>
                    <a:lstStyle/>
                    <a:p>
                      <a:pPr algn="l" fontAlgn="b"/>
                      <a:r>
                        <a:rPr lang="en-US" sz="1600" b="0" u="none" strike="noStrike" dirty="0">
                          <a:solidFill>
                            <a:schemeClr val="accent1"/>
                          </a:solidFill>
                          <a:effectLst/>
                          <a:latin typeface="+mn-lt"/>
                        </a:rPr>
                        <a:t>  4-Confectionery and related products </a:t>
                      </a:r>
                      <a:endParaRPr lang="en-US" sz="1600" b="0" i="0" u="none" strike="noStrike" dirty="0">
                        <a:solidFill>
                          <a:schemeClr val="accent1"/>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chemeClr val="accent1"/>
                          </a:solidFill>
                          <a:effectLst/>
                          <a:latin typeface="+mn-lt"/>
                        </a:rPr>
                        <a:t>114,500</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chemeClr val="accent1"/>
                          </a:solidFill>
                          <a:effectLst/>
                          <a:latin typeface="+mn-lt"/>
                        </a:rPr>
                        <a:t>109,620</a:t>
                      </a:r>
                    </a:p>
                  </a:txBody>
                  <a:tcPr marL="9525" marR="9525" marT="9525" marB="0" anchor="b">
                    <a:noFill/>
                  </a:tcPr>
                </a:tc>
                <a:tc>
                  <a:txBody>
                    <a:bodyPr/>
                    <a:lstStyle/>
                    <a:p>
                      <a:pPr algn="r" fontAlgn="b"/>
                      <a:r>
                        <a:rPr lang="en-US" sz="1600" b="0" i="0" u="none" strike="noStrike" dirty="0">
                          <a:solidFill>
                            <a:schemeClr val="accent1"/>
                          </a:solidFill>
                          <a:effectLst/>
                          <a:latin typeface="+mn-lt"/>
                        </a:rPr>
                        <a:t>4.5</a:t>
                      </a:r>
                    </a:p>
                  </a:txBody>
                  <a:tcPr marL="9525" marR="9525" marT="9525" marB="0" anchor="b">
                    <a:solidFill>
                      <a:schemeClr val="accent6">
                        <a:lumMod val="20000"/>
                        <a:lumOff val="80000"/>
                      </a:schemeClr>
                    </a:solidFill>
                  </a:tcPr>
                </a:tc>
                <a:extLst>
                  <a:ext uri="{0D108BD9-81ED-4DB2-BD59-A6C34878D82A}">
                    <a16:rowId xmlns:a16="http://schemas.microsoft.com/office/drawing/2014/main" val="2028086010"/>
                  </a:ext>
                </a:extLst>
              </a:tr>
              <a:tr h="245971">
                <a:tc>
                  <a:txBody>
                    <a:bodyPr/>
                    <a:lstStyle/>
                    <a:p>
                      <a:pPr algn="l" fontAlgn="b"/>
                      <a:r>
                        <a:rPr lang="en-US" sz="1600" b="0" u="none" strike="noStrike" dirty="0">
                          <a:solidFill>
                            <a:schemeClr val="accent1"/>
                          </a:solidFill>
                          <a:effectLst/>
                          <a:latin typeface="+mn-lt"/>
                        </a:rPr>
                        <a:t>  6-Ice cream and dairy products </a:t>
                      </a:r>
                      <a:endParaRPr lang="en-US" sz="1600" b="0" i="0" u="none" strike="noStrike" dirty="0">
                        <a:solidFill>
                          <a:schemeClr val="accent1"/>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chemeClr val="accent1"/>
                          </a:solidFill>
                          <a:effectLst/>
                          <a:latin typeface="+mn-lt"/>
                        </a:rPr>
                        <a:t>74,818</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chemeClr val="accent1"/>
                          </a:solidFill>
                          <a:effectLst/>
                          <a:latin typeface="+mn-lt"/>
                        </a:rPr>
                        <a:t>67,704</a:t>
                      </a:r>
                    </a:p>
                  </a:txBody>
                  <a:tcPr marL="9525" marR="9525" marT="9525" marB="0" anchor="b">
                    <a:noFill/>
                  </a:tcPr>
                </a:tc>
                <a:tc>
                  <a:txBody>
                    <a:bodyPr/>
                    <a:lstStyle/>
                    <a:p>
                      <a:pPr algn="r" fontAlgn="b"/>
                      <a:r>
                        <a:rPr lang="en-US" sz="1600" b="0" i="0" u="none" strike="noStrike" dirty="0">
                          <a:solidFill>
                            <a:schemeClr val="accent1"/>
                          </a:solidFill>
                          <a:effectLst/>
                          <a:latin typeface="+mn-lt"/>
                        </a:rPr>
                        <a:t>10.5</a:t>
                      </a:r>
                    </a:p>
                  </a:txBody>
                  <a:tcPr marL="9525" marR="9525" marT="9525" marB="0" anchor="b">
                    <a:solidFill>
                      <a:schemeClr val="accent6">
                        <a:lumMod val="20000"/>
                        <a:lumOff val="80000"/>
                      </a:schemeClr>
                    </a:solidFill>
                  </a:tcPr>
                </a:tc>
                <a:extLst>
                  <a:ext uri="{0D108BD9-81ED-4DB2-BD59-A6C34878D82A}">
                    <a16:rowId xmlns:a16="http://schemas.microsoft.com/office/drawing/2014/main" val="859716235"/>
                  </a:ext>
                </a:extLst>
              </a:tr>
              <a:tr h="245971">
                <a:tc>
                  <a:txBody>
                    <a:bodyPr/>
                    <a:lstStyle/>
                    <a:p>
                      <a:pPr algn="l" fontAlgn="b"/>
                      <a:r>
                        <a:rPr lang="en-US" sz="1600" b="0" u="none" strike="noStrike" dirty="0">
                          <a:solidFill>
                            <a:schemeClr val="accent1"/>
                          </a:solidFill>
                          <a:effectLst/>
                          <a:latin typeface="+mn-lt"/>
                        </a:rPr>
                        <a:t>  7-Beverages </a:t>
                      </a:r>
                      <a:endParaRPr lang="en-US" sz="1600" b="0" i="0" u="none" strike="noStrike" dirty="0">
                        <a:solidFill>
                          <a:schemeClr val="accent1"/>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chemeClr val="accent1"/>
                          </a:solidFill>
                          <a:effectLst/>
                          <a:latin typeface="+mn-lt"/>
                        </a:rPr>
                        <a:t>62,973</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chemeClr val="accent1"/>
                          </a:solidFill>
                          <a:effectLst/>
                          <a:latin typeface="+mn-lt"/>
                        </a:rPr>
                        <a:t>56,851</a:t>
                      </a:r>
                    </a:p>
                  </a:txBody>
                  <a:tcPr marL="9525" marR="9525" marT="9525" marB="0" anchor="b">
                    <a:noFill/>
                  </a:tcPr>
                </a:tc>
                <a:tc>
                  <a:txBody>
                    <a:bodyPr/>
                    <a:lstStyle/>
                    <a:p>
                      <a:pPr algn="r" fontAlgn="b"/>
                      <a:r>
                        <a:rPr lang="en-US" sz="1600" b="0" i="0" u="none" strike="noStrike" dirty="0">
                          <a:solidFill>
                            <a:schemeClr val="accent1"/>
                          </a:solidFill>
                          <a:effectLst/>
                          <a:latin typeface="+mn-lt"/>
                        </a:rPr>
                        <a:t>10.8</a:t>
                      </a:r>
                    </a:p>
                  </a:txBody>
                  <a:tcPr marL="9525" marR="9525" marT="9525" marB="0" anchor="b">
                    <a:solidFill>
                      <a:schemeClr val="accent6">
                        <a:lumMod val="20000"/>
                        <a:lumOff val="80000"/>
                      </a:schemeClr>
                    </a:solidFill>
                  </a:tcPr>
                </a:tc>
                <a:extLst>
                  <a:ext uri="{0D108BD9-81ED-4DB2-BD59-A6C34878D82A}">
                    <a16:rowId xmlns:a16="http://schemas.microsoft.com/office/drawing/2014/main" val="3613822769"/>
                  </a:ext>
                </a:extLst>
              </a:tr>
              <a:tr h="245971">
                <a:tc>
                  <a:txBody>
                    <a:bodyPr/>
                    <a:lstStyle/>
                    <a:p>
                      <a:pPr algn="l" fontAlgn="b"/>
                      <a:r>
                        <a:rPr lang="en-US" sz="1600" b="0" u="none" strike="noStrike" dirty="0">
                          <a:solidFill>
                            <a:schemeClr val="accent1"/>
                          </a:solidFill>
                          <a:effectLst/>
                          <a:latin typeface="+mn-lt"/>
                        </a:rPr>
                        <a:t>  8-Canned, bottled and frozen foods</a:t>
                      </a:r>
                      <a:endParaRPr lang="en-US" sz="1600" b="0" i="0" u="none" strike="noStrike" dirty="0">
                        <a:solidFill>
                          <a:schemeClr val="accent1"/>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chemeClr val="accent1"/>
                          </a:solidFill>
                          <a:effectLst/>
                          <a:latin typeface="+mn-lt"/>
                        </a:rPr>
                        <a:t>39,293</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chemeClr val="accent1"/>
                          </a:solidFill>
                          <a:effectLst/>
                          <a:latin typeface="+mn-lt"/>
                        </a:rPr>
                        <a:t>38,330</a:t>
                      </a:r>
                    </a:p>
                  </a:txBody>
                  <a:tcPr marL="9525" marR="9525" marT="9525" marB="0" anchor="b">
                    <a:noFill/>
                  </a:tcPr>
                </a:tc>
                <a:tc>
                  <a:txBody>
                    <a:bodyPr/>
                    <a:lstStyle/>
                    <a:p>
                      <a:pPr algn="r" fontAlgn="b"/>
                      <a:r>
                        <a:rPr lang="en-US" sz="1600" b="0" i="0" u="none" strike="noStrike" dirty="0">
                          <a:solidFill>
                            <a:schemeClr val="accent1"/>
                          </a:solidFill>
                          <a:effectLst/>
                          <a:latin typeface="+mn-lt"/>
                        </a:rPr>
                        <a:t>2.5</a:t>
                      </a:r>
                    </a:p>
                  </a:txBody>
                  <a:tcPr marL="9525" marR="9525" marT="9525" marB="0" anchor="b">
                    <a:solidFill>
                      <a:schemeClr val="accent6">
                        <a:lumMod val="20000"/>
                        <a:lumOff val="80000"/>
                      </a:schemeClr>
                    </a:solidFill>
                  </a:tcPr>
                </a:tc>
                <a:extLst>
                  <a:ext uri="{0D108BD9-81ED-4DB2-BD59-A6C34878D82A}">
                    <a16:rowId xmlns:a16="http://schemas.microsoft.com/office/drawing/2014/main" val="534711391"/>
                  </a:ext>
                </a:extLst>
              </a:tr>
              <a:tr h="245971">
                <a:tc>
                  <a:txBody>
                    <a:bodyPr/>
                    <a:lstStyle/>
                    <a:p>
                      <a:pPr algn="l" fontAlgn="b"/>
                      <a:r>
                        <a:rPr lang="en-US" sz="1600" b="0" u="none" strike="noStrike" dirty="0">
                          <a:solidFill>
                            <a:srgbClr val="FF0000"/>
                          </a:solidFill>
                          <a:effectLst/>
                          <a:latin typeface="+mn-lt"/>
                        </a:rPr>
                        <a:t>  5-Multiple and all other food uses</a:t>
                      </a:r>
                      <a:endParaRPr lang="en-US" sz="1600" b="0" i="0" u="none" strike="noStrike" dirty="0">
                        <a:solidFill>
                          <a:srgbClr val="FF0000"/>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rgbClr val="FF0000"/>
                          </a:solidFill>
                          <a:effectLst/>
                          <a:latin typeface="+mn-lt"/>
                        </a:rPr>
                        <a:t>81,663</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rgbClr val="FF0000"/>
                          </a:solidFill>
                          <a:effectLst/>
                          <a:latin typeface="+mn-lt"/>
                        </a:rPr>
                        <a:t>112,219</a:t>
                      </a:r>
                    </a:p>
                  </a:txBody>
                  <a:tcPr marL="9525" marR="9525" marT="9525" marB="0" anchor="b">
                    <a:noFill/>
                  </a:tcPr>
                </a:tc>
                <a:tc>
                  <a:txBody>
                    <a:bodyPr/>
                    <a:lstStyle/>
                    <a:p>
                      <a:pPr algn="r" fontAlgn="b"/>
                      <a:r>
                        <a:rPr lang="en-US" sz="1600" b="0" i="0" u="none" strike="noStrike" dirty="0">
                          <a:solidFill>
                            <a:srgbClr val="FF0000"/>
                          </a:solidFill>
                          <a:effectLst/>
                          <a:latin typeface="+mn-lt"/>
                        </a:rPr>
                        <a:t>-27.2</a:t>
                      </a:r>
                    </a:p>
                  </a:txBody>
                  <a:tcPr marL="9525" marR="9525" marT="9525" marB="0" anchor="b">
                    <a:solidFill>
                      <a:schemeClr val="accent6">
                        <a:lumMod val="20000"/>
                        <a:lumOff val="80000"/>
                      </a:schemeClr>
                    </a:solidFill>
                  </a:tcPr>
                </a:tc>
                <a:extLst>
                  <a:ext uri="{0D108BD9-81ED-4DB2-BD59-A6C34878D82A}">
                    <a16:rowId xmlns:a16="http://schemas.microsoft.com/office/drawing/2014/main" val="278029014"/>
                  </a:ext>
                </a:extLst>
              </a:tr>
              <a:tr h="245971">
                <a:tc>
                  <a:txBody>
                    <a:bodyPr/>
                    <a:lstStyle/>
                    <a:p>
                      <a:pPr algn="l" fontAlgn="b"/>
                      <a:r>
                        <a:rPr lang="en-US" sz="1600" b="0" u="none" strike="noStrike" dirty="0">
                          <a:solidFill>
                            <a:schemeClr val="accent1"/>
                          </a:solidFill>
                          <a:effectLst/>
                          <a:latin typeface="+mn-lt"/>
                        </a:rPr>
                        <a:t>  9-Non-food uses</a:t>
                      </a:r>
                      <a:endParaRPr lang="en-US" sz="1600" b="0" i="0" u="none" strike="noStrike" dirty="0">
                        <a:solidFill>
                          <a:schemeClr val="accent1"/>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chemeClr val="accent1"/>
                          </a:solidFill>
                          <a:effectLst/>
                          <a:latin typeface="+mn-lt"/>
                        </a:rPr>
                        <a:t>32,470</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chemeClr val="accent1"/>
                          </a:solidFill>
                          <a:effectLst/>
                          <a:latin typeface="+mn-lt"/>
                        </a:rPr>
                        <a:t>10,495</a:t>
                      </a:r>
                    </a:p>
                  </a:txBody>
                  <a:tcPr marL="9525" marR="9525" marT="9525" marB="0" anchor="b">
                    <a:noFill/>
                  </a:tcPr>
                </a:tc>
                <a:tc>
                  <a:txBody>
                    <a:bodyPr/>
                    <a:lstStyle/>
                    <a:p>
                      <a:pPr algn="r" fontAlgn="b"/>
                      <a:r>
                        <a:rPr lang="en-US" sz="1600" b="0" i="0" u="none" strike="noStrike" dirty="0">
                          <a:solidFill>
                            <a:schemeClr val="accent1"/>
                          </a:solidFill>
                          <a:effectLst/>
                          <a:latin typeface="+mn-lt"/>
                        </a:rPr>
                        <a:t>209.4</a:t>
                      </a:r>
                    </a:p>
                  </a:txBody>
                  <a:tcPr marL="9525" marR="9525" marT="9525" marB="0" anchor="b">
                    <a:solidFill>
                      <a:schemeClr val="accent6">
                        <a:lumMod val="20000"/>
                        <a:lumOff val="80000"/>
                      </a:schemeClr>
                    </a:solidFill>
                  </a:tcPr>
                </a:tc>
                <a:extLst>
                  <a:ext uri="{0D108BD9-81ED-4DB2-BD59-A6C34878D82A}">
                    <a16:rowId xmlns:a16="http://schemas.microsoft.com/office/drawing/2014/main" val="592502462"/>
                  </a:ext>
                </a:extLst>
              </a:tr>
              <a:tr h="245971">
                <a:tc>
                  <a:txBody>
                    <a:bodyPr/>
                    <a:lstStyle/>
                    <a:p>
                      <a:pPr algn="l" fontAlgn="b"/>
                      <a:r>
                        <a:rPr lang="en-US" sz="1600" b="0" u="none" strike="noStrike" dirty="0">
                          <a:solidFill>
                            <a:srgbClr val="FF0000"/>
                          </a:solidFill>
                          <a:effectLst/>
                          <a:latin typeface="+mn-lt"/>
                        </a:rPr>
                        <a:t>  11-Hotels, restaurants, institutions</a:t>
                      </a:r>
                      <a:endParaRPr lang="en-US" sz="1600" b="0" i="0" u="none" strike="noStrike" dirty="0">
                        <a:solidFill>
                          <a:srgbClr val="FF0000"/>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rgbClr val="FF0000"/>
                          </a:solidFill>
                          <a:effectLst/>
                          <a:latin typeface="+mn-lt"/>
                        </a:rPr>
                        <a:t>8,728</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rgbClr val="FF0000"/>
                          </a:solidFill>
                          <a:effectLst/>
                          <a:latin typeface="+mn-lt"/>
                        </a:rPr>
                        <a:t>9,365</a:t>
                      </a:r>
                    </a:p>
                  </a:txBody>
                  <a:tcPr marL="9525" marR="9525" marT="9525" marB="0" anchor="b">
                    <a:noFill/>
                  </a:tcPr>
                </a:tc>
                <a:tc>
                  <a:txBody>
                    <a:bodyPr/>
                    <a:lstStyle/>
                    <a:p>
                      <a:pPr algn="r" fontAlgn="b"/>
                      <a:r>
                        <a:rPr lang="en-US" sz="1600" b="0" i="0" u="none" strike="noStrike" dirty="0">
                          <a:solidFill>
                            <a:srgbClr val="FF0000"/>
                          </a:solidFill>
                          <a:effectLst/>
                          <a:latin typeface="+mn-lt"/>
                        </a:rPr>
                        <a:t>-6.8</a:t>
                      </a:r>
                    </a:p>
                  </a:txBody>
                  <a:tcPr marL="9525" marR="9525" marT="9525" marB="0" anchor="b">
                    <a:solidFill>
                      <a:schemeClr val="accent6">
                        <a:lumMod val="20000"/>
                        <a:lumOff val="80000"/>
                      </a:schemeClr>
                    </a:solidFill>
                  </a:tcPr>
                </a:tc>
                <a:extLst>
                  <a:ext uri="{0D108BD9-81ED-4DB2-BD59-A6C34878D82A}">
                    <a16:rowId xmlns:a16="http://schemas.microsoft.com/office/drawing/2014/main" val="4040651496"/>
                  </a:ext>
                </a:extLst>
              </a:tr>
              <a:tr h="245971">
                <a:tc>
                  <a:txBody>
                    <a:bodyPr/>
                    <a:lstStyle/>
                    <a:p>
                      <a:pPr algn="l" fontAlgn="b"/>
                      <a:r>
                        <a:rPr lang="en-US" sz="1600" b="1" u="none" strike="noStrike" dirty="0">
                          <a:solidFill>
                            <a:schemeClr val="accent1"/>
                          </a:solidFill>
                          <a:effectLst/>
                          <a:latin typeface="+mn-lt"/>
                        </a:rPr>
                        <a:t>  2-Wholesale grocers, jobbers, dealers</a:t>
                      </a:r>
                      <a:endParaRPr lang="en-US" sz="1600" b="1" i="0" u="none" strike="noStrike" dirty="0">
                        <a:solidFill>
                          <a:schemeClr val="accent1"/>
                        </a:solidFill>
                        <a:effectLst/>
                        <a:latin typeface="+mn-lt"/>
                      </a:endParaRPr>
                    </a:p>
                  </a:txBody>
                  <a:tcPr marL="7515" marR="7515" marT="7515" marB="0" anchor="b">
                    <a:solidFill>
                      <a:schemeClr val="bg1"/>
                    </a:solidFill>
                  </a:tcPr>
                </a:tc>
                <a:tc>
                  <a:txBody>
                    <a:bodyPr/>
                    <a:lstStyle/>
                    <a:p>
                      <a:pPr algn="r" fontAlgn="b"/>
                      <a:r>
                        <a:rPr lang="en-US" sz="1600" b="1" i="0" u="none" strike="noStrike" dirty="0">
                          <a:solidFill>
                            <a:schemeClr val="accent1"/>
                          </a:solidFill>
                          <a:effectLst/>
                          <a:latin typeface="+mn-lt"/>
                        </a:rPr>
                        <a:t>201,031</a:t>
                      </a:r>
                    </a:p>
                  </a:txBody>
                  <a:tcPr marL="9525" marR="9525" marT="9525" marB="0" anchor="b">
                    <a:solidFill>
                      <a:schemeClr val="accent4">
                        <a:lumMod val="20000"/>
                        <a:lumOff val="80000"/>
                      </a:schemeClr>
                    </a:solidFill>
                  </a:tcPr>
                </a:tc>
                <a:tc>
                  <a:txBody>
                    <a:bodyPr/>
                    <a:lstStyle/>
                    <a:p>
                      <a:pPr algn="r" fontAlgn="b"/>
                      <a:r>
                        <a:rPr lang="en-US" sz="1600" b="1" i="0" u="none" strike="noStrike" dirty="0">
                          <a:solidFill>
                            <a:schemeClr val="accent1"/>
                          </a:solidFill>
                          <a:effectLst/>
                          <a:latin typeface="+mn-lt"/>
                        </a:rPr>
                        <a:t>197,514</a:t>
                      </a:r>
                    </a:p>
                  </a:txBody>
                  <a:tcPr marL="9525" marR="9525" marT="9525" marB="0" anchor="b">
                    <a:noFill/>
                  </a:tcPr>
                </a:tc>
                <a:tc>
                  <a:txBody>
                    <a:bodyPr/>
                    <a:lstStyle/>
                    <a:p>
                      <a:pPr algn="r" fontAlgn="b"/>
                      <a:r>
                        <a:rPr lang="en-US" sz="1600" b="1" i="0" u="none" strike="noStrike" dirty="0">
                          <a:solidFill>
                            <a:schemeClr val="accent1"/>
                          </a:solidFill>
                          <a:effectLst/>
                          <a:latin typeface="+mn-lt"/>
                        </a:rPr>
                        <a:t>1.8</a:t>
                      </a:r>
                    </a:p>
                  </a:txBody>
                  <a:tcPr marL="9525" marR="9525" marT="9525" marB="0" anchor="b">
                    <a:solidFill>
                      <a:schemeClr val="accent6">
                        <a:lumMod val="20000"/>
                        <a:lumOff val="80000"/>
                      </a:schemeClr>
                    </a:solidFill>
                  </a:tcPr>
                </a:tc>
                <a:extLst>
                  <a:ext uri="{0D108BD9-81ED-4DB2-BD59-A6C34878D82A}">
                    <a16:rowId xmlns:a16="http://schemas.microsoft.com/office/drawing/2014/main" val="4223078359"/>
                  </a:ext>
                </a:extLst>
              </a:tr>
              <a:tr h="245971">
                <a:tc>
                  <a:txBody>
                    <a:bodyPr/>
                    <a:lstStyle/>
                    <a:p>
                      <a:pPr algn="l" fontAlgn="b"/>
                      <a:r>
                        <a:rPr lang="en-US" sz="1600" b="0" u="none" strike="noStrike" dirty="0">
                          <a:solidFill>
                            <a:srgbClr val="FF0000"/>
                          </a:solidFill>
                          <a:effectLst/>
                          <a:latin typeface="+mn-lt"/>
                        </a:rPr>
                        <a:t>  3-Retail grocers, chain stores </a:t>
                      </a:r>
                      <a:endParaRPr lang="en-US" sz="1600" b="0" i="0" u="none" strike="noStrike" dirty="0">
                        <a:solidFill>
                          <a:srgbClr val="FF0000"/>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rgbClr val="FF0000"/>
                          </a:solidFill>
                          <a:effectLst/>
                          <a:latin typeface="+mn-lt"/>
                        </a:rPr>
                        <a:t>130,759</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rgbClr val="FF0000"/>
                          </a:solidFill>
                          <a:effectLst/>
                          <a:latin typeface="+mn-lt"/>
                        </a:rPr>
                        <a:t>131,699</a:t>
                      </a:r>
                    </a:p>
                  </a:txBody>
                  <a:tcPr marL="9525" marR="9525" marT="9525" marB="0" anchor="b">
                    <a:noFill/>
                  </a:tcPr>
                </a:tc>
                <a:tc>
                  <a:txBody>
                    <a:bodyPr/>
                    <a:lstStyle/>
                    <a:p>
                      <a:pPr algn="r" fontAlgn="b"/>
                      <a:r>
                        <a:rPr lang="en-US" sz="1600" b="0" i="0" u="none" strike="noStrike" dirty="0">
                          <a:solidFill>
                            <a:srgbClr val="FF0000"/>
                          </a:solidFill>
                          <a:effectLst/>
                          <a:latin typeface="+mn-lt"/>
                        </a:rPr>
                        <a:t>-0.7</a:t>
                      </a:r>
                    </a:p>
                  </a:txBody>
                  <a:tcPr marL="9525" marR="9525" marT="9525" marB="0" anchor="b">
                    <a:solidFill>
                      <a:schemeClr val="accent6">
                        <a:lumMod val="20000"/>
                        <a:lumOff val="80000"/>
                      </a:schemeClr>
                    </a:solidFill>
                  </a:tcPr>
                </a:tc>
                <a:extLst>
                  <a:ext uri="{0D108BD9-81ED-4DB2-BD59-A6C34878D82A}">
                    <a16:rowId xmlns:a16="http://schemas.microsoft.com/office/drawing/2014/main" val="1760966060"/>
                  </a:ext>
                </a:extLst>
              </a:tr>
              <a:tr h="245971">
                <a:tc>
                  <a:txBody>
                    <a:bodyPr/>
                    <a:lstStyle/>
                    <a:p>
                      <a:pPr algn="l" fontAlgn="b"/>
                      <a:r>
                        <a:rPr lang="en-US" sz="1600" b="0" u="none" strike="noStrike" dirty="0">
                          <a:solidFill>
                            <a:schemeClr val="accent1"/>
                          </a:solidFill>
                          <a:effectLst/>
                          <a:latin typeface="+mn-lt"/>
                        </a:rPr>
                        <a:t>  12-Government agencies</a:t>
                      </a:r>
                      <a:endParaRPr lang="en-US" sz="1600" b="0" i="0" u="none" strike="noStrike" dirty="0">
                        <a:solidFill>
                          <a:schemeClr val="accent1"/>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chemeClr val="accent1"/>
                          </a:solidFill>
                          <a:effectLst/>
                          <a:latin typeface="+mn-lt"/>
                        </a:rPr>
                        <a:t>1,414</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chemeClr val="accent1"/>
                          </a:solidFill>
                          <a:effectLst/>
                          <a:latin typeface="+mn-lt"/>
                        </a:rPr>
                        <a:t>1,275</a:t>
                      </a:r>
                    </a:p>
                  </a:txBody>
                  <a:tcPr marL="9525" marR="9525" marT="9525" marB="0" anchor="b">
                    <a:noFill/>
                  </a:tcPr>
                </a:tc>
                <a:tc>
                  <a:txBody>
                    <a:bodyPr/>
                    <a:lstStyle/>
                    <a:p>
                      <a:pPr algn="r" fontAlgn="b"/>
                      <a:r>
                        <a:rPr lang="en-US" sz="1600" b="0" i="0" u="none" strike="noStrike" dirty="0">
                          <a:solidFill>
                            <a:schemeClr val="accent1"/>
                          </a:solidFill>
                          <a:effectLst/>
                          <a:latin typeface="+mn-lt"/>
                        </a:rPr>
                        <a:t>10.9</a:t>
                      </a:r>
                    </a:p>
                  </a:txBody>
                  <a:tcPr marL="9525" marR="9525" marT="9525" marB="0" anchor="b">
                    <a:solidFill>
                      <a:schemeClr val="accent6">
                        <a:lumMod val="20000"/>
                        <a:lumOff val="80000"/>
                      </a:schemeClr>
                    </a:solidFill>
                  </a:tcPr>
                </a:tc>
                <a:extLst>
                  <a:ext uri="{0D108BD9-81ED-4DB2-BD59-A6C34878D82A}">
                    <a16:rowId xmlns:a16="http://schemas.microsoft.com/office/drawing/2014/main" val="1706290093"/>
                  </a:ext>
                </a:extLst>
              </a:tr>
              <a:tr h="245971">
                <a:tc>
                  <a:txBody>
                    <a:bodyPr/>
                    <a:lstStyle/>
                    <a:p>
                      <a:pPr algn="l" fontAlgn="b"/>
                      <a:r>
                        <a:rPr lang="en-US" sz="1600" b="0" u="none" strike="noStrike" dirty="0">
                          <a:solidFill>
                            <a:srgbClr val="FF0000"/>
                          </a:solidFill>
                          <a:effectLst/>
                          <a:latin typeface="+mn-lt"/>
                        </a:rPr>
                        <a:t>  10-All other deliveries</a:t>
                      </a:r>
                      <a:endParaRPr lang="en-US" sz="1600" b="0" i="0" u="none" strike="noStrike" dirty="0">
                        <a:solidFill>
                          <a:srgbClr val="FF0000"/>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rgbClr val="FF0000"/>
                          </a:solidFill>
                          <a:effectLst/>
                          <a:latin typeface="+mn-lt"/>
                        </a:rPr>
                        <a:t>27,326</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rgbClr val="FF0000"/>
                          </a:solidFill>
                          <a:effectLst/>
                          <a:latin typeface="+mn-lt"/>
                        </a:rPr>
                        <a:t>33,651</a:t>
                      </a:r>
                    </a:p>
                  </a:txBody>
                  <a:tcPr marL="9525" marR="9525" marT="9525" marB="0" anchor="b">
                    <a:noFill/>
                  </a:tcPr>
                </a:tc>
                <a:tc>
                  <a:txBody>
                    <a:bodyPr/>
                    <a:lstStyle/>
                    <a:p>
                      <a:pPr algn="r" fontAlgn="b"/>
                      <a:r>
                        <a:rPr lang="en-US" sz="1600" b="0" i="0" u="none" strike="noStrike" dirty="0">
                          <a:solidFill>
                            <a:srgbClr val="FF0000"/>
                          </a:solidFill>
                          <a:effectLst/>
                          <a:latin typeface="+mn-lt"/>
                        </a:rPr>
                        <a:t>-18.8</a:t>
                      </a:r>
                    </a:p>
                  </a:txBody>
                  <a:tcPr marL="9525" marR="9525" marT="9525" marB="0" anchor="b">
                    <a:solidFill>
                      <a:schemeClr val="accent6">
                        <a:lumMod val="20000"/>
                        <a:lumOff val="80000"/>
                      </a:schemeClr>
                    </a:solidFill>
                  </a:tcPr>
                </a:tc>
                <a:extLst>
                  <a:ext uri="{0D108BD9-81ED-4DB2-BD59-A6C34878D82A}">
                    <a16:rowId xmlns:a16="http://schemas.microsoft.com/office/drawing/2014/main" val="3483584735"/>
                  </a:ext>
                </a:extLst>
              </a:tr>
              <a:tr h="126663">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bg1"/>
                    </a:solidFill>
                  </a:tcPr>
                </a:tc>
                <a:tc>
                  <a:txBody>
                    <a:bodyPr/>
                    <a:lstStyle/>
                    <a:p>
                      <a:pPr algn="l" fontAlgn="b"/>
                      <a:endParaRPr lang="en-US" sz="800" b="0" i="0" u="none" strike="noStrike">
                        <a:solidFill>
                          <a:srgbClr val="000000"/>
                        </a:solidFill>
                        <a:effectLst/>
                        <a:latin typeface="+mn-lt"/>
                      </a:endParaRPr>
                    </a:p>
                  </a:txBody>
                  <a:tcPr marL="7515" marR="7515" marT="7515" marB="0" anchor="b">
                    <a:solidFill>
                      <a:schemeClr val="accent4">
                        <a:lumMod val="20000"/>
                        <a:lumOff val="80000"/>
                      </a:schemeClr>
                    </a:solidFill>
                  </a:tcPr>
                </a:tc>
                <a:tc>
                  <a:txBody>
                    <a:bodyPr/>
                    <a:lstStyle/>
                    <a:p>
                      <a:pPr algn="l" fontAlgn="b"/>
                      <a:endParaRPr lang="en-US" sz="800" b="0" i="0" u="none" strike="noStrike" dirty="0">
                        <a:solidFill>
                          <a:srgbClr val="000000"/>
                        </a:solidFill>
                        <a:effectLst/>
                        <a:latin typeface="+mn-lt"/>
                      </a:endParaRPr>
                    </a:p>
                  </a:txBody>
                  <a:tcPr marL="7515" marR="7515" marT="7515" marB="0" anchor="b">
                    <a:noFill/>
                  </a:tcPr>
                </a:tc>
                <a:tc>
                  <a:txBody>
                    <a:bodyPr/>
                    <a:lstStyle/>
                    <a:p>
                      <a:pPr algn="l" fontAlgn="b"/>
                      <a:endParaRPr lang="en-US" sz="800" b="0" i="0" u="none" strike="noStrike" dirty="0">
                        <a:solidFill>
                          <a:srgbClr val="000000"/>
                        </a:solidFill>
                        <a:effectLst/>
                        <a:latin typeface="+mn-lt"/>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1992003190"/>
                  </a:ext>
                </a:extLst>
              </a:tr>
              <a:tr h="245971">
                <a:tc>
                  <a:txBody>
                    <a:bodyPr/>
                    <a:lstStyle/>
                    <a:p>
                      <a:pPr algn="l" fontAlgn="b"/>
                      <a:r>
                        <a:rPr lang="en-US" sz="1600" b="1" u="none" strike="noStrike" dirty="0">
                          <a:solidFill>
                            <a:schemeClr val="tx1"/>
                          </a:solidFill>
                          <a:effectLst/>
                          <a:latin typeface="+mn-lt"/>
                        </a:rPr>
                        <a:t>Total Deliveries/1 </a:t>
                      </a:r>
                      <a:r>
                        <a:rPr lang="en-US" sz="1200" b="1" u="none" strike="noStrike" dirty="0">
                          <a:solidFill>
                            <a:schemeClr val="tx1"/>
                          </a:solidFill>
                          <a:effectLst/>
                          <a:latin typeface="+mn-lt"/>
                        </a:rPr>
                        <a:t>(short tons, raw value)</a:t>
                      </a:r>
                      <a:endParaRPr lang="en-US" sz="1200" b="1" i="0" u="none" strike="noStrike" dirty="0">
                        <a:solidFill>
                          <a:schemeClr val="tx1"/>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rgbClr val="000000"/>
                          </a:solidFill>
                          <a:effectLst/>
                          <a:latin typeface="+mn-lt"/>
                        </a:rPr>
                        <a:t>1,080,593</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rgbClr val="000000"/>
                          </a:solidFill>
                          <a:effectLst/>
                          <a:latin typeface="+mn-lt"/>
                        </a:rPr>
                        <a:t>1,064,609</a:t>
                      </a:r>
                    </a:p>
                  </a:txBody>
                  <a:tcPr marL="9525" marR="9525" marT="9525" marB="0" anchor="b">
                    <a:noFill/>
                  </a:tcPr>
                </a:tc>
                <a:tc>
                  <a:txBody>
                    <a:bodyPr/>
                    <a:lstStyle/>
                    <a:p>
                      <a:pPr algn="r" fontAlgn="b"/>
                      <a:r>
                        <a:rPr lang="en-US" sz="1600" b="0" i="0" u="none" strike="noStrike">
                          <a:solidFill>
                            <a:srgbClr val="000000"/>
                          </a:solidFill>
                          <a:effectLst/>
                          <a:latin typeface="+mn-lt"/>
                        </a:rPr>
                        <a:t>1.5</a:t>
                      </a:r>
                    </a:p>
                  </a:txBody>
                  <a:tcPr marL="9525" marR="9525" marT="9525" marB="0" anchor="b">
                    <a:solidFill>
                      <a:schemeClr val="accent6">
                        <a:lumMod val="20000"/>
                        <a:lumOff val="80000"/>
                      </a:schemeClr>
                    </a:solidFill>
                  </a:tcPr>
                </a:tc>
                <a:extLst>
                  <a:ext uri="{0D108BD9-81ED-4DB2-BD59-A6C34878D82A}">
                    <a16:rowId xmlns:a16="http://schemas.microsoft.com/office/drawing/2014/main" val="3304470108"/>
                  </a:ext>
                </a:extLst>
              </a:tr>
              <a:tr h="245971">
                <a:tc>
                  <a:txBody>
                    <a:bodyPr/>
                    <a:lstStyle/>
                    <a:p>
                      <a:pPr algn="l" fontAlgn="b"/>
                      <a:r>
                        <a:rPr lang="en-US" sz="1600" u="none" strike="noStrike" dirty="0">
                          <a:effectLst/>
                          <a:latin typeface="+mn-lt"/>
                        </a:rPr>
                        <a:t> Crystalline:</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b="0" i="0" u="none" strike="noStrike">
                          <a:solidFill>
                            <a:srgbClr val="000000"/>
                          </a:solidFill>
                          <a:effectLst/>
                          <a:latin typeface="+mn-lt"/>
                        </a:rPr>
                        <a:t>951,058</a:t>
                      </a:r>
                    </a:p>
                  </a:txBody>
                  <a:tcPr marL="9525" marR="9525" marT="9525" marB="0" anchor="b">
                    <a:solidFill>
                      <a:schemeClr val="accent4">
                        <a:lumMod val="20000"/>
                        <a:lumOff val="80000"/>
                      </a:schemeClr>
                    </a:solidFill>
                  </a:tcPr>
                </a:tc>
                <a:tc>
                  <a:txBody>
                    <a:bodyPr/>
                    <a:lstStyle/>
                    <a:p>
                      <a:pPr algn="r" fontAlgn="b"/>
                      <a:r>
                        <a:rPr lang="en-US" sz="1600" b="0" i="0" u="none" strike="noStrike">
                          <a:solidFill>
                            <a:srgbClr val="000000"/>
                          </a:solidFill>
                          <a:effectLst/>
                          <a:latin typeface="+mn-lt"/>
                        </a:rPr>
                        <a:t>941,138</a:t>
                      </a:r>
                    </a:p>
                  </a:txBody>
                  <a:tcPr marL="9525" marR="9525" marT="9525" marB="0" anchor="b">
                    <a:noFill/>
                  </a:tcPr>
                </a:tc>
                <a:tc>
                  <a:txBody>
                    <a:bodyPr/>
                    <a:lstStyle/>
                    <a:p>
                      <a:pPr algn="r" fontAlgn="b"/>
                      <a:r>
                        <a:rPr lang="en-US" sz="1600" b="0" i="0" u="none" strike="noStrike">
                          <a:solidFill>
                            <a:srgbClr val="000000"/>
                          </a:solidFill>
                          <a:effectLst/>
                          <a:latin typeface="+mn-lt"/>
                        </a:rPr>
                        <a:t>1.1</a:t>
                      </a:r>
                    </a:p>
                  </a:txBody>
                  <a:tcPr marL="9525" marR="9525" marT="9525" marB="0" anchor="b">
                    <a:solidFill>
                      <a:schemeClr val="accent6">
                        <a:lumMod val="20000"/>
                        <a:lumOff val="80000"/>
                      </a:schemeClr>
                    </a:solidFill>
                  </a:tcPr>
                </a:tc>
                <a:extLst>
                  <a:ext uri="{0D108BD9-81ED-4DB2-BD59-A6C34878D82A}">
                    <a16:rowId xmlns:a16="http://schemas.microsoft.com/office/drawing/2014/main" val="2056097144"/>
                  </a:ext>
                </a:extLst>
              </a:tr>
              <a:tr h="245971">
                <a:tc>
                  <a:txBody>
                    <a:bodyPr/>
                    <a:lstStyle/>
                    <a:p>
                      <a:pPr algn="l" fontAlgn="b"/>
                      <a:r>
                        <a:rPr lang="en-US" sz="1600" u="none" strike="noStrike" dirty="0">
                          <a:effectLst/>
                          <a:latin typeface="+mn-lt"/>
                        </a:rPr>
                        <a:t>    Consumer-size packages</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b="0" i="0" u="none" strike="noStrike">
                          <a:solidFill>
                            <a:srgbClr val="000000"/>
                          </a:solidFill>
                          <a:effectLst/>
                          <a:latin typeface="+mn-lt"/>
                        </a:rPr>
                        <a:t>235,771</a:t>
                      </a:r>
                    </a:p>
                  </a:txBody>
                  <a:tcPr marL="9525" marR="9525" marT="9525" marB="0" anchor="b">
                    <a:solidFill>
                      <a:schemeClr val="accent4">
                        <a:lumMod val="20000"/>
                        <a:lumOff val="80000"/>
                      </a:schemeClr>
                    </a:solidFill>
                  </a:tcPr>
                </a:tc>
                <a:tc>
                  <a:txBody>
                    <a:bodyPr/>
                    <a:lstStyle/>
                    <a:p>
                      <a:pPr algn="r" fontAlgn="b"/>
                      <a:r>
                        <a:rPr lang="en-US" sz="1600" b="0" i="0" u="none" strike="noStrike">
                          <a:solidFill>
                            <a:srgbClr val="000000"/>
                          </a:solidFill>
                          <a:effectLst/>
                          <a:latin typeface="+mn-lt"/>
                        </a:rPr>
                        <a:t>235,037</a:t>
                      </a:r>
                    </a:p>
                  </a:txBody>
                  <a:tcPr marL="9525" marR="9525" marT="9525" marB="0" anchor="b">
                    <a:noFill/>
                  </a:tcPr>
                </a:tc>
                <a:tc>
                  <a:txBody>
                    <a:bodyPr/>
                    <a:lstStyle/>
                    <a:p>
                      <a:pPr algn="r" fontAlgn="b"/>
                      <a:r>
                        <a:rPr lang="en-US" sz="1600" b="0" i="0" u="none" strike="noStrike">
                          <a:solidFill>
                            <a:srgbClr val="000000"/>
                          </a:solidFill>
                          <a:effectLst/>
                          <a:latin typeface="+mn-lt"/>
                        </a:rPr>
                        <a:t>0.3</a:t>
                      </a:r>
                    </a:p>
                  </a:txBody>
                  <a:tcPr marL="9525" marR="9525" marT="9525" marB="0" anchor="b">
                    <a:solidFill>
                      <a:schemeClr val="accent6">
                        <a:lumMod val="20000"/>
                        <a:lumOff val="80000"/>
                      </a:schemeClr>
                    </a:solidFill>
                  </a:tcPr>
                </a:tc>
                <a:extLst>
                  <a:ext uri="{0D108BD9-81ED-4DB2-BD59-A6C34878D82A}">
                    <a16:rowId xmlns:a16="http://schemas.microsoft.com/office/drawing/2014/main" val="3418863391"/>
                  </a:ext>
                </a:extLst>
              </a:tr>
              <a:tr h="245971">
                <a:tc>
                  <a:txBody>
                    <a:bodyPr/>
                    <a:lstStyle/>
                    <a:p>
                      <a:pPr algn="l" fontAlgn="b"/>
                      <a:r>
                        <a:rPr lang="en-US" sz="1600" u="none" strike="noStrike" dirty="0">
                          <a:effectLst/>
                          <a:latin typeface="+mn-lt"/>
                        </a:rPr>
                        <a:t>    Packages 50 </a:t>
                      </a:r>
                      <a:r>
                        <a:rPr lang="en-US" sz="1600" u="none" strike="noStrike" dirty="0" err="1">
                          <a:effectLst/>
                          <a:latin typeface="+mn-lt"/>
                        </a:rPr>
                        <a:t>lbs</a:t>
                      </a:r>
                      <a:r>
                        <a:rPr lang="en-US" sz="1600" u="none" strike="noStrike" dirty="0">
                          <a:effectLst/>
                          <a:latin typeface="+mn-lt"/>
                        </a:rPr>
                        <a:t> and greater</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b="0" i="0" u="none" strike="noStrike">
                          <a:solidFill>
                            <a:srgbClr val="000000"/>
                          </a:solidFill>
                          <a:effectLst/>
                          <a:latin typeface="+mn-lt"/>
                        </a:rPr>
                        <a:t>272,638</a:t>
                      </a:r>
                    </a:p>
                  </a:txBody>
                  <a:tcPr marL="9525" marR="9525" marT="9525" marB="0" anchor="b">
                    <a:solidFill>
                      <a:schemeClr val="accent4">
                        <a:lumMod val="20000"/>
                        <a:lumOff val="80000"/>
                      </a:schemeClr>
                    </a:solidFill>
                  </a:tcPr>
                </a:tc>
                <a:tc>
                  <a:txBody>
                    <a:bodyPr/>
                    <a:lstStyle/>
                    <a:p>
                      <a:pPr algn="r" fontAlgn="b"/>
                      <a:r>
                        <a:rPr lang="en-US" sz="1600" b="0" i="0" u="none" strike="noStrike">
                          <a:solidFill>
                            <a:srgbClr val="000000"/>
                          </a:solidFill>
                          <a:effectLst/>
                          <a:latin typeface="+mn-lt"/>
                        </a:rPr>
                        <a:t>257,005</a:t>
                      </a:r>
                    </a:p>
                  </a:txBody>
                  <a:tcPr marL="9525" marR="9525" marT="9525" marB="0" anchor="b">
                    <a:noFill/>
                  </a:tcPr>
                </a:tc>
                <a:tc>
                  <a:txBody>
                    <a:bodyPr/>
                    <a:lstStyle/>
                    <a:p>
                      <a:pPr algn="r" fontAlgn="b"/>
                      <a:r>
                        <a:rPr lang="en-US" sz="1600" b="0" i="0" u="none" strike="noStrike">
                          <a:solidFill>
                            <a:srgbClr val="000000"/>
                          </a:solidFill>
                          <a:effectLst/>
                          <a:latin typeface="+mn-lt"/>
                        </a:rPr>
                        <a:t>6.1</a:t>
                      </a:r>
                    </a:p>
                  </a:txBody>
                  <a:tcPr marL="9525" marR="9525" marT="9525" marB="0" anchor="b">
                    <a:solidFill>
                      <a:schemeClr val="accent6">
                        <a:lumMod val="20000"/>
                        <a:lumOff val="80000"/>
                      </a:schemeClr>
                    </a:solidFill>
                  </a:tcPr>
                </a:tc>
                <a:extLst>
                  <a:ext uri="{0D108BD9-81ED-4DB2-BD59-A6C34878D82A}">
                    <a16:rowId xmlns:a16="http://schemas.microsoft.com/office/drawing/2014/main" val="2067460233"/>
                  </a:ext>
                </a:extLst>
              </a:tr>
              <a:tr h="245971">
                <a:tc>
                  <a:txBody>
                    <a:bodyPr/>
                    <a:lstStyle/>
                    <a:p>
                      <a:pPr algn="l" fontAlgn="b"/>
                      <a:r>
                        <a:rPr lang="en-US" sz="1600" b="1" u="none" strike="noStrike" dirty="0">
                          <a:solidFill>
                            <a:srgbClr val="FF0000"/>
                          </a:solidFill>
                          <a:effectLst/>
                          <a:latin typeface="+mn-lt"/>
                        </a:rPr>
                        <a:t>    Unpackaged (bulk)</a:t>
                      </a:r>
                      <a:endParaRPr lang="en-US" sz="1600" b="1" i="0" u="none" strike="noStrike" dirty="0">
                        <a:solidFill>
                          <a:srgbClr val="FF0000"/>
                        </a:solidFill>
                        <a:effectLst/>
                        <a:latin typeface="+mn-lt"/>
                      </a:endParaRPr>
                    </a:p>
                  </a:txBody>
                  <a:tcPr marL="7515" marR="7515" marT="7515" marB="0" anchor="b">
                    <a:solidFill>
                      <a:schemeClr val="bg1"/>
                    </a:solidFill>
                  </a:tcPr>
                </a:tc>
                <a:tc>
                  <a:txBody>
                    <a:bodyPr/>
                    <a:lstStyle/>
                    <a:p>
                      <a:pPr algn="r" fontAlgn="b"/>
                      <a:r>
                        <a:rPr lang="en-US" sz="1600" b="1" i="0" u="none" strike="noStrike" dirty="0">
                          <a:solidFill>
                            <a:srgbClr val="FF0000"/>
                          </a:solidFill>
                          <a:effectLst/>
                          <a:latin typeface="+mn-lt"/>
                        </a:rPr>
                        <a:t>442,650</a:t>
                      </a:r>
                    </a:p>
                  </a:txBody>
                  <a:tcPr marL="9525" marR="9525" marT="9525" marB="0" anchor="b">
                    <a:solidFill>
                      <a:schemeClr val="accent4">
                        <a:lumMod val="20000"/>
                        <a:lumOff val="80000"/>
                      </a:schemeClr>
                    </a:solidFill>
                  </a:tcPr>
                </a:tc>
                <a:tc>
                  <a:txBody>
                    <a:bodyPr/>
                    <a:lstStyle/>
                    <a:p>
                      <a:pPr algn="r" fontAlgn="b"/>
                      <a:r>
                        <a:rPr lang="en-US" sz="1600" b="1" i="0" u="none" strike="noStrike" dirty="0">
                          <a:solidFill>
                            <a:srgbClr val="FF0000"/>
                          </a:solidFill>
                          <a:effectLst/>
                          <a:latin typeface="+mn-lt"/>
                        </a:rPr>
                        <a:t>449,096</a:t>
                      </a:r>
                    </a:p>
                  </a:txBody>
                  <a:tcPr marL="9525" marR="9525" marT="9525" marB="0" anchor="b">
                    <a:noFill/>
                  </a:tcPr>
                </a:tc>
                <a:tc>
                  <a:txBody>
                    <a:bodyPr/>
                    <a:lstStyle/>
                    <a:p>
                      <a:pPr algn="r" fontAlgn="b"/>
                      <a:r>
                        <a:rPr lang="en-US" sz="1600" b="1" i="0" u="none" strike="noStrike" dirty="0">
                          <a:solidFill>
                            <a:srgbClr val="FF0000"/>
                          </a:solidFill>
                          <a:effectLst/>
                          <a:latin typeface="+mn-lt"/>
                        </a:rPr>
                        <a:t>-1.4</a:t>
                      </a:r>
                    </a:p>
                  </a:txBody>
                  <a:tcPr marL="9525" marR="9525" marT="9525" marB="0" anchor="b">
                    <a:solidFill>
                      <a:schemeClr val="accent6">
                        <a:lumMod val="20000"/>
                        <a:lumOff val="80000"/>
                      </a:schemeClr>
                    </a:solidFill>
                  </a:tcPr>
                </a:tc>
                <a:extLst>
                  <a:ext uri="{0D108BD9-81ED-4DB2-BD59-A6C34878D82A}">
                    <a16:rowId xmlns:a16="http://schemas.microsoft.com/office/drawing/2014/main" val="3489523202"/>
                  </a:ext>
                </a:extLst>
              </a:tr>
              <a:tr h="245971">
                <a:tc>
                  <a:txBody>
                    <a:bodyPr/>
                    <a:lstStyle/>
                    <a:p>
                      <a:pPr algn="l" fontAlgn="b"/>
                      <a:r>
                        <a:rPr lang="en-US" sz="1600" u="none" strike="noStrike" dirty="0">
                          <a:effectLst/>
                          <a:latin typeface="+mn-lt"/>
                        </a:rPr>
                        <a:t>  Non-crystalline/2</a:t>
                      </a:r>
                      <a:endParaRPr lang="en-US" sz="1600" b="0" i="0" u="none" strike="noStrike" dirty="0">
                        <a:solidFill>
                          <a:srgbClr val="000000"/>
                        </a:solidFill>
                        <a:effectLst/>
                        <a:latin typeface="+mn-lt"/>
                      </a:endParaRPr>
                    </a:p>
                  </a:txBody>
                  <a:tcPr marL="7515" marR="7515" marT="7515" marB="0" anchor="b">
                    <a:solidFill>
                      <a:schemeClr val="bg1"/>
                    </a:solidFill>
                  </a:tcPr>
                </a:tc>
                <a:tc>
                  <a:txBody>
                    <a:bodyPr/>
                    <a:lstStyle/>
                    <a:p>
                      <a:pPr algn="r" fontAlgn="b"/>
                      <a:r>
                        <a:rPr lang="en-US" sz="1600" b="0" i="0" u="none" strike="noStrike" dirty="0">
                          <a:solidFill>
                            <a:srgbClr val="000000"/>
                          </a:solidFill>
                          <a:effectLst/>
                          <a:latin typeface="+mn-lt"/>
                        </a:rPr>
                        <a:t>129,535</a:t>
                      </a:r>
                    </a:p>
                  </a:txBody>
                  <a:tcPr marL="9525" marR="9525" marT="9525" marB="0" anchor="b">
                    <a:solidFill>
                      <a:schemeClr val="accent4">
                        <a:lumMod val="20000"/>
                        <a:lumOff val="80000"/>
                      </a:schemeClr>
                    </a:solidFill>
                  </a:tcPr>
                </a:tc>
                <a:tc>
                  <a:txBody>
                    <a:bodyPr/>
                    <a:lstStyle/>
                    <a:p>
                      <a:pPr algn="r" fontAlgn="b"/>
                      <a:r>
                        <a:rPr lang="en-US" sz="1600" b="0" i="0" u="none" strike="noStrike" dirty="0">
                          <a:solidFill>
                            <a:srgbClr val="000000"/>
                          </a:solidFill>
                          <a:effectLst/>
                          <a:latin typeface="+mn-lt"/>
                        </a:rPr>
                        <a:t>123,471</a:t>
                      </a:r>
                    </a:p>
                  </a:txBody>
                  <a:tcPr marL="9525" marR="9525" marT="9525" marB="0" anchor="b">
                    <a:noFill/>
                  </a:tcPr>
                </a:tc>
                <a:tc>
                  <a:txBody>
                    <a:bodyPr/>
                    <a:lstStyle/>
                    <a:p>
                      <a:pPr algn="r" fontAlgn="b"/>
                      <a:r>
                        <a:rPr lang="en-US" sz="1600" b="0" i="0" u="none" strike="noStrike" dirty="0">
                          <a:solidFill>
                            <a:srgbClr val="000000"/>
                          </a:solidFill>
                          <a:effectLst/>
                          <a:latin typeface="+mn-lt"/>
                        </a:rPr>
                        <a:t>4.9</a:t>
                      </a:r>
                    </a:p>
                  </a:txBody>
                  <a:tcPr marL="9525" marR="9525" marT="9525" marB="0" anchor="b">
                    <a:solidFill>
                      <a:schemeClr val="accent6">
                        <a:lumMod val="20000"/>
                        <a:lumOff val="80000"/>
                      </a:schemeClr>
                    </a:solidFill>
                  </a:tcPr>
                </a:tc>
                <a:extLst>
                  <a:ext uri="{0D108BD9-81ED-4DB2-BD59-A6C34878D82A}">
                    <a16:rowId xmlns:a16="http://schemas.microsoft.com/office/drawing/2014/main" val="2477916627"/>
                  </a:ext>
                </a:extLst>
              </a:tr>
              <a:tr h="186499">
                <a:tc>
                  <a:txBody>
                    <a:bodyPr/>
                    <a:lstStyle/>
                    <a:p>
                      <a:pPr algn="l" fontAlgn="b"/>
                      <a:endParaRPr lang="en-US" sz="400" b="0" i="0" u="none" strike="noStrike" dirty="0">
                        <a:solidFill>
                          <a:srgbClr val="000000"/>
                        </a:solidFill>
                        <a:effectLst/>
                        <a:latin typeface="Calibri" panose="020F0502020204030204" pitchFamily="34" charset="0"/>
                      </a:endParaRPr>
                    </a:p>
                  </a:txBody>
                  <a:tcPr marL="7515" marR="7515" marT="7515" marB="0" anchor="b">
                    <a:solidFill>
                      <a:schemeClr val="bg1"/>
                    </a:solidFill>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515" marR="7515" marT="7515" marB="0" anchor="b">
                    <a:solidFill>
                      <a:schemeClr val="accent4">
                        <a:lumMod val="20000"/>
                        <a:lumOff val="80000"/>
                      </a:schemeClr>
                    </a:solidFill>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515" marR="7515" marT="7515" marB="0" anchor="b">
                    <a:noFill/>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515" marR="7515" marT="7515" marB="0" anchor="b">
                    <a:solidFill>
                      <a:schemeClr val="accent6">
                        <a:lumMod val="20000"/>
                        <a:lumOff val="80000"/>
                      </a:schemeClr>
                    </a:solidFill>
                  </a:tcPr>
                </a:tc>
                <a:extLst>
                  <a:ext uri="{0D108BD9-81ED-4DB2-BD59-A6C34878D82A}">
                    <a16:rowId xmlns:a16="http://schemas.microsoft.com/office/drawing/2014/main" val="865618277"/>
                  </a:ext>
                </a:extLst>
              </a:tr>
              <a:tr h="186317">
                <a:tc gridSpan="4">
                  <a:txBody>
                    <a:bodyPr/>
                    <a:lstStyle/>
                    <a:p>
                      <a:pPr algn="l" fontAlgn="b"/>
                      <a:r>
                        <a:rPr lang="en-US" sz="1200" b="1" u="none" strike="noStrike" dirty="0">
                          <a:effectLst/>
                        </a:rPr>
                        <a:t>1/Deliveries from domestic sugar beet processors, sugar cane processors and refiners.</a:t>
                      </a:r>
                      <a:endParaRPr lang="en-US" sz="1200" b="1" i="0" u="none" strike="noStrike" dirty="0">
                        <a:solidFill>
                          <a:srgbClr val="000000"/>
                        </a:solidFill>
                        <a:effectLst/>
                        <a:latin typeface="Arial" panose="020B0604020202020204" pitchFamily="34" charset="0"/>
                      </a:endParaRPr>
                    </a:p>
                  </a:txBody>
                  <a:tcPr marL="7515" marR="7515" marT="7515"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6375645"/>
                  </a:ext>
                </a:extLst>
              </a:tr>
              <a:tr h="271679">
                <a:tc gridSpan="4">
                  <a:txBody>
                    <a:bodyPr/>
                    <a:lstStyle/>
                    <a:p>
                      <a:pPr algn="l" fontAlgn="b"/>
                      <a:r>
                        <a:rPr lang="en-US" sz="1200" b="1" i="0" u="none" strike="noStrike" dirty="0">
                          <a:solidFill>
                            <a:srgbClr val="000000"/>
                          </a:solidFill>
                          <a:effectLst/>
                          <a:latin typeface="+mn-lt"/>
                        </a:rPr>
                        <a:t>2/Includes all liquid, edible molasses, sugar syrups and cane juice.</a:t>
                      </a:r>
                    </a:p>
                  </a:txBody>
                  <a:tcPr marL="7515" marR="7515" marT="7515"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8623289"/>
                  </a:ext>
                </a:extLst>
              </a:tr>
              <a:tr h="59551">
                <a:tc gridSpan="4">
                  <a:txBody>
                    <a:bodyPr/>
                    <a:lstStyle/>
                    <a:p>
                      <a:pPr algn="l" fontAlgn="b"/>
                      <a:endParaRPr lang="en-US" sz="400" b="0" i="0" u="none" strike="noStrike" dirty="0">
                        <a:solidFill>
                          <a:srgbClr val="000000"/>
                        </a:solidFill>
                        <a:effectLst/>
                        <a:latin typeface="Arial" panose="020B0604020202020204" pitchFamily="34" charset="0"/>
                      </a:endParaRPr>
                    </a:p>
                  </a:txBody>
                  <a:tcPr marL="7515" marR="7515" marT="7515"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00694411"/>
                  </a:ext>
                </a:extLst>
              </a:tr>
            </a:tbl>
          </a:graphicData>
        </a:graphic>
      </p:graphicFrame>
      <p:sp>
        <p:nvSpPr>
          <p:cNvPr id="8" name="TextBox 7">
            <a:extLst>
              <a:ext uri="{FF2B5EF4-FFF2-40B4-BE49-F238E27FC236}">
                <a16:creationId xmlns:a16="http://schemas.microsoft.com/office/drawing/2014/main" id="{14524234-9020-46F8-B94A-616A8963AD54}"/>
              </a:ext>
            </a:extLst>
          </p:cNvPr>
          <p:cNvSpPr txBox="1"/>
          <p:nvPr/>
        </p:nvSpPr>
        <p:spPr>
          <a:xfrm>
            <a:off x="6946614" y="827813"/>
            <a:ext cx="2117333" cy="3693319"/>
          </a:xfrm>
          <a:prstGeom prst="rect">
            <a:avLst/>
          </a:prstGeom>
          <a:solidFill>
            <a:schemeClr val="bg1"/>
          </a:solidFill>
          <a:ln>
            <a:solidFill>
              <a:schemeClr val="tx1"/>
            </a:solidFill>
          </a:ln>
        </p:spPr>
        <p:txBody>
          <a:bodyPr wrap="square" rtlCol="0">
            <a:spAutoFit/>
          </a:bodyPr>
          <a:lstStyle/>
          <a:p>
            <a:r>
              <a:rPr lang="en-US" dirty="0"/>
              <a:t>Two largest users were up 3.8% and 1.8%, resp., with 8 of 12 sectors up from October 2017.</a:t>
            </a:r>
          </a:p>
          <a:p>
            <a:endParaRPr lang="en-US" dirty="0"/>
          </a:p>
          <a:p>
            <a:r>
              <a:rPr lang="en-US" b="1" dirty="0"/>
              <a:t>Total deliveries for October were up 1.5% from a year earlier; in contrast, all of 2017-18 was down 0.2% from 2016-17.</a:t>
            </a:r>
          </a:p>
        </p:txBody>
      </p:sp>
      <p:sp>
        <p:nvSpPr>
          <p:cNvPr id="13" name="TextBox 12">
            <a:extLst>
              <a:ext uri="{FF2B5EF4-FFF2-40B4-BE49-F238E27FC236}">
                <a16:creationId xmlns:a16="http://schemas.microsoft.com/office/drawing/2014/main" id="{302E7DE1-B1E6-4DA4-B535-6D8AB0614AC2}"/>
              </a:ext>
            </a:extLst>
          </p:cNvPr>
          <p:cNvSpPr txBox="1"/>
          <p:nvPr/>
        </p:nvSpPr>
        <p:spPr>
          <a:xfrm>
            <a:off x="6946614" y="4666707"/>
            <a:ext cx="2117333" cy="923330"/>
          </a:xfrm>
          <a:prstGeom prst="rect">
            <a:avLst/>
          </a:prstGeom>
          <a:solidFill>
            <a:schemeClr val="bg1"/>
          </a:solidFill>
          <a:ln>
            <a:solidFill>
              <a:schemeClr val="tx1"/>
            </a:solidFill>
          </a:ln>
        </p:spPr>
        <p:txBody>
          <a:bodyPr wrap="square" rtlCol="0">
            <a:spAutoFit/>
          </a:bodyPr>
          <a:lstStyle/>
          <a:p>
            <a:r>
              <a:rPr lang="en-US" dirty="0"/>
              <a:t>Bulk deliveries were down 1.4% and the only category lower.</a:t>
            </a:r>
          </a:p>
        </p:txBody>
      </p:sp>
      <p:sp>
        <p:nvSpPr>
          <p:cNvPr id="16" name="TextBox 15">
            <a:extLst>
              <a:ext uri="{FF2B5EF4-FFF2-40B4-BE49-F238E27FC236}">
                <a16:creationId xmlns:a16="http://schemas.microsoft.com/office/drawing/2014/main" id="{2A6D2FAF-CECA-4072-919F-DC0CAB4994A7}"/>
              </a:ext>
            </a:extLst>
          </p:cNvPr>
          <p:cNvSpPr txBox="1"/>
          <p:nvPr/>
        </p:nvSpPr>
        <p:spPr>
          <a:xfrm>
            <a:off x="7010400" y="5715861"/>
            <a:ext cx="1905000" cy="338554"/>
          </a:xfrm>
          <a:prstGeom prst="rect">
            <a:avLst/>
          </a:prstGeom>
          <a:noFill/>
        </p:spPr>
        <p:txBody>
          <a:bodyPr wrap="square" rtlCol="0">
            <a:spAutoFit/>
          </a:bodyPr>
          <a:lstStyle/>
          <a:p>
            <a:r>
              <a:rPr lang="en-US" sz="1600" dirty="0"/>
              <a:t>Source: U.S.D.A.</a:t>
            </a:r>
          </a:p>
        </p:txBody>
      </p:sp>
    </p:spTree>
    <p:extLst>
      <p:ext uri="{BB962C8B-B14F-4D97-AF65-F5344CB8AC3E}">
        <p14:creationId xmlns:p14="http://schemas.microsoft.com/office/powerpoint/2010/main" val="1608694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lumMod val="75000"/>
                  </a:schemeClr>
                </a:solidFill>
              </a:rPr>
              <a:t>Mexico WASDE</a:t>
            </a:r>
          </a:p>
        </p:txBody>
      </p:sp>
      <p:sp>
        <p:nvSpPr>
          <p:cNvPr id="4" name="TextBox 3"/>
          <p:cNvSpPr txBox="1"/>
          <p:nvPr/>
        </p:nvSpPr>
        <p:spPr>
          <a:xfrm>
            <a:off x="0" y="520549"/>
            <a:ext cx="9144000" cy="492443"/>
          </a:xfrm>
          <a:prstGeom prst="rect">
            <a:avLst/>
          </a:prstGeom>
          <a:noFill/>
        </p:spPr>
        <p:txBody>
          <a:bodyPr wrap="square" rtlCol="0">
            <a:spAutoFit/>
          </a:bodyPr>
          <a:lstStyle/>
          <a:p>
            <a:endParaRPr lang="en-US" sz="800" dirty="0">
              <a:solidFill>
                <a:schemeClr val="accent1">
                  <a:lumMod val="75000"/>
                </a:schemeClr>
              </a:solidFill>
            </a:endParaRPr>
          </a:p>
          <a:p>
            <a:r>
              <a:rPr lang="en-US" dirty="0">
                <a:solidFill>
                  <a:schemeClr val="accent1">
                    <a:lumMod val="75000"/>
                  </a:schemeClr>
                </a:solidFill>
              </a:rPr>
              <a:t>Source: U.S.D.A. December WASDE.</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0043AA9E-7DCB-4B4D-9285-DE2CF10990E7}"/>
              </a:ext>
            </a:extLst>
          </p:cNvPr>
          <p:cNvGraphicFramePr>
            <a:graphicFrameLocks noGrp="1"/>
          </p:cNvGraphicFramePr>
          <p:nvPr>
            <p:extLst>
              <p:ext uri="{D42A27DB-BD31-4B8C-83A1-F6EECF244321}">
                <p14:modId xmlns:p14="http://schemas.microsoft.com/office/powerpoint/2010/main" val="1326616729"/>
              </p:ext>
            </p:extLst>
          </p:nvPr>
        </p:nvGraphicFramePr>
        <p:xfrm>
          <a:off x="74914" y="1078261"/>
          <a:ext cx="8229600" cy="3941413"/>
        </p:xfrm>
        <a:graphic>
          <a:graphicData uri="http://schemas.openxmlformats.org/drawingml/2006/table">
            <a:tbl>
              <a:tblPr>
                <a:tableStyleId>{5C22544A-7EE6-4342-B048-85BDC9FD1C3A}</a:tableStyleId>
              </a:tblPr>
              <a:tblGrid>
                <a:gridCol w="2114550">
                  <a:extLst>
                    <a:ext uri="{9D8B030D-6E8A-4147-A177-3AD203B41FA5}">
                      <a16:colId xmlns:a16="http://schemas.microsoft.com/office/drawing/2014/main" val="2231822593"/>
                    </a:ext>
                  </a:extLst>
                </a:gridCol>
                <a:gridCol w="1321593">
                  <a:extLst>
                    <a:ext uri="{9D8B030D-6E8A-4147-A177-3AD203B41FA5}">
                      <a16:colId xmlns:a16="http://schemas.microsoft.com/office/drawing/2014/main" val="2552702888"/>
                    </a:ext>
                  </a:extLst>
                </a:gridCol>
                <a:gridCol w="1135857">
                  <a:extLst>
                    <a:ext uri="{9D8B030D-6E8A-4147-A177-3AD203B41FA5}">
                      <a16:colId xmlns:a16="http://schemas.microsoft.com/office/drawing/2014/main" val="1767040867"/>
                    </a:ext>
                  </a:extLst>
                </a:gridCol>
                <a:gridCol w="1419224">
                  <a:extLst>
                    <a:ext uri="{9D8B030D-6E8A-4147-A177-3AD203B41FA5}">
                      <a16:colId xmlns:a16="http://schemas.microsoft.com/office/drawing/2014/main" val="4184773875"/>
                    </a:ext>
                  </a:extLst>
                </a:gridCol>
                <a:gridCol w="1095376">
                  <a:extLst>
                    <a:ext uri="{9D8B030D-6E8A-4147-A177-3AD203B41FA5}">
                      <a16:colId xmlns:a16="http://schemas.microsoft.com/office/drawing/2014/main" val="1804482649"/>
                    </a:ext>
                  </a:extLst>
                </a:gridCol>
                <a:gridCol w="1143000">
                  <a:extLst>
                    <a:ext uri="{9D8B030D-6E8A-4147-A177-3AD203B41FA5}">
                      <a16:colId xmlns:a16="http://schemas.microsoft.com/office/drawing/2014/main" val="1670120812"/>
                    </a:ext>
                  </a:extLst>
                </a:gridCol>
              </a:tblGrid>
              <a:tr h="292510">
                <a:tc>
                  <a:txBody>
                    <a:bodyPr/>
                    <a:lstStyle/>
                    <a:p>
                      <a:pPr algn="l" fontAlgn="b"/>
                      <a:r>
                        <a:rPr lang="en-US" sz="1600" b="0" i="1" u="none" strike="noStrike" dirty="0">
                          <a:solidFill>
                            <a:srgbClr val="000000"/>
                          </a:solidFill>
                          <a:effectLst/>
                          <a:latin typeface="+mn-lt"/>
                        </a:rPr>
                        <a:t>1,000 tonnes</a:t>
                      </a:r>
                    </a:p>
                  </a:txBody>
                  <a:tcPr marL="9525" marR="9525" marT="9525" marB="0" anchor="b">
                    <a:solidFill>
                      <a:schemeClr val="bg1">
                        <a:lumMod val="95000"/>
                      </a:schemeClr>
                    </a:solidFill>
                  </a:tcPr>
                </a:tc>
                <a:tc>
                  <a:txBody>
                    <a:bodyPr/>
                    <a:lstStyle/>
                    <a:p>
                      <a:pPr algn="r" fontAlgn="b"/>
                      <a:r>
                        <a:rPr lang="en-US" sz="1800" b="1" i="0" u="none" strike="noStrike" dirty="0">
                          <a:solidFill>
                            <a:schemeClr val="tx1"/>
                          </a:solidFill>
                          <a:effectLst/>
                          <a:latin typeface="+mn-lt"/>
                        </a:rPr>
                        <a:t>December</a:t>
                      </a:r>
                    </a:p>
                  </a:txBody>
                  <a:tcPr marL="9525" marR="9525" marT="9525" marB="0" anchor="b">
                    <a:solidFill>
                      <a:schemeClr val="accent4">
                        <a:lumMod val="20000"/>
                        <a:lumOff val="80000"/>
                      </a:schemeClr>
                    </a:solidFill>
                  </a:tcPr>
                </a:tc>
                <a:tc>
                  <a:txBody>
                    <a:bodyPr/>
                    <a:lstStyle/>
                    <a:p>
                      <a:pPr algn="r" fontAlgn="b"/>
                      <a:r>
                        <a:rPr lang="en-US" sz="1800" b="1" i="0" u="none" strike="noStrike" dirty="0">
                          <a:solidFill>
                            <a:schemeClr val="tx1"/>
                          </a:solidFill>
                          <a:effectLst/>
                          <a:latin typeface="+mn-lt"/>
                        </a:rPr>
                        <a:t>Change</a:t>
                      </a:r>
                    </a:p>
                  </a:txBody>
                  <a:tcPr marL="9525" marR="9525" marT="9525" marB="0" anchor="b">
                    <a:solidFill>
                      <a:schemeClr val="accent4">
                        <a:lumMod val="20000"/>
                        <a:lumOff val="80000"/>
                      </a:schemeClr>
                    </a:solidFill>
                  </a:tcPr>
                </a:tc>
                <a:tc>
                  <a:txBody>
                    <a:bodyPr/>
                    <a:lstStyle/>
                    <a:p>
                      <a:pPr algn="r" fontAlgn="b"/>
                      <a:r>
                        <a:rPr lang="en-US" sz="1800" b="1" i="0" u="none" strike="noStrike" dirty="0">
                          <a:solidFill>
                            <a:schemeClr val="tx1"/>
                          </a:solidFill>
                          <a:effectLst/>
                          <a:latin typeface="+mn-lt"/>
                        </a:rPr>
                        <a:t>December</a:t>
                      </a:r>
                    </a:p>
                  </a:txBody>
                  <a:tcPr marL="9525" marR="9525" marT="9525" marB="0" anchor="b"/>
                </a:tc>
                <a:tc>
                  <a:txBody>
                    <a:bodyPr/>
                    <a:lstStyle/>
                    <a:p>
                      <a:pPr algn="r" fontAlgn="b"/>
                      <a:r>
                        <a:rPr lang="en-US" sz="1800" b="1" i="0" u="none" strike="noStrike" dirty="0">
                          <a:solidFill>
                            <a:schemeClr val="tx1"/>
                          </a:solidFill>
                          <a:effectLst/>
                          <a:latin typeface="+mn-lt"/>
                        </a:rPr>
                        <a:t>Change</a:t>
                      </a:r>
                    </a:p>
                  </a:txBody>
                  <a:tcPr marL="9525" marR="9525" marT="9525" marB="0" anchor="b"/>
                </a:tc>
                <a:tc>
                  <a:txBody>
                    <a:bodyPr/>
                    <a:lstStyle/>
                    <a:p>
                      <a:pPr algn="r" fontAlgn="b"/>
                      <a:r>
                        <a:rPr lang="en-US" sz="1800" b="1" i="0" u="none" strike="noStrike" dirty="0">
                          <a:solidFill>
                            <a:srgbClr val="000000"/>
                          </a:solidFill>
                          <a:effectLst/>
                          <a:latin typeface="+mn-lt"/>
                        </a:rPr>
                        <a:t>Change</a:t>
                      </a:r>
                    </a:p>
                  </a:txBody>
                  <a:tcPr marL="9525" marR="9525" marT="9525" marB="0" anchor="b"/>
                </a:tc>
                <a:extLst>
                  <a:ext uri="{0D108BD9-81ED-4DB2-BD59-A6C34878D82A}">
                    <a16:rowId xmlns:a16="http://schemas.microsoft.com/office/drawing/2014/main" val="1333187149"/>
                  </a:ext>
                </a:extLst>
              </a:tr>
              <a:tr h="333149">
                <a:tc>
                  <a:txBody>
                    <a:bodyPr/>
                    <a:lstStyle/>
                    <a:p>
                      <a:pPr algn="l" fontAlgn="b"/>
                      <a:r>
                        <a:rPr lang="en-US" sz="1600" b="0" i="1" u="none" strike="noStrike" dirty="0">
                          <a:effectLst/>
                          <a:latin typeface="+mn-lt"/>
                        </a:rPr>
                        <a:t>Actual weight</a:t>
                      </a:r>
                      <a:endParaRPr lang="en-US" sz="1600" b="0" i="1"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1" i="0" u="sng" strike="noStrike" dirty="0">
                          <a:solidFill>
                            <a:schemeClr val="tx1"/>
                          </a:solidFill>
                          <a:effectLst/>
                          <a:latin typeface="+mn-lt"/>
                        </a:rPr>
                        <a:t>17-18</a:t>
                      </a:r>
                    </a:p>
                  </a:txBody>
                  <a:tcPr marL="9525" marR="9525" marT="9525" marB="0" anchor="b">
                    <a:solidFill>
                      <a:schemeClr val="accent4">
                        <a:lumMod val="20000"/>
                        <a:lumOff val="80000"/>
                      </a:schemeClr>
                    </a:solidFill>
                  </a:tcPr>
                </a:tc>
                <a:tc>
                  <a:txBody>
                    <a:bodyPr/>
                    <a:lstStyle/>
                    <a:p>
                      <a:pPr algn="r" fontAlgn="b"/>
                      <a:r>
                        <a:rPr lang="en-US" sz="1800" b="1" i="0" u="sng" strike="noStrike" dirty="0">
                          <a:solidFill>
                            <a:schemeClr val="tx1"/>
                          </a:solidFill>
                          <a:effectLst/>
                          <a:latin typeface="+mn-lt"/>
                        </a:rPr>
                        <a:t>from Nov.</a:t>
                      </a:r>
                    </a:p>
                  </a:txBody>
                  <a:tcPr marL="9525" marR="9525" marT="9525" marB="0" anchor="b">
                    <a:solidFill>
                      <a:schemeClr val="accent4">
                        <a:lumMod val="20000"/>
                        <a:lumOff val="80000"/>
                      </a:schemeClr>
                    </a:solidFill>
                  </a:tcPr>
                </a:tc>
                <a:tc>
                  <a:txBody>
                    <a:bodyPr/>
                    <a:lstStyle/>
                    <a:p>
                      <a:pPr algn="r" fontAlgn="b"/>
                      <a:r>
                        <a:rPr lang="en-US" sz="1800" b="1" i="0" u="sng" strike="noStrike" dirty="0">
                          <a:solidFill>
                            <a:schemeClr val="tx1"/>
                          </a:solidFill>
                          <a:effectLst/>
                          <a:latin typeface="+mn-lt"/>
                        </a:rPr>
                        <a:t>18-19</a:t>
                      </a:r>
                    </a:p>
                  </a:txBody>
                  <a:tcPr marL="9525" marR="9525" marT="9525" marB="0" anchor="b"/>
                </a:tc>
                <a:tc>
                  <a:txBody>
                    <a:bodyPr/>
                    <a:lstStyle/>
                    <a:p>
                      <a:pPr algn="r" fontAlgn="b"/>
                      <a:r>
                        <a:rPr lang="en-US" sz="1800" b="1" i="0" u="sng" strike="noStrike" dirty="0">
                          <a:solidFill>
                            <a:schemeClr val="tx1"/>
                          </a:solidFill>
                          <a:effectLst/>
                          <a:latin typeface="+mn-lt"/>
                        </a:rPr>
                        <a:t>from Nov.</a:t>
                      </a:r>
                    </a:p>
                  </a:txBody>
                  <a:tcPr marL="9525" marR="9525" marT="9525" marB="0" anchor="b"/>
                </a:tc>
                <a:tc>
                  <a:txBody>
                    <a:bodyPr/>
                    <a:lstStyle/>
                    <a:p>
                      <a:pPr algn="r" fontAlgn="b"/>
                      <a:r>
                        <a:rPr lang="en-US" sz="1800" b="1" i="0" u="sng" strike="noStrike" dirty="0">
                          <a:solidFill>
                            <a:srgbClr val="000000"/>
                          </a:solidFill>
                          <a:effectLst/>
                          <a:latin typeface="+mn-lt"/>
                        </a:rPr>
                        <a:t>from 17-18</a:t>
                      </a:r>
                    </a:p>
                  </a:txBody>
                  <a:tcPr marL="9525" marR="9525" marT="9525" marB="0" anchor="b"/>
                </a:tc>
                <a:extLst>
                  <a:ext uri="{0D108BD9-81ED-4DB2-BD59-A6C34878D82A}">
                    <a16:rowId xmlns:a16="http://schemas.microsoft.com/office/drawing/2014/main" val="3030998025"/>
                  </a:ext>
                </a:extLst>
              </a:tr>
              <a:tr h="333149">
                <a:tc>
                  <a:txBody>
                    <a:bodyPr/>
                    <a:lstStyle/>
                    <a:p>
                      <a:pPr algn="l" fontAlgn="b"/>
                      <a:r>
                        <a:rPr lang="en-US" sz="1800" b="1" u="none" strike="noStrike" dirty="0">
                          <a:effectLst/>
                          <a:latin typeface="+mn-lt"/>
                        </a:rPr>
                        <a:t>Begin. Stocks</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dirty="0">
                          <a:solidFill>
                            <a:srgbClr val="000000"/>
                          </a:solidFill>
                          <a:effectLst/>
                          <a:latin typeface="+mn-lt"/>
                        </a:rPr>
                        <a:t>     1,002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1,395 </a:t>
                      </a:r>
                    </a:p>
                  </a:txBody>
                  <a:tcPr marL="9525" marR="9525" marT="9525" marB="0" anchor="b"/>
                </a:tc>
                <a:tc>
                  <a:txBody>
                    <a:bodyPr/>
                    <a:lstStyle/>
                    <a:p>
                      <a:pPr algn="r" fontAlgn="b"/>
                      <a:r>
                        <a:rPr lang="en-US" sz="1800" b="0" i="0" u="none" strike="noStrike">
                          <a:solidFill>
                            <a:srgbClr val="000000"/>
                          </a:solidFill>
                          <a:effectLst/>
                          <a:latin typeface="+mn-lt"/>
                        </a:rPr>
                        <a:t>           -   </a:t>
                      </a:r>
                    </a:p>
                  </a:txBody>
                  <a:tcPr marL="9525" marR="9525" marT="9525" marB="0" anchor="b"/>
                </a:tc>
                <a:tc>
                  <a:txBody>
                    <a:bodyPr/>
                    <a:lstStyle/>
                    <a:p>
                      <a:pPr algn="r" fontAlgn="b"/>
                      <a:r>
                        <a:rPr lang="en-US" sz="1800" b="0" i="0" u="none" strike="noStrike">
                          <a:solidFill>
                            <a:srgbClr val="000000"/>
                          </a:solidFill>
                          <a:effectLst/>
                          <a:latin typeface="+mn-lt"/>
                        </a:rPr>
                        <a:t>       393 </a:t>
                      </a:r>
                    </a:p>
                  </a:txBody>
                  <a:tcPr marL="9525" marR="9525" marT="9525" marB="0" anchor="b"/>
                </a:tc>
                <a:extLst>
                  <a:ext uri="{0D108BD9-81ED-4DB2-BD59-A6C34878D82A}">
                    <a16:rowId xmlns:a16="http://schemas.microsoft.com/office/drawing/2014/main" val="3825442504"/>
                  </a:ext>
                </a:extLst>
              </a:tr>
              <a:tr h="333149">
                <a:tc>
                  <a:txBody>
                    <a:bodyPr/>
                    <a:lstStyle/>
                    <a:p>
                      <a:pPr algn="l" fontAlgn="b"/>
                      <a:r>
                        <a:rPr lang="en-US" sz="1800" b="1" u="none" strike="noStrike" dirty="0">
                          <a:effectLst/>
                          <a:latin typeface="+mn-lt"/>
                        </a:rPr>
                        <a:t>Production</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dirty="0">
                          <a:solidFill>
                            <a:srgbClr val="000000"/>
                          </a:solidFill>
                          <a:effectLst/>
                          <a:latin typeface="+mn-lt"/>
                        </a:rPr>
                        <a:t>     6,010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6,025 </a:t>
                      </a:r>
                    </a:p>
                  </a:txBody>
                  <a:tcPr marL="9525" marR="9525" marT="9525" marB="0" anchor="b"/>
                </a:tc>
                <a:tc>
                  <a:txBody>
                    <a:bodyPr/>
                    <a:lstStyle/>
                    <a:p>
                      <a:pPr algn="r" fontAlgn="b"/>
                      <a:r>
                        <a:rPr lang="en-US" sz="1800" b="0" i="0" u="none" strike="noStrike">
                          <a:solidFill>
                            <a:srgbClr val="000000"/>
                          </a:solidFill>
                          <a:effectLst/>
                          <a:latin typeface="+mn-lt"/>
                        </a:rPr>
                        <a:t>           -   </a:t>
                      </a:r>
                    </a:p>
                  </a:txBody>
                  <a:tcPr marL="9525" marR="9525" marT="9525" marB="0" anchor="b"/>
                </a:tc>
                <a:tc>
                  <a:txBody>
                    <a:bodyPr/>
                    <a:lstStyle/>
                    <a:p>
                      <a:pPr algn="r" fontAlgn="b"/>
                      <a:r>
                        <a:rPr lang="en-US" sz="1800" b="0" i="0" u="none" strike="noStrike">
                          <a:solidFill>
                            <a:srgbClr val="000000"/>
                          </a:solidFill>
                          <a:effectLst/>
                          <a:latin typeface="+mn-lt"/>
                        </a:rPr>
                        <a:t>          15 </a:t>
                      </a:r>
                    </a:p>
                  </a:txBody>
                  <a:tcPr marL="9525" marR="9525" marT="9525" marB="0" anchor="b"/>
                </a:tc>
                <a:extLst>
                  <a:ext uri="{0D108BD9-81ED-4DB2-BD59-A6C34878D82A}">
                    <a16:rowId xmlns:a16="http://schemas.microsoft.com/office/drawing/2014/main" val="820408485"/>
                  </a:ext>
                </a:extLst>
              </a:tr>
              <a:tr h="333149">
                <a:tc>
                  <a:txBody>
                    <a:bodyPr/>
                    <a:lstStyle/>
                    <a:p>
                      <a:pPr algn="l" fontAlgn="b"/>
                      <a:r>
                        <a:rPr lang="en-US" sz="1800" b="1" u="none" strike="noStrike" dirty="0">
                          <a:effectLst/>
                          <a:latin typeface="+mn-lt"/>
                        </a:rPr>
                        <a:t>Imports</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dirty="0">
                          <a:solidFill>
                            <a:srgbClr val="000000"/>
                          </a:solidFill>
                          <a:effectLst/>
                          <a:latin typeface="+mn-lt"/>
                        </a:rPr>
                        <a:t>         204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(16)</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70 </a:t>
                      </a:r>
                    </a:p>
                  </a:txBody>
                  <a:tcPr marL="9525" marR="9525" marT="9525" marB="0" anchor="b"/>
                </a:tc>
                <a:tc>
                  <a:txBody>
                    <a:bodyPr/>
                    <a:lstStyle/>
                    <a:p>
                      <a:pPr algn="r" fontAlgn="b"/>
                      <a:r>
                        <a:rPr lang="en-US" sz="1800" b="0" i="0" u="none" strike="noStrike">
                          <a:solidFill>
                            <a:srgbClr val="000000"/>
                          </a:solidFill>
                          <a:effectLst/>
                          <a:latin typeface="+mn-lt"/>
                        </a:rPr>
                        <a:t>       (45)</a:t>
                      </a:r>
                    </a:p>
                  </a:txBody>
                  <a:tcPr marL="9525" marR="9525" marT="9525" marB="0" anchor="b"/>
                </a:tc>
                <a:tc>
                  <a:txBody>
                    <a:bodyPr/>
                    <a:lstStyle/>
                    <a:p>
                      <a:pPr algn="r" fontAlgn="b"/>
                      <a:r>
                        <a:rPr lang="en-US" sz="1800" b="0" i="0" u="none" strike="noStrike">
                          <a:solidFill>
                            <a:srgbClr val="000000"/>
                          </a:solidFill>
                          <a:effectLst/>
                          <a:latin typeface="+mn-lt"/>
                        </a:rPr>
                        <a:t>    (134)</a:t>
                      </a:r>
                    </a:p>
                  </a:txBody>
                  <a:tcPr marL="9525" marR="9525" marT="9525" marB="0" anchor="b"/>
                </a:tc>
                <a:extLst>
                  <a:ext uri="{0D108BD9-81ED-4DB2-BD59-A6C34878D82A}">
                    <a16:rowId xmlns:a16="http://schemas.microsoft.com/office/drawing/2014/main" val="2611094970"/>
                  </a:ext>
                </a:extLst>
              </a:tr>
              <a:tr h="317413">
                <a:tc>
                  <a:txBody>
                    <a:bodyPr/>
                    <a:lstStyle/>
                    <a:p>
                      <a:pPr algn="l" fontAlgn="b"/>
                      <a:r>
                        <a:rPr lang="en-US" sz="1800" b="1" u="none" strike="noStrike" dirty="0">
                          <a:effectLst/>
                          <a:latin typeface="+mn-lt"/>
                        </a:rPr>
                        <a:t>    Total Supply</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dirty="0">
                          <a:solidFill>
                            <a:srgbClr val="000000"/>
                          </a:solidFill>
                          <a:effectLst/>
                          <a:latin typeface="+mn-lt"/>
                        </a:rPr>
                        <a:t>     7,216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mn-lt"/>
                        </a:rPr>
                        <a:t>       (16)</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7,490 </a:t>
                      </a:r>
                    </a:p>
                  </a:txBody>
                  <a:tcPr marL="9525" marR="9525" marT="9525" marB="0" anchor="b"/>
                </a:tc>
                <a:tc>
                  <a:txBody>
                    <a:bodyPr/>
                    <a:lstStyle/>
                    <a:p>
                      <a:pPr algn="r" fontAlgn="b"/>
                      <a:r>
                        <a:rPr lang="en-US" sz="1800" b="0" i="0" u="none" strike="noStrike">
                          <a:solidFill>
                            <a:srgbClr val="000000"/>
                          </a:solidFill>
                          <a:effectLst/>
                          <a:latin typeface="+mn-lt"/>
                        </a:rPr>
                        <a:t>       (45)</a:t>
                      </a:r>
                    </a:p>
                  </a:txBody>
                  <a:tcPr marL="9525" marR="9525" marT="9525" marB="0" anchor="b"/>
                </a:tc>
                <a:tc>
                  <a:txBody>
                    <a:bodyPr/>
                    <a:lstStyle/>
                    <a:p>
                      <a:pPr algn="r" fontAlgn="b"/>
                      <a:r>
                        <a:rPr lang="en-US" sz="1800" b="0" i="0" u="none" strike="noStrike">
                          <a:solidFill>
                            <a:srgbClr val="000000"/>
                          </a:solidFill>
                          <a:effectLst/>
                          <a:latin typeface="+mn-lt"/>
                        </a:rPr>
                        <a:t>       274 </a:t>
                      </a:r>
                    </a:p>
                  </a:txBody>
                  <a:tcPr marL="9525" marR="9525" marT="9525" marB="0" anchor="b"/>
                </a:tc>
                <a:extLst>
                  <a:ext uri="{0D108BD9-81ED-4DB2-BD59-A6C34878D82A}">
                    <a16:rowId xmlns:a16="http://schemas.microsoft.com/office/drawing/2014/main" val="1633656709"/>
                  </a:ext>
                </a:extLst>
              </a:tr>
              <a:tr h="333149">
                <a:tc>
                  <a:txBody>
                    <a:bodyPr/>
                    <a:lstStyle/>
                    <a:p>
                      <a:pPr algn="l" fontAlgn="b"/>
                      <a:r>
                        <a:rPr lang="en-US" sz="1800" b="1" u="none" strike="noStrike" dirty="0">
                          <a:solidFill>
                            <a:schemeClr val="tx1"/>
                          </a:solidFill>
                          <a:effectLst/>
                          <a:latin typeface="+mn-lt"/>
                        </a:rPr>
                        <a:t>Exports</a:t>
                      </a:r>
                      <a:endParaRPr lang="en-US" sz="1800" b="1" i="0" u="none" strike="noStrike" dirty="0">
                        <a:solidFill>
                          <a:schemeClr val="tx1"/>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1,099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mn-lt"/>
                        </a:rPr>
                        <a:t>           -   </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1,266 </a:t>
                      </a:r>
                    </a:p>
                  </a:txBody>
                  <a:tcPr marL="9525" marR="9525" marT="9525" marB="0" anchor="b"/>
                </a:tc>
                <a:tc>
                  <a:txBody>
                    <a:bodyPr/>
                    <a:lstStyle/>
                    <a:p>
                      <a:pPr algn="r" fontAlgn="b"/>
                      <a:r>
                        <a:rPr lang="en-US" sz="1800" b="0" i="0" u="none" strike="noStrike">
                          <a:solidFill>
                            <a:srgbClr val="000000"/>
                          </a:solidFill>
                          <a:effectLst/>
                          <a:latin typeface="+mn-lt"/>
                        </a:rPr>
                        <a:t>       238 </a:t>
                      </a:r>
                    </a:p>
                  </a:txBody>
                  <a:tcPr marL="9525" marR="9525" marT="9525" marB="0" anchor="b"/>
                </a:tc>
                <a:tc>
                  <a:txBody>
                    <a:bodyPr/>
                    <a:lstStyle/>
                    <a:p>
                      <a:pPr algn="r" fontAlgn="b"/>
                      <a:r>
                        <a:rPr lang="en-US" sz="1800" b="0" i="0" u="none" strike="noStrike">
                          <a:solidFill>
                            <a:srgbClr val="000000"/>
                          </a:solidFill>
                          <a:effectLst/>
                          <a:latin typeface="+mn-lt"/>
                        </a:rPr>
                        <a:t>       167 </a:t>
                      </a:r>
                    </a:p>
                  </a:txBody>
                  <a:tcPr marL="9525" marR="9525" marT="9525" marB="0" anchor="b"/>
                </a:tc>
                <a:extLst>
                  <a:ext uri="{0D108BD9-81ED-4DB2-BD59-A6C34878D82A}">
                    <a16:rowId xmlns:a16="http://schemas.microsoft.com/office/drawing/2014/main" val="1038091273"/>
                  </a:ext>
                </a:extLst>
              </a:tr>
              <a:tr h="333149">
                <a:tc>
                  <a:txBody>
                    <a:bodyPr/>
                    <a:lstStyle/>
                    <a:p>
                      <a:pPr algn="l" fontAlgn="b"/>
                      <a:r>
                        <a:rPr lang="en-US" sz="1800" b="1" u="none" strike="noStrike" dirty="0">
                          <a:effectLst/>
                          <a:latin typeface="+mn-lt"/>
                        </a:rPr>
                        <a:t>Domestic Use</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4,723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mn-lt"/>
                        </a:rPr>
                        <a:t>       (16)</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4,893 </a:t>
                      </a:r>
                    </a:p>
                  </a:txBody>
                  <a:tcPr marL="9525" marR="9525" marT="9525" marB="0" anchor="b"/>
                </a:tc>
                <a:tc>
                  <a:txBody>
                    <a:bodyPr/>
                    <a:lstStyle/>
                    <a:p>
                      <a:pPr algn="r" fontAlgn="b"/>
                      <a:r>
                        <a:rPr lang="en-US" sz="1800" b="0" i="0" u="none" strike="noStrike">
                          <a:solidFill>
                            <a:srgbClr val="000000"/>
                          </a:solidFill>
                          <a:effectLst/>
                          <a:latin typeface="+mn-lt"/>
                        </a:rPr>
                        <a:t>           -   </a:t>
                      </a:r>
                    </a:p>
                  </a:txBody>
                  <a:tcPr marL="9525" marR="9525" marT="9525" marB="0" anchor="b"/>
                </a:tc>
                <a:tc>
                  <a:txBody>
                    <a:bodyPr/>
                    <a:lstStyle/>
                    <a:p>
                      <a:pPr algn="r" fontAlgn="b"/>
                      <a:r>
                        <a:rPr lang="en-US" sz="1800" b="0" i="0" u="none" strike="noStrike">
                          <a:solidFill>
                            <a:srgbClr val="000000"/>
                          </a:solidFill>
                          <a:effectLst/>
                          <a:latin typeface="+mn-lt"/>
                        </a:rPr>
                        <a:t>       170 </a:t>
                      </a:r>
                    </a:p>
                  </a:txBody>
                  <a:tcPr marL="9525" marR="9525" marT="9525" marB="0" anchor="b"/>
                </a:tc>
                <a:extLst>
                  <a:ext uri="{0D108BD9-81ED-4DB2-BD59-A6C34878D82A}">
                    <a16:rowId xmlns:a16="http://schemas.microsoft.com/office/drawing/2014/main" val="684501743"/>
                  </a:ext>
                </a:extLst>
              </a:tr>
              <a:tr h="333149">
                <a:tc>
                  <a:txBody>
                    <a:bodyPr/>
                    <a:lstStyle/>
                    <a:p>
                      <a:pPr algn="l" fontAlgn="b"/>
                      <a:r>
                        <a:rPr lang="en-US" sz="1800" b="1" u="none" strike="noStrike" dirty="0">
                          <a:effectLst/>
                          <a:latin typeface="+mn-lt"/>
                        </a:rPr>
                        <a:t>    Total Use</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5,822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mn-lt"/>
                        </a:rPr>
                        <a:t>       (16)</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6,159 </a:t>
                      </a:r>
                    </a:p>
                  </a:txBody>
                  <a:tcPr marL="9525" marR="9525" marT="9525" marB="0" anchor="b"/>
                </a:tc>
                <a:tc>
                  <a:txBody>
                    <a:bodyPr/>
                    <a:lstStyle/>
                    <a:p>
                      <a:pPr algn="r" fontAlgn="b"/>
                      <a:r>
                        <a:rPr lang="en-US" sz="1800" b="0" i="0" u="none" strike="noStrike">
                          <a:solidFill>
                            <a:srgbClr val="000000"/>
                          </a:solidFill>
                          <a:effectLst/>
                          <a:latin typeface="+mn-lt"/>
                        </a:rPr>
                        <a:t>       238 </a:t>
                      </a:r>
                    </a:p>
                  </a:txBody>
                  <a:tcPr marL="9525" marR="9525" marT="9525" marB="0" anchor="b"/>
                </a:tc>
                <a:tc>
                  <a:txBody>
                    <a:bodyPr/>
                    <a:lstStyle/>
                    <a:p>
                      <a:pPr algn="r" fontAlgn="b"/>
                      <a:r>
                        <a:rPr lang="en-US" sz="1800" b="0" i="0" u="none" strike="noStrike">
                          <a:solidFill>
                            <a:srgbClr val="000000"/>
                          </a:solidFill>
                          <a:effectLst/>
                          <a:latin typeface="+mn-lt"/>
                        </a:rPr>
                        <a:t>       337 </a:t>
                      </a:r>
                    </a:p>
                  </a:txBody>
                  <a:tcPr marL="9525" marR="9525" marT="9525" marB="0" anchor="b"/>
                </a:tc>
                <a:extLst>
                  <a:ext uri="{0D108BD9-81ED-4DB2-BD59-A6C34878D82A}">
                    <a16:rowId xmlns:a16="http://schemas.microsoft.com/office/drawing/2014/main" val="3489296187"/>
                  </a:ext>
                </a:extLst>
              </a:tr>
              <a:tr h="333149">
                <a:tc>
                  <a:txBody>
                    <a:bodyPr/>
                    <a:lstStyle/>
                    <a:p>
                      <a:pPr algn="l" fontAlgn="b"/>
                      <a:r>
                        <a:rPr lang="en-US" sz="1800" b="1" u="none" strike="noStrike" dirty="0">
                          <a:effectLst/>
                          <a:latin typeface="+mn-lt"/>
                        </a:rPr>
                        <a:t>Ending Stocks</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     1,395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mn-lt"/>
                        </a:rPr>
                        <a:t>           -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mn-lt"/>
                        </a:rPr>
                        <a:t>     1,330 </a:t>
                      </a:r>
                    </a:p>
                  </a:txBody>
                  <a:tcPr marL="9525" marR="9525" marT="9525" marB="0" anchor="b"/>
                </a:tc>
                <a:tc>
                  <a:txBody>
                    <a:bodyPr/>
                    <a:lstStyle/>
                    <a:p>
                      <a:pPr algn="r" fontAlgn="b"/>
                      <a:r>
                        <a:rPr lang="en-US" sz="1800" b="0" i="0" u="none" strike="noStrike">
                          <a:solidFill>
                            <a:srgbClr val="000000"/>
                          </a:solidFill>
                          <a:effectLst/>
                          <a:latin typeface="+mn-lt"/>
                        </a:rPr>
                        <a:t>    (283)</a:t>
                      </a:r>
                    </a:p>
                  </a:txBody>
                  <a:tcPr marL="9525" marR="9525" marT="9525" marB="0" anchor="b"/>
                </a:tc>
                <a:tc>
                  <a:txBody>
                    <a:bodyPr/>
                    <a:lstStyle/>
                    <a:p>
                      <a:pPr algn="r" fontAlgn="b"/>
                      <a:r>
                        <a:rPr lang="en-US" sz="1800" b="0" i="0" u="none" strike="noStrike">
                          <a:solidFill>
                            <a:srgbClr val="000000"/>
                          </a:solidFill>
                          <a:effectLst/>
                          <a:latin typeface="+mn-lt"/>
                        </a:rPr>
                        <a:t>       (65)</a:t>
                      </a:r>
                    </a:p>
                  </a:txBody>
                  <a:tcPr marL="9525" marR="9525" marT="9525" marB="0" anchor="b"/>
                </a:tc>
                <a:extLst>
                  <a:ext uri="{0D108BD9-81ED-4DB2-BD59-A6C34878D82A}">
                    <a16:rowId xmlns:a16="http://schemas.microsoft.com/office/drawing/2014/main" val="657158640"/>
                  </a:ext>
                </a:extLst>
              </a:tr>
              <a:tr h="333149">
                <a:tc>
                  <a:txBody>
                    <a:bodyPr/>
                    <a:lstStyle/>
                    <a:p>
                      <a:pPr algn="l" fontAlgn="b"/>
                      <a:r>
                        <a:rPr lang="en-US" sz="1800" b="1" u="none" strike="noStrike" dirty="0">
                          <a:effectLst/>
                          <a:latin typeface="+mn-lt"/>
                        </a:rPr>
                        <a:t>S-T-U (total)</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24.0%</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+0.1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FF0000"/>
                          </a:solidFill>
                          <a:effectLst/>
                          <a:latin typeface="+mn-lt"/>
                        </a:rPr>
                        <a:t>21.6%</a:t>
                      </a:r>
                    </a:p>
                  </a:txBody>
                  <a:tcPr marL="9525" marR="9525" marT="9525" marB="0" anchor="b"/>
                </a:tc>
                <a:tc>
                  <a:txBody>
                    <a:bodyPr/>
                    <a:lstStyle/>
                    <a:p>
                      <a:pPr algn="r" fontAlgn="b"/>
                      <a:r>
                        <a:rPr lang="en-US" sz="1800" b="0" i="0" u="none" strike="noStrike">
                          <a:solidFill>
                            <a:srgbClr val="000000"/>
                          </a:solidFill>
                          <a:effectLst/>
                          <a:latin typeface="+mn-lt"/>
                        </a:rPr>
                        <a:t>(5.6)</a:t>
                      </a:r>
                    </a:p>
                  </a:txBody>
                  <a:tcPr marL="9525" marR="9525" marT="9525" marB="0" anchor="b"/>
                </a:tc>
                <a:tc>
                  <a:txBody>
                    <a:bodyPr/>
                    <a:lstStyle/>
                    <a:p>
                      <a:pPr algn="r" fontAlgn="b"/>
                      <a:r>
                        <a:rPr lang="en-US" sz="1800" b="0" i="0" u="none" strike="noStrike">
                          <a:solidFill>
                            <a:srgbClr val="000000"/>
                          </a:solidFill>
                          <a:effectLst/>
                          <a:latin typeface="+mn-lt"/>
                        </a:rPr>
                        <a:t>      (2.4)</a:t>
                      </a:r>
                    </a:p>
                  </a:txBody>
                  <a:tcPr marL="9525" marR="9525" marT="9525" marB="0" anchor="b"/>
                </a:tc>
                <a:extLst>
                  <a:ext uri="{0D108BD9-81ED-4DB2-BD59-A6C34878D82A}">
                    <a16:rowId xmlns:a16="http://schemas.microsoft.com/office/drawing/2014/main" val="529467051"/>
                  </a:ext>
                </a:extLst>
              </a:tr>
              <a:tr h="333149">
                <a:tc>
                  <a:txBody>
                    <a:bodyPr/>
                    <a:lstStyle/>
                    <a:p>
                      <a:pPr algn="l" fontAlgn="b"/>
                      <a:r>
                        <a:rPr lang="en-US" sz="1800" b="1" u="none" strike="noStrike" dirty="0">
                          <a:effectLst/>
                          <a:latin typeface="+mn-lt"/>
                        </a:rPr>
                        <a:t>S-T-U (dom.)</a:t>
                      </a:r>
                      <a:endParaRPr lang="en-US" sz="1800" b="1"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r" fontAlgn="b"/>
                      <a:r>
                        <a:rPr lang="en-US" sz="1800" b="0" i="0" u="none" strike="noStrike">
                          <a:solidFill>
                            <a:srgbClr val="000000"/>
                          </a:solidFill>
                          <a:effectLst/>
                          <a:latin typeface="+mn-lt"/>
                        </a:rPr>
                        <a:t>29.5%</a:t>
                      </a:r>
                    </a:p>
                  </a:txBody>
                  <a:tcPr marL="9525" marR="9525" marT="9525" marB="0" anchor="b">
                    <a:solidFill>
                      <a:schemeClr val="accent4">
                        <a:lumMod val="20000"/>
                        <a:lumOff val="80000"/>
                      </a:schemeClr>
                    </a:solidFill>
                  </a:tcPr>
                </a:tc>
                <a:tc>
                  <a:txBody>
                    <a:bodyPr/>
                    <a:lstStyle/>
                    <a:p>
                      <a:pPr algn="r" fontAlgn="b"/>
                      <a:r>
                        <a:rPr lang="en-US" sz="1800" b="0" i="0" u="none" strike="noStrike">
                          <a:solidFill>
                            <a:srgbClr val="000000"/>
                          </a:solidFill>
                          <a:effectLst/>
                          <a:latin typeface="+mn-lt"/>
                        </a:rPr>
                        <a:t> +0.1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FF0000"/>
                          </a:solidFill>
                          <a:effectLst/>
                          <a:latin typeface="+mn-lt"/>
                        </a:rPr>
                        <a:t>27.2%</a:t>
                      </a:r>
                    </a:p>
                  </a:txBody>
                  <a:tcPr marL="9525" marR="9525" marT="9525" marB="0" anchor="b"/>
                </a:tc>
                <a:tc>
                  <a:txBody>
                    <a:bodyPr/>
                    <a:lstStyle/>
                    <a:p>
                      <a:pPr algn="r" fontAlgn="b"/>
                      <a:r>
                        <a:rPr lang="en-US" sz="1800" b="0" i="0" u="none" strike="noStrike" dirty="0">
                          <a:solidFill>
                            <a:srgbClr val="000000"/>
                          </a:solidFill>
                          <a:effectLst/>
                          <a:latin typeface="+mn-lt"/>
                        </a:rPr>
                        <a:t>(6.1)</a:t>
                      </a:r>
                    </a:p>
                  </a:txBody>
                  <a:tcPr marL="9525" marR="9525" marT="9525" marB="0" anchor="b"/>
                </a:tc>
                <a:tc>
                  <a:txBody>
                    <a:bodyPr/>
                    <a:lstStyle/>
                    <a:p>
                      <a:pPr algn="r" fontAlgn="b"/>
                      <a:r>
                        <a:rPr lang="en-US" sz="1800" b="0" i="0" u="none" strike="noStrike" dirty="0">
                          <a:solidFill>
                            <a:srgbClr val="000000"/>
                          </a:solidFill>
                          <a:effectLst/>
                          <a:latin typeface="+mn-lt"/>
                        </a:rPr>
                        <a:t>      (2.3)</a:t>
                      </a:r>
                    </a:p>
                  </a:txBody>
                  <a:tcPr marL="9525" marR="9525" marT="9525" marB="0" anchor="b"/>
                </a:tc>
                <a:extLst>
                  <a:ext uri="{0D108BD9-81ED-4DB2-BD59-A6C34878D82A}">
                    <a16:rowId xmlns:a16="http://schemas.microsoft.com/office/drawing/2014/main" val="2679949883"/>
                  </a:ext>
                </a:extLst>
              </a:tr>
            </a:tbl>
          </a:graphicData>
        </a:graphic>
      </p:graphicFrame>
      <p:sp>
        <p:nvSpPr>
          <p:cNvPr id="9" name="TextBox 8">
            <a:extLst>
              <a:ext uri="{FF2B5EF4-FFF2-40B4-BE49-F238E27FC236}">
                <a16:creationId xmlns:a16="http://schemas.microsoft.com/office/drawing/2014/main" id="{AEAC5C06-EC10-47D4-BB14-07D7433736FE}"/>
              </a:ext>
            </a:extLst>
          </p:cNvPr>
          <p:cNvSpPr txBox="1"/>
          <p:nvPr/>
        </p:nvSpPr>
        <p:spPr>
          <a:xfrm>
            <a:off x="74914" y="5088467"/>
            <a:ext cx="8992886" cy="1323439"/>
          </a:xfrm>
          <a:prstGeom prst="rect">
            <a:avLst/>
          </a:prstGeom>
          <a:noFill/>
        </p:spPr>
        <p:txBody>
          <a:bodyPr wrap="square" rtlCol="0">
            <a:spAutoFit/>
          </a:bodyPr>
          <a:lstStyle/>
          <a:p>
            <a:r>
              <a:rPr lang="en-US" sz="2000" dirty="0"/>
              <a:t>Only changes for 2017-18 were offsetting reductions in imports and domestic use. </a:t>
            </a:r>
          </a:p>
          <a:p>
            <a:r>
              <a:rPr lang="en-US" sz="2000" dirty="0"/>
              <a:t>Exports for 2018-19 were raised 23%, reflecting the increase in the U.S. export limit. Imports also were lowered, resulting in a 283,000-tonne drop, or 17.5%, in ending stocks, and more manageable stocks-to-use ratios.</a:t>
            </a:r>
          </a:p>
        </p:txBody>
      </p:sp>
    </p:spTree>
    <p:extLst>
      <p:ext uri="{BB962C8B-B14F-4D97-AF65-F5344CB8AC3E}">
        <p14:creationId xmlns:p14="http://schemas.microsoft.com/office/powerpoint/2010/main" val="913144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Cash Sugar Price Outlook</a:t>
            </a:r>
          </a:p>
        </p:txBody>
      </p:sp>
      <p:sp>
        <p:nvSpPr>
          <p:cNvPr id="4" name="TextBox 3"/>
          <p:cNvSpPr txBox="1"/>
          <p:nvPr/>
        </p:nvSpPr>
        <p:spPr>
          <a:xfrm>
            <a:off x="76200" y="685800"/>
            <a:ext cx="8839200" cy="5632311"/>
          </a:xfrm>
          <a:prstGeom prst="rect">
            <a:avLst/>
          </a:prstGeom>
          <a:noFill/>
        </p:spPr>
        <p:txBody>
          <a:bodyPr wrap="square" rtlCol="0">
            <a:spAutoFit/>
          </a:bodyPr>
          <a:lstStyle/>
          <a:p>
            <a:r>
              <a:rPr lang="en-US" sz="2000" b="1" dirty="0"/>
              <a:t>Beet sugar 2018-19</a:t>
            </a:r>
            <a:r>
              <a:rPr lang="en-US" sz="2000" dirty="0"/>
              <a:t>	Firm at 35c to 36c f.o.b. Midwest; </a:t>
            </a:r>
          </a:p>
          <a:p>
            <a:r>
              <a:rPr lang="en-US" sz="2000" dirty="0"/>
              <a:t>			39c West Coast (41c to 42c delivered)</a:t>
            </a:r>
          </a:p>
          <a:p>
            <a:r>
              <a:rPr lang="en-US" sz="2000" b="1" dirty="0"/>
              <a:t>Cane sugar 2018-19	</a:t>
            </a:r>
            <a:r>
              <a:rPr lang="en-US" sz="2000" dirty="0"/>
              <a:t>37c to 38c Northeast </a:t>
            </a:r>
          </a:p>
          <a:p>
            <a:r>
              <a:rPr lang="en-US" sz="2000" dirty="0"/>
              <a:t>			36c to 36.5c South/Southeast</a:t>
            </a:r>
          </a:p>
          <a:p>
            <a:r>
              <a:rPr lang="en-US" sz="2000" dirty="0"/>
              <a:t>			35.5c to 36c Gulf, mostly 36c</a:t>
            </a:r>
          </a:p>
          <a:p>
            <a:r>
              <a:rPr lang="en-US" sz="2000" dirty="0"/>
              <a:t>			41c to 42c delivered West Coast</a:t>
            </a:r>
          </a:p>
          <a:p>
            <a:endParaRPr lang="en-US" sz="2000" b="1" u="sng" dirty="0">
              <a:solidFill>
                <a:srgbClr val="FF0000"/>
              </a:solidFill>
            </a:endParaRPr>
          </a:p>
          <a:p>
            <a:r>
              <a:rPr lang="en-US" sz="2000" b="1" u="sng" dirty="0">
                <a:solidFill>
                  <a:schemeClr val="accent1">
                    <a:lumMod val="75000"/>
                  </a:schemeClr>
                </a:solidFill>
              </a:rPr>
              <a:t>Recent Developments and Factors to Watch</a:t>
            </a:r>
          </a:p>
          <a:p>
            <a:pPr marL="800100" lvl="1" indent="-342900">
              <a:buFont typeface="Arial" panose="020B0604020202020204" pitchFamily="34" charset="0"/>
              <a:buChar char="•"/>
            </a:pPr>
            <a:r>
              <a:rPr lang="en-US" sz="2000" dirty="0">
                <a:solidFill>
                  <a:schemeClr val="accent1">
                    <a:lumMod val="75000"/>
                  </a:schemeClr>
                </a:solidFill>
              </a:rPr>
              <a:t>Beet sugar prices have stabilized at 35c to 36c f.o.b. Midwest; remain firm.</a:t>
            </a:r>
          </a:p>
          <a:p>
            <a:pPr marL="800100" lvl="1" indent="-342900">
              <a:buFont typeface="Arial" panose="020B0604020202020204" pitchFamily="34" charset="0"/>
              <a:buChar char="•"/>
            </a:pPr>
            <a:r>
              <a:rPr lang="en-US" sz="2000" dirty="0">
                <a:solidFill>
                  <a:schemeClr val="accent1">
                    <a:lumMod val="75000"/>
                  </a:schemeClr>
                </a:solidFill>
              </a:rPr>
              <a:t>Beet processors are nearly sold out for 2018-19</a:t>
            </a:r>
          </a:p>
          <a:p>
            <a:pPr marL="800100" lvl="1" indent="-342900">
              <a:buFont typeface="Arial" panose="020B0604020202020204" pitchFamily="34" charset="0"/>
              <a:buChar char="•"/>
            </a:pPr>
            <a:r>
              <a:rPr lang="en-US" sz="2000" dirty="0">
                <a:solidFill>
                  <a:schemeClr val="accent1">
                    <a:lumMod val="75000"/>
                  </a:schemeClr>
                </a:solidFill>
              </a:rPr>
              <a:t>Beet sugar production is forecast down 7.2% from last year at a four-year low and may fall a bit more.</a:t>
            </a:r>
          </a:p>
          <a:p>
            <a:pPr marL="800100" lvl="1" indent="-342900">
              <a:buFont typeface="Arial" panose="020B0604020202020204" pitchFamily="34" charset="0"/>
              <a:buChar char="•"/>
            </a:pPr>
            <a:r>
              <a:rPr lang="en-US" sz="2000" dirty="0">
                <a:solidFill>
                  <a:schemeClr val="accent1">
                    <a:lumMod val="75000"/>
                  </a:schemeClr>
                </a:solidFill>
              </a:rPr>
              <a:t>Cane processors also indicate they are comfortably sold for 2018-19.</a:t>
            </a:r>
          </a:p>
          <a:p>
            <a:pPr marL="800100" lvl="1" indent="-342900">
              <a:buFont typeface="Arial" panose="020B0604020202020204" pitchFamily="34" charset="0"/>
              <a:buChar char="•"/>
            </a:pPr>
            <a:r>
              <a:rPr lang="en-US" sz="2000" dirty="0">
                <a:solidFill>
                  <a:schemeClr val="accent1">
                    <a:lumMod val="75000"/>
                  </a:schemeClr>
                </a:solidFill>
              </a:rPr>
              <a:t>Imports from Mexico were revised sharply higher in December to offset lower U.S. beet sugar production; may be raised a bit more.</a:t>
            </a:r>
          </a:p>
          <a:p>
            <a:pPr marL="800100" lvl="1" indent="-342900">
              <a:buFont typeface="Arial" panose="020B0604020202020204" pitchFamily="34" charset="0"/>
              <a:buChar char="•"/>
            </a:pPr>
            <a:r>
              <a:rPr lang="en-US" sz="2000" dirty="0">
                <a:solidFill>
                  <a:schemeClr val="accent1">
                    <a:lumMod val="75000"/>
                  </a:schemeClr>
                </a:solidFill>
              </a:rPr>
              <a:t>Deliveries dipped in September but were strong in October; processors indicate some softness in demand; watch closely going forward.</a:t>
            </a:r>
          </a:p>
          <a:p>
            <a:pPr marL="800100" lvl="1" indent="-342900">
              <a:buFont typeface="Arial" panose="020B0604020202020204" pitchFamily="34" charset="0"/>
              <a:buChar char="•"/>
            </a:pPr>
            <a:r>
              <a:rPr lang="en-US" sz="2000" dirty="0">
                <a:solidFill>
                  <a:schemeClr val="accent1">
                    <a:lumMod val="75000"/>
                  </a:schemeClr>
                </a:solidFill>
              </a:rPr>
              <a:t>Sugar supplies remain relatively tight at a 13.5% S-T-U ratio.</a:t>
            </a:r>
          </a:p>
        </p:txBody>
      </p:sp>
      <p:pic>
        <p:nvPicPr>
          <p:cNvPr id="7" name="Picture 6" descr="\\data\graphic\LOGOS\SOSLOGOS\Ron_Logos\SosPubLogoVector_Black.jpg">
            <a:extLst>
              <a:ext uri="{FF2B5EF4-FFF2-40B4-BE49-F238E27FC236}">
                <a16:creationId xmlns:a16="http://schemas.microsoft.com/office/drawing/2014/main" id="{665D1F1A-B81C-494C-81AC-E7E262FFB7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02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New York #16 Raw Futures</a:t>
            </a:r>
          </a:p>
        </p:txBody>
      </p:sp>
      <p:sp>
        <p:nvSpPr>
          <p:cNvPr id="6" name="TextBox 5"/>
          <p:cNvSpPr txBox="1"/>
          <p:nvPr/>
        </p:nvSpPr>
        <p:spPr>
          <a:xfrm>
            <a:off x="0" y="518926"/>
            <a:ext cx="9144000" cy="369332"/>
          </a:xfrm>
          <a:prstGeom prst="rect">
            <a:avLst/>
          </a:prstGeom>
          <a:noFill/>
        </p:spPr>
        <p:txBody>
          <a:bodyPr wrap="square" rtlCol="0">
            <a:spAutoFit/>
          </a:bodyPr>
          <a:lstStyle/>
          <a:p>
            <a:r>
              <a:rPr lang="en-US" dirty="0"/>
              <a:t>ICE domestic raw sugar futures as of Dec. 12, in cents per lb. Source: Tech Nova</a:t>
            </a:r>
          </a:p>
        </p:txBody>
      </p:sp>
      <p:pic>
        <p:nvPicPr>
          <p:cNvPr id="12" name="Picture 11" descr="\\data\graphic\LOGOS\SOSLOGOS\Ron_Logos\SosPubLogoVector_Black.jpg">
            <a:extLst>
              <a:ext uri="{FF2B5EF4-FFF2-40B4-BE49-F238E27FC236}">
                <a16:creationId xmlns:a16="http://schemas.microsoft.com/office/drawing/2014/main" id="{F7CFF1CB-90AF-4111-885F-7C997B3CA3D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2E9E3BDE-7595-40D8-AF22-EF67A0DF0C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08895"/>
            <a:ext cx="9144000" cy="304146"/>
          </a:xfrm>
          <a:prstGeom prst="rect">
            <a:avLst/>
          </a:prstGeom>
        </p:spPr>
      </p:pic>
      <p:sp>
        <p:nvSpPr>
          <p:cNvPr id="7" name="TextBox 6">
            <a:extLst>
              <a:ext uri="{FF2B5EF4-FFF2-40B4-BE49-F238E27FC236}">
                <a16:creationId xmlns:a16="http://schemas.microsoft.com/office/drawing/2014/main" id="{8D585024-C749-4B94-BE52-7078A70E19C0}"/>
              </a:ext>
            </a:extLst>
          </p:cNvPr>
          <p:cNvSpPr txBox="1"/>
          <p:nvPr/>
        </p:nvSpPr>
        <p:spPr>
          <a:xfrm>
            <a:off x="266700" y="4966545"/>
            <a:ext cx="8610600" cy="1015663"/>
          </a:xfrm>
          <a:prstGeom prst="rect">
            <a:avLst/>
          </a:prstGeom>
          <a:noFill/>
        </p:spPr>
        <p:txBody>
          <a:bodyPr wrap="square" rtlCol="0">
            <a:spAutoFit/>
          </a:bodyPr>
          <a:lstStyle/>
          <a:p>
            <a:r>
              <a:rPr lang="en-US" sz="2000" dirty="0"/>
              <a:t>The market remains nearly flat (about a 1c-a-lb carry) nearby through 2020 in the 25.50c to 26.50c a </a:t>
            </a:r>
            <a:r>
              <a:rPr lang="en-US" sz="2000" dirty="0" err="1"/>
              <a:t>lb</a:t>
            </a:r>
            <a:r>
              <a:rPr lang="en-US" sz="2000" dirty="0"/>
              <a:t> range, as would be expected because of minimum pricing outlined in the U.S.-Mexico suspension agreements.</a:t>
            </a:r>
          </a:p>
        </p:txBody>
      </p:sp>
      <p:pic>
        <p:nvPicPr>
          <p:cNvPr id="5" name="Picture 4">
            <a:extLst>
              <a:ext uri="{FF2B5EF4-FFF2-40B4-BE49-F238E27FC236}">
                <a16:creationId xmlns:a16="http://schemas.microsoft.com/office/drawing/2014/main" id="{274B1713-687F-431F-B674-443BD0AE80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12" y="1689231"/>
            <a:ext cx="9145712" cy="2932981"/>
          </a:xfrm>
          <a:prstGeom prst="rect">
            <a:avLst/>
          </a:prstGeom>
        </p:spPr>
      </p:pic>
      <p:sp>
        <p:nvSpPr>
          <p:cNvPr id="13" name="Rectangle 12">
            <a:extLst>
              <a:ext uri="{FF2B5EF4-FFF2-40B4-BE49-F238E27FC236}">
                <a16:creationId xmlns:a16="http://schemas.microsoft.com/office/drawing/2014/main" id="{F3412EF6-731E-4552-8633-7C726EA5024D}"/>
              </a:ext>
            </a:extLst>
          </p:cNvPr>
          <p:cNvSpPr/>
          <p:nvPr/>
        </p:nvSpPr>
        <p:spPr>
          <a:xfrm>
            <a:off x="1371600" y="1407183"/>
            <a:ext cx="685800" cy="32150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5249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Global Sugar Overview</a:t>
            </a:r>
          </a:p>
        </p:txBody>
      </p:sp>
      <p:sp>
        <p:nvSpPr>
          <p:cNvPr id="4" name="TextBox 3"/>
          <p:cNvSpPr txBox="1"/>
          <p:nvPr/>
        </p:nvSpPr>
        <p:spPr>
          <a:xfrm>
            <a:off x="0" y="549610"/>
            <a:ext cx="9144000" cy="5847755"/>
          </a:xfrm>
          <a:prstGeom prst="rect">
            <a:avLst/>
          </a:prstGeom>
          <a:noFill/>
        </p:spPr>
        <p:txBody>
          <a:bodyPr wrap="square" rtlCol="0">
            <a:spAutoFit/>
          </a:bodyPr>
          <a:lstStyle/>
          <a:p>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Global supply/demand</a:t>
            </a:r>
          </a:p>
          <a:p>
            <a:pPr marL="914400" lvl="1" indent="-457200">
              <a:buFont typeface="Wingdings" panose="05000000000000000000" pitchFamily="2" charset="2"/>
              <a:buChar char="§"/>
            </a:pPr>
            <a:r>
              <a:rPr lang="en-US" sz="2200" dirty="0">
                <a:solidFill>
                  <a:schemeClr val="accent1">
                    <a:lumMod val="75000"/>
                  </a:schemeClr>
                </a:solidFill>
              </a:rPr>
              <a:t>2018-19 surplus forecasts are being trimmed or switched to a deficit, with a larger deficit expected in 2019-20. </a:t>
            </a:r>
          </a:p>
          <a:p>
            <a:pPr marL="457200" indent="-457200">
              <a:buFont typeface="Wingdings" panose="05000000000000000000" pitchFamily="2" charset="2"/>
              <a:buChar char="§"/>
            </a:pPr>
            <a:endParaRPr lang="en-US" sz="1000" b="1"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Brazil shift</a:t>
            </a:r>
          </a:p>
          <a:p>
            <a:pPr marL="914400" lvl="1" indent="-457200">
              <a:buFont typeface="Wingdings" panose="05000000000000000000" pitchFamily="2" charset="2"/>
              <a:buChar char="§"/>
            </a:pPr>
            <a:r>
              <a:rPr lang="en-US" sz="2200" dirty="0">
                <a:solidFill>
                  <a:schemeClr val="accent1">
                    <a:lumMod val="75000"/>
                  </a:schemeClr>
                </a:solidFill>
              </a:rPr>
              <a:t>Long tail to cane harvest due to wet weather; focus still on ethanol.</a:t>
            </a:r>
          </a:p>
          <a:p>
            <a:pPr marL="457200" indent="-457200">
              <a:buFont typeface="Wingdings" panose="05000000000000000000" pitchFamily="2" charset="2"/>
              <a:buChar char="§"/>
            </a:pPr>
            <a:endParaRPr lang="en-US" sz="1000" b="1"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Developments in other countries critical</a:t>
            </a:r>
          </a:p>
          <a:p>
            <a:pPr marL="914400" lvl="1" indent="-457200">
              <a:buFont typeface="Wingdings" panose="05000000000000000000" pitchFamily="2" charset="2"/>
              <a:buChar char="§"/>
            </a:pPr>
            <a:r>
              <a:rPr lang="en-US" sz="2200" dirty="0">
                <a:solidFill>
                  <a:schemeClr val="accent1">
                    <a:lumMod val="75000"/>
                  </a:schemeClr>
                </a:solidFill>
              </a:rPr>
              <a:t>Production forecast for India lowered still more for this year and next.</a:t>
            </a:r>
          </a:p>
          <a:p>
            <a:pPr marL="914400" lvl="1" indent="-457200">
              <a:buFont typeface="Wingdings" panose="05000000000000000000" pitchFamily="2" charset="2"/>
              <a:buChar char="§"/>
            </a:pPr>
            <a:r>
              <a:rPr lang="en-US" sz="2200" dirty="0">
                <a:solidFill>
                  <a:schemeClr val="accent1">
                    <a:lumMod val="75000"/>
                  </a:schemeClr>
                </a:solidFill>
              </a:rPr>
              <a:t>Lower production in Europe, Thailand and some other key countries.</a:t>
            </a:r>
          </a:p>
          <a:p>
            <a:pPr marL="914400" lvl="1"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Potential for exports from India less of a threat than a month ago</a:t>
            </a:r>
          </a:p>
          <a:p>
            <a:pPr marL="457200" indent="-457200">
              <a:buFont typeface="Wingdings" panose="05000000000000000000" pitchFamily="2" charset="2"/>
              <a:buChar char="§"/>
            </a:pPr>
            <a:endParaRPr lang="en-US" sz="1000" b="1"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Nearby world raw sugar future </a:t>
            </a:r>
            <a:r>
              <a:rPr lang="en-US" sz="2400" dirty="0">
                <a:solidFill>
                  <a:schemeClr val="accent1">
                    <a:lumMod val="75000"/>
                  </a:schemeClr>
                </a:solidFill>
              </a:rPr>
              <a:t>soared 40% from 10-year low in late September on short covering, lower production in key areas and strength in Brazil’s currency, but has since pulled back with recent price moves mostly influenced by crude oil prices and their effect on ethanol demand and pricing in Brazil.</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140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New York #11 Raw Futures</a:t>
            </a:r>
          </a:p>
        </p:txBody>
      </p:sp>
      <p:sp>
        <p:nvSpPr>
          <p:cNvPr id="6" name="TextBox 5"/>
          <p:cNvSpPr txBox="1"/>
          <p:nvPr/>
        </p:nvSpPr>
        <p:spPr>
          <a:xfrm>
            <a:off x="0" y="518926"/>
            <a:ext cx="9144000" cy="338554"/>
          </a:xfrm>
          <a:prstGeom prst="rect">
            <a:avLst/>
          </a:prstGeom>
          <a:noFill/>
        </p:spPr>
        <p:txBody>
          <a:bodyPr wrap="square" rtlCol="0">
            <a:spAutoFit/>
          </a:bodyPr>
          <a:lstStyle/>
          <a:p>
            <a:r>
              <a:rPr lang="en-US" sz="1600" dirty="0"/>
              <a:t>ICE world raw sugar futures as of Dec. 12, in cents per lb. Source: Tech Nova</a:t>
            </a:r>
          </a:p>
        </p:txBody>
      </p:sp>
      <p:pic>
        <p:nvPicPr>
          <p:cNvPr id="12" name="Picture 11" descr="\\data\graphic\LOGOS\SOSLOGOS\Ron_Logos\SosPubLogoVector_Black.jpg">
            <a:extLst>
              <a:ext uri="{FF2B5EF4-FFF2-40B4-BE49-F238E27FC236}">
                <a16:creationId xmlns:a16="http://schemas.microsoft.com/office/drawing/2014/main" id="{F7CFF1CB-90AF-4111-885F-7C997B3CA3D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3FAB1EF-8BEB-4E3A-BCCE-AFA461EA0FA1}"/>
              </a:ext>
            </a:extLst>
          </p:cNvPr>
          <p:cNvSpPr txBox="1"/>
          <p:nvPr/>
        </p:nvSpPr>
        <p:spPr>
          <a:xfrm>
            <a:off x="304800" y="4953000"/>
            <a:ext cx="8458200" cy="1323439"/>
          </a:xfrm>
          <a:prstGeom prst="rect">
            <a:avLst/>
          </a:prstGeom>
          <a:noFill/>
        </p:spPr>
        <p:txBody>
          <a:bodyPr wrap="square" rtlCol="0">
            <a:spAutoFit/>
          </a:bodyPr>
          <a:lstStyle/>
          <a:p>
            <a:r>
              <a:rPr lang="en-US" sz="2000" dirty="0"/>
              <a:t>The nearby contract rallied 4.11c a lb, or 41.5%, from a 10-year low on Sept. 26 to an nine-month high over 14c a </a:t>
            </a:r>
            <a:r>
              <a:rPr lang="en-US" sz="2000" dirty="0" err="1"/>
              <a:t>lb</a:t>
            </a:r>
            <a:r>
              <a:rPr lang="en-US" sz="2000" dirty="0"/>
              <a:t> on Oct. 24. Prices have since stabilized in the 12.5c to 13c range nearby. World </a:t>
            </a:r>
            <a:r>
              <a:rPr lang="en-US" sz="2000" dirty="0" err="1"/>
              <a:t>raws</a:t>
            </a:r>
            <a:r>
              <a:rPr lang="en-US" sz="2000" dirty="0"/>
              <a:t> have a carry of only about 1c a </a:t>
            </a:r>
            <a:r>
              <a:rPr lang="en-US" sz="2000" dirty="0" err="1"/>
              <a:t>lb</a:t>
            </a:r>
            <a:r>
              <a:rPr lang="en-US" sz="2000" dirty="0"/>
              <a:t> through 2021.  </a:t>
            </a:r>
          </a:p>
        </p:txBody>
      </p:sp>
      <p:pic>
        <p:nvPicPr>
          <p:cNvPr id="5" name="Picture 4">
            <a:extLst>
              <a:ext uri="{FF2B5EF4-FFF2-40B4-BE49-F238E27FC236}">
                <a16:creationId xmlns:a16="http://schemas.microsoft.com/office/drawing/2014/main" id="{CA03EEDA-EE5A-476A-911B-1FEE87F18D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128922"/>
            <a:ext cx="9144000" cy="3552636"/>
          </a:xfrm>
          <a:prstGeom prst="rect">
            <a:avLst/>
          </a:prstGeom>
        </p:spPr>
      </p:pic>
      <p:sp>
        <p:nvSpPr>
          <p:cNvPr id="14" name="Rectangle 13">
            <a:extLst>
              <a:ext uri="{FF2B5EF4-FFF2-40B4-BE49-F238E27FC236}">
                <a16:creationId xmlns:a16="http://schemas.microsoft.com/office/drawing/2014/main" id="{786BAFA0-8AFB-4A60-897B-4ABA72631DE7}"/>
              </a:ext>
            </a:extLst>
          </p:cNvPr>
          <p:cNvSpPr/>
          <p:nvPr/>
        </p:nvSpPr>
        <p:spPr>
          <a:xfrm>
            <a:off x="1371600" y="1128922"/>
            <a:ext cx="685800" cy="34694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4850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World/Domestic Futures </a:t>
            </a:r>
          </a:p>
        </p:txBody>
      </p:sp>
      <p:sp>
        <p:nvSpPr>
          <p:cNvPr id="5" name="TextBox 4">
            <a:extLst>
              <a:ext uri="{FF2B5EF4-FFF2-40B4-BE49-F238E27FC236}">
                <a16:creationId xmlns:a16="http://schemas.microsoft.com/office/drawing/2014/main" id="{64CED459-6EE9-42F5-AC62-90B643422A03}"/>
              </a:ext>
            </a:extLst>
          </p:cNvPr>
          <p:cNvSpPr txBox="1"/>
          <p:nvPr/>
        </p:nvSpPr>
        <p:spPr>
          <a:xfrm>
            <a:off x="76200" y="533401"/>
            <a:ext cx="9067800" cy="381427"/>
          </a:xfrm>
          <a:prstGeom prst="rect">
            <a:avLst/>
          </a:prstGeom>
          <a:noFill/>
        </p:spPr>
        <p:txBody>
          <a:bodyPr wrap="square" rtlCol="0">
            <a:spAutoFit/>
          </a:bodyPr>
          <a:lstStyle/>
          <a:p>
            <a:r>
              <a:rPr lang="en-US" dirty="0"/>
              <a:t>Nearby ICE New York raw sugar futures, in cents per lb, as of Dec. 12, 2018.</a:t>
            </a:r>
          </a:p>
        </p:txBody>
      </p:sp>
      <p:pic>
        <p:nvPicPr>
          <p:cNvPr id="9" name="Picture 8" descr="\\data\graphic\LOGOS\SOSLOGOS\Ron_Logos\SosPubLogoVector_Black.jpg">
            <a:extLst>
              <a:ext uri="{FF2B5EF4-FFF2-40B4-BE49-F238E27FC236}">
                <a16:creationId xmlns:a16="http://schemas.microsoft.com/office/drawing/2014/main" id="{36D00736-AE7A-4867-9AC6-EF68F53CCB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Chart 12">
            <a:extLst>
              <a:ext uri="{FF2B5EF4-FFF2-40B4-BE49-F238E27FC236}">
                <a16:creationId xmlns:a16="http://schemas.microsoft.com/office/drawing/2014/main" id="{11330844-0562-4D52-AEF4-3DFDE16E616D}"/>
              </a:ext>
            </a:extLst>
          </p:cNvPr>
          <p:cNvGraphicFramePr>
            <a:graphicFrameLocks/>
          </p:cNvGraphicFramePr>
          <p:nvPr>
            <p:extLst>
              <p:ext uri="{D42A27DB-BD31-4B8C-83A1-F6EECF244321}">
                <p14:modId xmlns:p14="http://schemas.microsoft.com/office/powerpoint/2010/main" val="423130288"/>
              </p:ext>
            </p:extLst>
          </p:nvPr>
        </p:nvGraphicFramePr>
        <p:xfrm>
          <a:off x="0" y="914828"/>
          <a:ext cx="9144000" cy="5333572"/>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a:extLst>
              <a:ext uri="{FF2B5EF4-FFF2-40B4-BE49-F238E27FC236}">
                <a16:creationId xmlns:a16="http://schemas.microsoft.com/office/drawing/2014/main" id="{CDF38C80-F22C-47A7-BF11-59835AAFFA49}"/>
              </a:ext>
            </a:extLst>
          </p:cNvPr>
          <p:cNvSpPr txBox="1"/>
          <p:nvPr/>
        </p:nvSpPr>
        <p:spPr>
          <a:xfrm>
            <a:off x="5410200" y="2098551"/>
            <a:ext cx="2743200" cy="923330"/>
          </a:xfrm>
          <a:prstGeom prst="rect">
            <a:avLst/>
          </a:prstGeom>
          <a:solidFill>
            <a:schemeClr val="bg1"/>
          </a:solidFill>
          <a:ln w="25400">
            <a:solidFill>
              <a:schemeClr val="accent1">
                <a:lumMod val="75000"/>
              </a:schemeClr>
            </a:solidFill>
          </a:ln>
        </p:spPr>
        <p:txBody>
          <a:bodyPr wrap="square" rtlCol="0">
            <a:spAutoFit/>
          </a:bodyPr>
          <a:lstStyle/>
          <a:p>
            <a:r>
              <a:rPr lang="en-US" dirty="0"/>
              <a:t>Nearby domestic raw (#16) remains in 25c to 25.5c a lb range, closer to 25.25c</a:t>
            </a:r>
          </a:p>
        </p:txBody>
      </p:sp>
      <p:sp>
        <p:nvSpPr>
          <p:cNvPr id="6" name="TextBox 5">
            <a:extLst>
              <a:ext uri="{FF2B5EF4-FFF2-40B4-BE49-F238E27FC236}">
                <a16:creationId xmlns:a16="http://schemas.microsoft.com/office/drawing/2014/main" id="{C220F14F-8E7D-4368-8270-C41C6AD10242}"/>
              </a:ext>
            </a:extLst>
          </p:cNvPr>
          <p:cNvSpPr txBox="1"/>
          <p:nvPr/>
        </p:nvSpPr>
        <p:spPr>
          <a:xfrm>
            <a:off x="4191000" y="3079545"/>
            <a:ext cx="3448598" cy="1200329"/>
          </a:xfrm>
          <a:prstGeom prst="rect">
            <a:avLst/>
          </a:prstGeom>
          <a:solidFill>
            <a:schemeClr val="bg1"/>
          </a:solidFill>
          <a:ln w="19050">
            <a:solidFill>
              <a:srgbClr val="DA6300"/>
            </a:solidFill>
          </a:ln>
        </p:spPr>
        <p:txBody>
          <a:bodyPr wrap="square" rtlCol="0">
            <a:spAutoFit/>
          </a:bodyPr>
          <a:lstStyle/>
          <a:p>
            <a:r>
              <a:rPr lang="en-US" dirty="0"/>
              <a:t>After Sept. 26 low of 9.90c a </a:t>
            </a:r>
            <a:r>
              <a:rPr lang="en-US" dirty="0" err="1"/>
              <a:t>lb</a:t>
            </a:r>
            <a:r>
              <a:rPr lang="en-US" dirty="0"/>
              <a:t> and Oct. 24 high of 14.01c, nearby world raw (#11) has traded mostly in range of 12.50c to 13c</a:t>
            </a:r>
          </a:p>
        </p:txBody>
      </p:sp>
      <p:cxnSp>
        <p:nvCxnSpPr>
          <p:cNvPr id="8" name="Straight Arrow Connector 7">
            <a:extLst>
              <a:ext uri="{FF2B5EF4-FFF2-40B4-BE49-F238E27FC236}">
                <a16:creationId xmlns:a16="http://schemas.microsoft.com/office/drawing/2014/main" id="{6100F5CD-48B5-4176-8AEE-3E3BAB0F4524}"/>
              </a:ext>
            </a:extLst>
          </p:cNvPr>
          <p:cNvCxnSpPr>
            <a:cxnSpLocks/>
          </p:cNvCxnSpPr>
          <p:nvPr/>
        </p:nvCxnSpPr>
        <p:spPr>
          <a:xfrm>
            <a:off x="7639598" y="3581614"/>
            <a:ext cx="666202" cy="698260"/>
          </a:xfrm>
          <a:prstGeom prst="straightConnector1">
            <a:avLst/>
          </a:prstGeom>
          <a:ln w="19050">
            <a:solidFill>
              <a:srgbClr val="DA63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19270D9-0193-46AA-ACA7-809633CC5F0A}"/>
              </a:ext>
            </a:extLst>
          </p:cNvPr>
          <p:cNvCxnSpPr>
            <a:cxnSpLocks/>
          </p:cNvCxnSpPr>
          <p:nvPr/>
        </p:nvCxnSpPr>
        <p:spPr>
          <a:xfrm flipV="1">
            <a:off x="8160168" y="1937379"/>
            <a:ext cx="742333" cy="622837"/>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89F7C16B-566C-4632-869C-421178CBF171}"/>
              </a:ext>
            </a:extLst>
          </p:cNvPr>
          <p:cNvSpPr/>
          <p:nvPr/>
        </p:nvSpPr>
        <p:spPr>
          <a:xfrm>
            <a:off x="6629400" y="1524000"/>
            <a:ext cx="2438400" cy="426908"/>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895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December 2018: </a:t>
            </a:r>
            <a:r>
              <a:rPr lang="en-US" sz="3200" dirty="0">
                <a:solidFill>
                  <a:schemeClr val="accent1">
                    <a:lumMod val="75000"/>
                  </a:schemeClr>
                </a:solidFill>
              </a:rPr>
              <a:t>Corn Sweetener Market</a:t>
            </a:r>
          </a:p>
        </p:txBody>
      </p:sp>
      <p:sp>
        <p:nvSpPr>
          <p:cNvPr id="4" name="TextBox 3"/>
          <p:cNvSpPr txBox="1"/>
          <p:nvPr/>
        </p:nvSpPr>
        <p:spPr>
          <a:xfrm>
            <a:off x="0" y="685800"/>
            <a:ext cx="9144000" cy="5663089"/>
          </a:xfrm>
          <a:prstGeom prst="rect">
            <a:avLst/>
          </a:prstGeom>
          <a:noFill/>
        </p:spPr>
        <p:txBody>
          <a:bodyPr wrap="square" rtlCol="0">
            <a:spAutoFit/>
          </a:bodyPr>
          <a:lstStyle/>
          <a:p>
            <a:pPr marL="457200" indent="-457200">
              <a:buFont typeface="Wingdings" panose="05000000000000000000" pitchFamily="2" charset="2"/>
              <a:buChar char="§"/>
            </a:pPr>
            <a:r>
              <a:rPr lang="en-US" sz="2400" dirty="0">
                <a:solidFill>
                  <a:schemeClr val="accent1">
                    <a:lumMod val="75000"/>
                  </a:schemeClr>
                </a:solidFill>
              </a:rPr>
              <a:t>Domestic demand for HFCS continued to shrink in 2017, but demand for regular corn syrup, dextrose and starch has been stable to strong. </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400" dirty="0">
                <a:solidFill>
                  <a:schemeClr val="accent1">
                    <a:lumMod val="75000"/>
                  </a:schemeClr>
                </a:solidFill>
              </a:rPr>
              <a:t>HFCS consumption in Mexico in 2017-18 was estimated at 1,593,000 </a:t>
            </a:r>
            <a:r>
              <a:rPr lang="en-US" sz="2400" dirty="0" err="1">
                <a:solidFill>
                  <a:schemeClr val="accent1">
                    <a:lumMod val="75000"/>
                  </a:schemeClr>
                </a:solidFill>
              </a:rPr>
              <a:t>tonnes</a:t>
            </a:r>
            <a:r>
              <a:rPr lang="en-US" sz="2400" dirty="0">
                <a:solidFill>
                  <a:schemeClr val="accent1">
                    <a:lumMod val="75000"/>
                  </a:schemeClr>
                </a:solidFill>
              </a:rPr>
              <a:t>, dry basis, up 4.7% from 2016-17 but below initial forecasts, and is forecast flat in 2018-19 at the 2017-18 level.        </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400" dirty="0">
                <a:solidFill>
                  <a:schemeClr val="accent1">
                    <a:lumMod val="75000"/>
                  </a:schemeClr>
                </a:solidFill>
              </a:rPr>
              <a:t>Refiners have noted higher costs this year and for next year and were seeking higher prices for corn sweeteners in 2019. </a:t>
            </a:r>
          </a:p>
          <a:p>
            <a:endParaRPr lang="en-US" sz="1000" dirty="0">
              <a:solidFill>
                <a:schemeClr val="accent1">
                  <a:lumMod val="75000"/>
                </a:schemeClr>
              </a:solidFill>
            </a:endParaRPr>
          </a:p>
          <a:p>
            <a:pPr marL="457200" indent="-457200">
              <a:buFont typeface="Wingdings" panose="05000000000000000000" pitchFamily="2" charset="2"/>
              <a:buChar char="§"/>
            </a:pPr>
            <a:r>
              <a:rPr lang="en-US" sz="2400" dirty="0">
                <a:solidFill>
                  <a:schemeClr val="accent1">
                    <a:lumMod val="75000"/>
                  </a:schemeClr>
                </a:solidFill>
              </a:rPr>
              <a:t>Buyers are resisting higher prices and the contracting pace has been well behind a year ago.</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400" dirty="0">
                <a:solidFill>
                  <a:schemeClr val="accent1">
                    <a:lumMod val="75000"/>
                  </a:schemeClr>
                </a:solidFill>
              </a:rPr>
              <a:t>One refiner appears to have broken ranks and is willing to contract flat or at a smaller increase than other refiners.</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400" dirty="0">
                <a:solidFill>
                  <a:schemeClr val="accent1">
                    <a:lumMod val="75000"/>
                  </a:schemeClr>
                </a:solidFill>
              </a:rPr>
              <a:t>Lower ethanol demand/production may be affecting corn sweetener supply for those refiners that can switch between the two.</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2EACEDF1-AE3D-405D-8E78-F1FB008E3D1C}"/>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933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December 2018: </a:t>
            </a:r>
            <a:r>
              <a:rPr lang="en-US" sz="3200" dirty="0">
                <a:solidFill>
                  <a:schemeClr val="accent1">
                    <a:lumMod val="75000"/>
                  </a:schemeClr>
                </a:solidFill>
              </a:rPr>
              <a:t>Presentation Overview</a:t>
            </a:r>
          </a:p>
        </p:txBody>
      </p:sp>
      <p:sp>
        <p:nvSpPr>
          <p:cNvPr id="4" name="TextBox 3"/>
          <p:cNvSpPr txBox="1"/>
          <p:nvPr/>
        </p:nvSpPr>
        <p:spPr>
          <a:xfrm>
            <a:off x="0" y="685800"/>
            <a:ext cx="9144000" cy="4770537"/>
          </a:xfrm>
          <a:prstGeom prst="rect">
            <a:avLst/>
          </a:prstGeom>
          <a:noFill/>
        </p:spPr>
        <p:txBody>
          <a:bodyPr wrap="square" rtlCol="0">
            <a:spAutoFit/>
          </a:bodyPr>
          <a:lstStyle/>
          <a:p>
            <a:pPr marL="457200" indent="-457200">
              <a:buFont typeface="Wingdings" panose="05000000000000000000" pitchFamily="2" charset="2"/>
              <a:buChar char="§"/>
            </a:pPr>
            <a:r>
              <a:rPr lang="en-US" sz="2400" b="1" dirty="0">
                <a:solidFill>
                  <a:schemeClr val="accent1">
                    <a:lumMod val="75000"/>
                  </a:schemeClr>
                </a:solidFill>
              </a:rPr>
              <a:t>Domestic Sugar Market</a:t>
            </a:r>
          </a:p>
          <a:p>
            <a:pPr marL="800100" lvl="1" indent="-342900">
              <a:buFont typeface="Wingdings" panose="05000000000000000000" pitchFamily="2" charset="2"/>
              <a:buChar char="§"/>
            </a:pPr>
            <a:r>
              <a:rPr lang="en-US" sz="2000" dirty="0">
                <a:solidFill>
                  <a:schemeClr val="accent1">
                    <a:lumMod val="75000"/>
                  </a:schemeClr>
                </a:solidFill>
              </a:rPr>
              <a:t>  Supply/Imports</a:t>
            </a:r>
          </a:p>
          <a:p>
            <a:pPr marL="800100" lvl="1" indent="-342900">
              <a:buFont typeface="Wingdings" panose="05000000000000000000" pitchFamily="2" charset="2"/>
              <a:buChar char="§"/>
            </a:pPr>
            <a:r>
              <a:rPr lang="en-US" sz="2000" dirty="0">
                <a:solidFill>
                  <a:schemeClr val="accent1">
                    <a:lumMod val="75000"/>
                  </a:schemeClr>
                </a:solidFill>
              </a:rPr>
              <a:t>  Demand</a:t>
            </a:r>
          </a:p>
          <a:p>
            <a:pPr marL="800100" lvl="1" indent="-342900">
              <a:buFont typeface="Wingdings" panose="05000000000000000000" pitchFamily="2" charset="2"/>
              <a:buChar char="§"/>
            </a:pPr>
            <a:r>
              <a:rPr lang="en-US" sz="2000" dirty="0">
                <a:solidFill>
                  <a:schemeClr val="accent1">
                    <a:lumMod val="75000"/>
                  </a:schemeClr>
                </a:solidFill>
              </a:rPr>
              <a:t>  Cash and Futures Prices</a:t>
            </a:r>
          </a:p>
          <a:p>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Global Sugar Market</a:t>
            </a:r>
          </a:p>
          <a:p>
            <a:pPr marL="171450" indent="-171450">
              <a:buFont typeface="Wingdings" panose="05000000000000000000" pitchFamily="2" charset="2"/>
              <a:buChar char="§"/>
            </a:pPr>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Corn Sweetener Market</a:t>
            </a:r>
          </a:p>
          <a:p>
            <a:pPr marL="800100" lvl="1" indent="-342900">
              <a:buFont typeface="Wingdings" panose="05000000000000000000" pitchFamily="2" charset="2"/>
              <a:buChar char="§"/>
            </a:pPr>
            <a:r>
              <a:rPr lang="en-US" sz="2000" dirty="0">
                <a:solidFill>
                  <a:schemeClr val="accent1">
                    <a:lumMod val="75000"/>
                  </a:schemeClr>
                </a:solidFill>
              </a:rPr>
              <a:t>  Current contracting situation for 2019</a:t>
            </a:r>
          </a:p>
          <a:p>
            <a:pPr marL="800100" lvl="1" indent="-342900">
              <a:buFont typeface="Wingdings" panose="05000000000000000000" pitchFamily="2" charset="2"/>
              <a:buChar char="§"/>
            </a:pPr>
            <a:r>
              <a:rPr lang="en-US" sz="2000" dirty="0">
                <a:solidFill>
                  <a:schemeClr val="accent1">
                    <a:lumMod val="75000"/>
                  </a:schemeClr>
                </a:solidFill>
              </a:rPr>
              <a:t>  Supply-and-Demand indications</a:t>
            </a:r>
          </a:p>
          <a:p>
            <a:pPr marL="800100" lvl="1" indent="-342900">
              <a:buFont typeface="Wingdings" panose="05000000000000000000" pitchFamily="2" charset="2"/>
              <a:buChar char="§"/>
            </a:pPr>
            <a:r>
              <a:rPr lang="en-US" sz="2000" dirty="0">
                <a:solidFill>
                  <a:schemeClr val="accent1">
                    <a:lumMod val="75000"/>
                  </a:schemeClr>
                </a:solidFill>
              </a:rPr>
              <a:t>  Prices</a:t>
            </a:r>
          </a:p>
          <a:p>
            <a:pPr marL="171450" indent="-171450">
              <a:buFont typeface="Wingdings" panose="05000000000000000000" pitchFamily="2" charset="2"/>
              <a:buChar char="§"/>
            </a:pPr>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Other Issues with Impact on Supply/Demand/Price</a:t>
            </a:r>
          </a:p>
          <a:p>
            <a:pPr marL="171450" indent="-171450">
              <a:buFont typeface="Wingdings" panose="05000000000000000000" pitchFamily="2" charset="2"/>
              <a:buChar char="§"/>
            </a:pPr>
            <a:endParaRPr lang="en-US" sz="800"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Conclusions</a:t>
            </a:r>
          </a:p>
          <a:p>
            <a:pPr marL="457200" indent="-457200">
              <a:buFont typeface="Wingdings" panose="05000000000000000000" pitchFamily="2" charset="2"/>
              <a:buChar char="§"/>
            </a:pPr>
            <a:endParaRPr lang="en-US" sz="800" b="1" dirty="0">
              <a:solidFill>
                <a:schemeClr val="accent1">
                  <a:lumMod val="75000"/>
                </a:schemeClr>
              </a:solidFill>
            </a:endParaRPr>
          </a:p>
          <a:p>
            <a:pPr marL="457200" indent="-457200">
              <a:buFont typeface="Wingdings" panose="05000000000000000000" pitchFamily="2" charset="2"/>
              <a:buChar char="§"/>
            </a:pPr>
            <a:r>
              <a:rPr lang="en-US" sz="2400" b="1" dirty="0">
                <a:solidFill>
                  <a:schemeClr val="accent1">
                    <a:lumMod val="75000"/>
                  </a:schemeClr>
                </a:solidFill>
              </a:rPr>
              <a:t>Questions</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CE04BCA6-4C02-4C11-BFF4-4BF383929628}"/>
              </a:ext>
            </a:extLst>
          </p:cNvPr>
          <p:cNvCxnSpPr>
            <a:cxnSpLocks/>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70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1338" y="1267485"/>
            <a:ext cx="6062662"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lumMod val="75000"/>
                  </a:schemeClr>
                </a:solidFill>
              </a:rPr>
              <a:t>Corn Sweetener Prices</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61"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2EACEDF1-AE3D-405D-8E78-F1FB008E3D1C}"/>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11" name="Table 10">
            <a:extLst>
              <a:ext uri="{FF2B5EF4-FFF2-40B4-BE49-F238E27FC236}">
                <a16:creationId xmlns:a16="http://schemas.microsoft.com/office/drawing/2014/main" id="{DEB9ACD0-5C9C-4398-BA84-1791A243D4EB}"/>
              </a:ext>
            </a:extLst>
          </p:cNvPr>
          <p:cNvGraphicFramePr>
            <a:graphicFrameLocks noGrp="1"/>
          </p:cNvGraphicFramePr>
          <p:nvPr>
            <p:extLst>
              <p:ext uri="{D42A27DB-BD31-4B8C-83A1-F6EECF244321}">
                <p14:modId xmlns:p14="http://schemas.microsoft.com/office/powerpoint/2010/main" val="1177625933"/>
              </p:ext>
            </p:extLst>
          </p:nvPr>
        </p:nvGraphicFramePr>
        <p:xfrm>
          <a:off x="91351" y="916432"/>
          <a:ext cx="2541270" cy="1649649"/>
        </p:xfrm>
        <a:graphic>
          <a:graphicData uri="http://schemas.openxmlformats.org/drawingml/2006/table">
            <a:tbl>
              <a:tblPr/>
              <a:tblGrid>
                <a:gridCol w="789907">
                  <a:extLst>
                    <a:ext uri="{9D8B030D-6E8A-4147-A177-3AD203B41FA5}">
                      <a16:colId xmlns:a16="http://schemas.microsoft.com/office/drawing/2014/main" val="2665455320"/>
                    </a:ext>
                  </a:extLst>
                </a:gridCol>
                <a:gridCol w="922682">
                  <a:extLst>
                    <a:ext uri="{9D8B030D-6E8A-4147-A177-3AD203B41FA5}">
                      <a16:colId xmlns:a16="http://schemas.microsoft.com/office/drawing/2014/main" val="399813630"/>
                    </a:ext>
                  </a:extLst>
                </a:gridCol>
                <a:gridCol w="828681">
                  <a:extLst>
                    <a:ext uri="{9D8B030D-6E8A-4147-A177-3AD203B41FA5}">
                      <a16:colId xmlns:a16="http://schemas.microsoft.com/office/drawing/2014/main" val="2202755160"/>
                    </a:ext>
                  </a:extLst>
                </a:gridCol>
              </a:tblGrid>
              <a:tr h="247551">
                <a:tc gridSpan="3">
                  <a:txBody>
                    <a:bodyPr/>
                    <a:lstStyle/>
                    <a:p>
                      <a:pPr marR="0" indent="0" algn="ctr" rtl="0">
                        <a:lnSpc>
                          <a:spcPct val="119000"/>
                        </a:lnSpc>
                        <a:spcBef>
                          <a:spcPts val="0"/>
                        </a:spcBef>
                        <a:spcAft>
                          <a:spcPts val="300"/>
                        </a:spcAft>
                      </a:pPr>
                      <a:r>
                        <a:rPr lang="en-US" sz="1400" b="1" kern="1400" dirty="0">
                          <a:ln>
                            <a:noFill/>
                          </a:ln>
                          <a:solidFill>
                            <a:srgbClr val="FFFFFF"/>
                          </a:solidFill>
                          <a:effectLst/>
                          <a:latin typeface="+mn-lt"/>
                        </a:rPr>
                        <a:t>                    42% HFCS Spot</a:t>
                      </a:r>
                      <a:endParaRPr lang="en-US" sz="1400" kern="1400" dirty="0">
                        <a:ln>
                          <a:noFill/>
                        </a:ln>
                        <a:solidFill>
                          <a:srgbClr val="000000"/>
                        </a:solidFill>
                        <a:effectLst/>
                        <a:latin typeface="+mn-lt"/>
                      </a:endParaRPr>
                    </a:p>
                  </a:txBody>
                  <a:tcPr marL="0" marR="0" marT="0" marB="0">
                    <a:lnL>
                      <a:noFill/>
                    </a:lnL>
                    <a:lnR>
                      <a:noFill/>
                    </a:lnR>
                    <a:lnT>
                      <a:noFill/>
                    </a:lnT>
                    <a:lnB w="6350" cap="flat" cmpd="sng" algn="ctr">
                      <a:solidFill>
                        <a:srgbClr val="17375E"/>
                      </a:solidFill>
                      <a:prstDash val="solid"/>
                      <a:round/>
                      <a:headEnd type="none" w="med" len="med"/>
                      <a:tailEnd type="none" w="med" len="med"/>
                    </a:lnB>
                    <a:solidFill>
                      <a:srgbClr val="D86E2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1244571"/>
                  </a:ext>
                </a:extLst>
              </a:tr>
              <a:tr h="215283">
                <a:tc>
                  <a:txBody>
                    <a:bodyPr/>
                    <a:lstStyle/>
                    <a:p>
                      <a:pPr marR="0" indent="0" algn="l" rtl="0">
                        <a:lnSpc>
                          <a:spcPct val="94000"/>
                        </a:lnSpc>
                        <a:spcBef>
                          <a:spcPts val="0"/>
                        </a:spcBef>
                        <a:spcAft>
                          <a:spcPts val="300"/>
                        </a:spcAft>
                      </a:pPr>
                      <a:r>
                        <a:rPr lang="en-US" sz="1400" i="1" kern="1400" dirty="0">
                          <a:ln>
                            <a:noFill/>
                          </a:ln>
                          <a:solidFill>
                            <a:srgbClr val="000000"/>
                          </a:solidFill>
                          <a:effectLst/>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a:noFill/>
                    </a:lnB>
                  </a:tcPr>
                </a:tc>
                <a:tc>
                  <a:txBody>
                    <a:bodyPr/>
                    <a:lstStyle/>
                    <a:p>
                      <a:pPr marR="0" indent="0" algn="ctr" rtl="0">
                        <a:lnSpc>
                          <a:spcPct val="94000"/>
                        </a:lnSpc>
                        <a:spcBef>
                          <a:spcPts val="0"/>
                        </a:spcBef>
                        <a:spcAft>
                          <a:spcPts val="300"/>
                        </a:spcAft>
                      </a:pPr>
                      <a:r>
                        <a:rPr lang="en-US" sz="1400" b="1" kern="1400" dirty="0">
                          <a:ln>
                            <a:noFill/>
                          </a:ln>
                          <a:solidFill>
                            <a:srgbClr val="000000"/>
                          </a:solidFill>
                          <a:effectLst/>
                          <a:latin typeface="Calibri" panose="020F0502020204030204" pitchFamily="34" charset="0"/>
                        </a:rPr>
                        <a:t> </a:t>
                      </a:r>
                      <a:r>
                        <a:rPr lang="en-US" sz="1400" b="1" u="sng" kern="1400" dirty="0">
                          <a:ln>
                            <a:noFill/>
                          </a:ln>
                          <a:solidFill>
                            <a:srgbClr val="000000"/>
                          </a:solidFill>
                          <a:effectLst/>
                          <a:latin typeface="Calibri" panose="020F0502020204030204" pitchFamily="34" charset="0"/>
                        </a:rPr>
                        <a:t>2018</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a:noFill/>
                    </a:lnR>
                    <a:lnT w="6350" cap="flat" cmpd="sng" algn="ctr">
                      <a:solidFill>
                        <a:srgbClr val="1F497D"/>
                      </a:solidFill>
                      <a:prstDash val="solid"/>
                      <a:round/>
                      <a:headEnd type="none" w="med" len="med"/>
                      <a:tailEnd type="none" w="med" len="med"/>
                    </a:lnT>
                    <a:lnB>
                      <a:noFill/>
                    </a:lnB>
                    <a:solidFill>
                      <a:srgbClr val="F8CFA9"/>
                    </a:solidFill>
                  </a:tcPr>
                </a:tc>
                <a:tc>
                  <a:txBody>
                    <a:bodyPr/>
                    <a:lstStyle/>
                    <a:p>
                      <a:pPr marR="0" indent="0" algn="ctr" rtl="0">
                        <a:lnSpc>
                          <a:spcPct val="94000"/>
                        </a:lnSpc>
                        <a:spcBef>
                          <a:spcPts val="0"/>
                        </a:spcBef>
                        <a:spcAft>
                          <a:spcPts val="300"/>
                        </a:spcAft>
                      </a:pPr>
                      <a:r>
                        <a:rPr lang="en-US" sz="1400" b="1" u="sng" kern="1400" dirty="0">
                          <a:ln>
                            <a:noFill/>
                          </a:ln>
                          <a:solidFill>
                            <a:srgbClr val="000000"/>
                          </a:solidFill>
                          <a:effectLst/>
                          <a:latin typeface="Calibri" panose="020F0502020204030204" pitchFamily="34" charset="0"/>
                        </a:rPr>
                        <a:t>2017</a:t>
                      </a:r>
                      <a:endParaRPr lang="en-US" sz="1400" kern="1400" dirty="0">
                        <a:ln>
                          <a:noFill/>
                        </a:ln>
                        <a:solidFill>
                          <a:srgbClr val="000000"/>
                        </a:solidFill>
                        <a:effectLst/>
                        <a:latin typeface="Calibri" panose="020F0502020204030204" pitchFamily="34" charset="0"/>
                      </a:endParaRPr>
                    </a:p>
                  </a:txBody>
                  <a:tcPr marL="0" marR="0" marT="0" marB="0">
                    <a:lnL>
                      <a:noFill/>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a:noFill/>
                    </a:lnB>
                  </a:tcPr>
                </a:tc>
                <a:extLst>
                  <a:ext uri="{0D108BD9-81ED-4DB2-BD59-A6C34878D82A}">
                    <a16:rowId xmlns:a16="http://schemas.microsoft.com/office/drawing/2014/main" val="1423135184"/>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Midwest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24¾-25¾</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23⅞-24⅞</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1849914794"/>
                  </a:ext>
                </a:extLst>
              </a:tr>
              <a:tr h="217691">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Northeast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26¼-27¼</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25¼-26¼</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3948898876"/>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26½-27½</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25⅜-26⅜</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3840461882"/>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26-27</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25-26</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903310194"/>
                  </a:ext>
                </a:extLst>
              </a:tr>
              <a:tr h="206940">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West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w="6350" cap="flat" cmpd="sng" algn="ctr">
                      <a:solidFill>
                        <a:srgbClr val="17375E"/>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26¾-28¾</a:t>
                      </a:r>
                    </a:p>
                  </a:txBody>
                  <a:tcPr marL="0" marR="0" marT="0" marB="0">
                    <a:lnL w="6350" cap="flat" cmpd="sng" algn="ctr">
                      <a:solidFill>
                        <a:srgbClr val="17375E"/>
                      </a:solidFill>
                      <a:prstDash val="solid"/>
                      <a:round/>
                      <a:headEnd type="none" w="med" len="med"/>
                      <a:tailEnd type="none" w="med" len="med"/>
                    </a:lnL>
                    <a:lnR>
                      <a:noFill/>
                    </a:lnR>
                    <a:lnT>
                      <a:noFill/>
                    </a:lnT>
                    <a:lnB w="6350" cap="flat" cmpd="sng" algn="ctr">
                      <a:solidFill>
                        <a:srgbClr val="1F497D"/>
                      </a:solidFill>
                      <a:prstDash val="solid"/>
                      <a:round/>
                      <a:headEnd type="none" w="med" len="med"/>
                      <a:tailEnd type="none" w="med" len="med"/>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25⅞-27⅞</a:t>
                      </a:r>
                    </a:p>
                  </a:txBody>
                  <a:tcPr marL="0" marR="0" marT="0" marB="0">
                    <a:lnL>
                      <a:noFill/>
                    </a:lnL>
                    <a:lnR w="6350" cap="flat" cmpd="sng" algn="ctr">
                      <a:solidFill>
                        <a:srgbClr val="1F497D"/>
                      </a:solidFill>
                      <a:prstDash val="solid"/>
                      <a:round/>
                      <a:headEnd type="none" w="med" len="med"/>
                      <a:tailEnd type="none" w="med" len="med"/>
                    </a:lnR>
                    <a:lnT>
                      <a:noFill/>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10122695"/>
                  </a:ext>
                </a:extLst>
              </a:tr>
            </a:tbl>
          </a:graphicData>
        </a:graphic>
      </p:graphicFrame>
      <p:sp>
        <p:nvSpPr>
          <p:cNvPr id="12" name="Control 6">
            <a:extLst>
              <a:ext uri="{FF2B5EF4-FFF2-40B4-BE49-F238E27FC236}">
                <a16:creationId xmlns:a16="http://schemas.microsoft.com/office/drawing/2014/main" id="{80F82156-2EED-40CB-876B-BED29424E99C}"/>
              </a:ext>
            </a:extLst>
          </p:cNvPr>
          <p:cNvSpPr>
            <a:spLocks noChangeArrowheads="1" noChangeShapeType="1"/>
          </p:cNvSpPr>
          <p:nvPr/>
        </p:nvSpPr>
        <p:spPr bwMode="auto">
          <a:xfrm>
            <a:off x="539045" y="10548729"/>
            <a:ext cx="2542293" cy="150986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graphicFrame>
        <p:nvGraphicFramePr>
          <p:cNvPr id="13" name="Table 12">
            <a:extLst>
              <a:ext uri="{FF2B5EF4-FFF2-40B4-BE49-F238E27FC236}">
                <a16:creationId xmlns:a16="http://schemas.microsoft.com/office/drawing/2014/main" id="{41451DEC-8FBE-4E56-BB22-C5B81A2BB089}"/>
              </a:ext>
            </a:extLst>
          </p:cNvPr>
          <p:cNvGraphicFramePr>
            <a:graphicFrameLocks noGrp="1"/>
          </p:cNvGraphicFramePr>
          <p:nvPr>
            <p:extLst>
              <p:ext uri="{D42A27DB-BD31-4B8C-83A1-F6EECF244321}">
                <p14:modId xmlns:p14="http://schemas.microsoft.com/office/powerpoint/2010/main" val="1634425951"/>
              </p:ext>
            </p:extLst>
          </p:nvPr>
        </p:nvGraphicFramePr>
        <p:xfrm>
          <a:off x="91351" y="2648452"/>
          <a:ext cx="2541270" cy="1649649"/>
        </p:xfrm>
        <a:graphic>
          <a:graphicData uri="http://schemas.openxmlformats.org/drawingml/2006/table">
            <a:tbl>
              <a:tblPr/>
              <a:tblGrid>
                <a:gridCol w="789907">
                  <a:extLst>
                    <a:ext uri="{9D8B030D-6E8A-4147-A177-3AD203B41FA5}">
                      <a16:colId xmlns:a16="http://schemas.microsoft.com/office/drawing/2014/main" val="3403662386"/>
                    </a:ext>
                  </a:extLst>
                </a:gridCol>
                <a:gridCol w="922682">
                  <a:extLst>
                    <a:ext uri="{9D8B030D-6E8A-4147-A177-3AD203B41FA5}">
                      <a16:colId xmlns:a16="http://schemas.microsoft.com/office/drawing/2014/main" val="2297411857"/>
                    </a:ext>
                  </a:extLst>
                </a:gridCol>
                <a:gridCol w="828681">
                  <a:extLst>
                    <a:ext uri="{9D8B030D-6E8A-4147-A177-3AD203B41FA5}">
                      <a16:colId xmlns:a16="http://schemas.microsoft.com/office/drawing/2014/main" val="1894919638"/>
                    </a:ext>
                  </a:extLst>
                </a:gridCol>
              </a:tblGrid>
              <a:tr h="247551">
                <a:tc gridSpan="3">
                  <a:txBody>
                    <a:bodyPr/>
                    <a:lstStyle/>
                    <a:p>
                      <a:pPr marR="0" indent="0" algn="ctr" rtl="0">
                        <a:lnSpc>
                          <a:spcPct val="119000"/>
                        </a:lnSpc>
                        <a:spcBef>
                          <a:spcPts val="0"/>
                        </a:spcBef>
                        <a:spcAft>
                          <a:spcPts val="300"/>
                        </a:spcAft>
                      </a:pPr>
                      <a:r>
                        <a:rPr lang="en-US" sz="1400" b="1" kern="1400" dirty="0">
                          <a:ln>
                            <a:noFill/>
                          </a:ln>
                          <a:solidFill>
                            <a:srgbClr val="FFFFFF"/>
                          </a:solidFill>
                          <a:effectLst/>
                          <a:latin typeface="+mn-lt"/>
                        </a:rPr>
                        <a:t>                    55% HFCS Spot</a:t>
                      </a:r>
                      <a:endParaRPr lang="en-US" sz="1400" kern="1400" dirty="0">
                        <a:ln>
                          <a:noFill/>
                        </a:ln>
                        <a:solidFill>
                          <a:srgbClr val="000000"/>
                        </a:solidFill>
                        <a:effectLst/>
                        <a:latin typeface="+mn-lt"/>
                      </a:endParaRPr>
                    </a:p>
                  </a:txBody>
                  <a:tcPr marL="0" marR="0" marT="0" marB="0">
                    <a:lnL>
                      <a:noFill/>
                    </a:lnL>
                    <a:lnR>
                      <a:noFill/>
                    </a:lnR>
                    <a:lnT>
                      <a:noFill/>
                    </a:lnT>
                    <a:lnB w="6350" cap="flat" cmpd="sng" algn="ctr">
                      <a:solidFill>
                        <a:srgbClr val="17375E"/>
                      </a:solidFill>
                      <a:prstDash val="solid"/>
                      <a:round/>
                      <a:headEnd type="none" w="med" len="med"/>
                      <a:tailEnd type="none" w="med" len="med"/>
                    </a:lnB>
                    <a:solidFill>
                      <a:srgbClr val="D86E2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0632600"/>
                  </a:ext>
                </a:extLst>
              </a:tr>
              <a:tr h="215283">
                <a:tc>
                  <a:txBody>
                    <a:bodyPr/>
                    <a:lstStyle/>
                    <a:p>
                      <a:pPr marR="0" indent="0" algn="l" rtl="0">
                        <a:lnSpc>
                          <a:spcPct val="94000"/>
                        </a:lnSpc>
                        <a:spcBef>
                          <a:spcPts val="0"/>
                        </a:spcBef>
                        <a:spcAft>
                          <a:spcPts val="300"/>
                        </a:spcAft>
                      </a:pPr>
                      <a:r>
                        <a:rPr lang="en-US" sz="1400" i="1" kern="1400" dirty="0">
                          <a:ln>
                            <a:noFill/>
                          </a:ln>
                          <a:solidFill>
                            <a:srgbClr val="000000"/>
                          </a:solidFill>
                          <a:effectLst/>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a:noFill/>
                    </a:lnB>
                  </a:tcPr>
                </a:tc>
                <a:tc>
                  <a:txBody>
                    <a:bodyPr/>
                    <a:lstStyle/>
                    <a:p>
                      <a:pPr marR="0" indent="0" algn="ctr" rtl="0">
                        <a:lnSpc>
                          <a:spcPct val="94000"/>
                        </a:lnSpc>
                        <a:spcBef>
                          <a:spcPts val="0"/>
                        </a:spcBef>
                        <a:spcAft>
                          <a:spcPts val="300"/>
                        </a:spcAft>
                      </a:pPr>
                      <a:r>
                        <a:rPr lang="en-US" sz="1400" b="1" kern="1400" dirty="0">
                          <a:ln>
                            <a:noFill/>
                          </a:ln>
                          <a:solidFill>
                            <a:srgbClr val="000000"/>
                          </a:solidFill>
                          <a:effectLst/>
                          <a:latin typeface="Calibri" panose="020F0502020204030204" pitchFamily="34" charset="0"/>
                        </a:rPr>
                        <a:t> </a:t>
                      </a:r>
                      <a:r>
                        <a:rPr lang="en-US" sz="1400" b="1" u="sng" kern="1400" dirty="0">
                          <a:ln>
                            <a:noFill/>
                          </a:ln>
                          <a:solidFill>
                            <a:srgbClr val="000000"/>
                          </a:solidFill>
                          <a:effectLst/>
                          <a:latin typeface="Calibri" panose="020F0502020204030204" pitchFamily="34" charset="0"/>
                        </a:rPr>
                        <a:t>2018</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a:noFill/>
                    </a:lnR>
                    <a:lnT w="6350" cap="flat" cmpd="sng" algn="ctr">
                      <a:solidFill>
                        <a:srgbClr val="1F497D"/>
                      </a:solidFill>
                      <a:prstDash val="solid"/>
                      <a:round/>
                      <a:headEnd type="none" w="med" len="med"/>
                      <a:tailEnd type="none" w="med" len="med"/>
                    </a:lnT>
                    <a:lnB>
                      <a:noFill/>
                    </a:lnB>
                    <a:solidFill>
                      <a:srgbClr val="F8CFA9"/>
                    </a:solidFill>
                  </a:tcPr>
                </a:tc>
                <a:tc>
                  <a:txBody>
                    <a:bodyPr/>
                    <a:lstStyle/>
                    <a:p>
                      <a:pPr marR="0" indent="0" algn="ctr" rtl="0">
                        <a:lnSpc>
                          <a:spcPct val="94000"/>
                        </a:lnSpc>
                        <a:spcBef>
                          <a:spcPts val="0"/>
                        </a:spcBef>
                        <a:spcAft>
                          <a:spcPts val="300"/>
                        </a:spcAft>
                      </a:pPr>
                      <a:r>
                        <a:rPr lang="en-US" sz="1400" b="1" u="sng" kern="1400" dirty="0">
                          <a:ln>
                            <a:noFill/>
                          </a:ln>
                          <a:solidFill>
                            <a:srgbClr val="000000"/>
                          </a:solidFill>
                          <a:effectLst/>
                          <a:latin typeface="Calibri" panose="020F0502020204030204" pitchFamily="34" charset="0"/>
                        </a:rPr>
                        <a:t>2017</a:t>
                      </a:r>
                      <a:endParaRPr lang="en-US" sz="1400" kern="1400" dirty="0">
                        <a:ln>
                          <a:noFill/>
                        </a:ln>
                        <a:solidFill>
                          <a:srgbClr val="000000"/>
                        </a:solidFill>
                        <a:effectLst/>
                        <a:latin typeface="Calibri" panose="020F0502020204030204" pitchFamily="34" charset="0"/>
                      </a:endParaRPr>
                    </a:p>
                  </a:txBody>
                  <a:tcPr marL="0" marR="0" marT="0" marB="0">
                    <a:lnL>
                      <a:noFill/>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a:noFill/>
                    </a:lnB>
                  </a:tcPr>
                </a:tc>
                <a:extLst>
                  <a:ext uri="{0D108BD9-81ED-4DB2-BD59-A6C34878D82A}">
                    <a16:rowId xmlns:a16="http://schemas.microsoft.com/office/drawing/2014/main" val="828527949"/>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Midwest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30¼-31¾</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29¼-30¼</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1220829402"/>
                  </a:ext>
                </a:extLst>
              </a:tr>
              <a:tr h="217691">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Northeast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31¾-33¼</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30¾-31¾</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1855177732"/>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31¾-33¼</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30¾-31¾</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4163324953"/>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l"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   31½-33 </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30½-31½</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2991156037"/>
                  </a:ext>
                </a:extLst>
              </a:tr>
              <a:tr h="206940">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West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w="6350" cap="flat" cmpd="sng" algn="ctr">
                      <a:solidFill>
                        <a:srgbClr val="17375E"/>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32¼-34¾</a:t>
                      </a:r>
                    </a:p>
                  </a:txBody>
                  <a:tcPr marL="0" marR="0" marT="0" marB="0">
                    <a:lnL w="6350" cap="flat" cmpd="sng" algn="ctr">
                      <a:solidFill>
                        <a:srgbClr val="17375E"/>
                      </a:solidFill>
                      <a:prstDash val="solid"/>
                      <a:round/>
                      <a:headEnd type="none" w="med" len="med"/>
                      <a:tailEnd type="none" w="med" len="med"/>
                    </a:lnL>
                    <a:lnR>
                      <a:noFill/>
                    </a:lnR>
                    <a:lnT>
                      <a:noFill/>
                    </a:lnT>
                    <a:lnB w="6350" cap="flat" cmpd="sng" algn="ctr">
                      <a:solidFill>
                        <a:srgbClr val="1F497D"/>
                      </a:solidFill>
                      <a:prstDash val="solid"/>
                      <a:round/>
                      <a:headEnd type="none" w="med" len="med"/>
                      <a:tailEnd type="none" w="med" len="med"/>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31¼-33¼</a:t>
                      </a:r>
                    </a:p>
                  </a:txBody>
                  <a:tcPr marL="0" marR="0" marT="0" marB="0">
                    <a:lnL>
                      <a:noFill/>
                    </a:lnL>
                    <a:lnR w="6350" cap="flat" cmpd="sng" algn="ctr">
                      <a:solidFill>
                        <a:srgbClr val="1F497D"/>
                      </a:solidFill>
                      <a:prstDash val="solid"/>
                      <a:round/>
                      <a:headEnd type="none" w="med" len="med"/>
                      <a:tailEnd type="none" w="med" len="med"/>
                    </a:lnR>
                    <a:lnT>
                      <a:noFill/>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009141966"/>
                  </a:ext>
                </a:extLst>
              </a:tr>
            </a:tbl>
          </a:graphicData>
        </a:graphic>
      </p:graphicFrame>
      <p:graphicFrame>
        <p:nvGraphicFramePr>
          <p:cNvPr id="14" name="Table 13">
            <a:extLst>
              <a:ext uri="{FF2B5EF4-FFF2-40B4-BE49-F238E27FC236}">
                <a16:creationId xmlns:a16="http://schemas.microsoft.com/office/drawing/2014/main" id="{B5F0C51D-8250-40C0-9A11-5209015D7777}"/>
              </a:ext>
            </a:extLst>
          </p:cNvPr>
          <p:cNvGraphicFramePr>
            <a:graphicFrameLocks noGrp="1"/>
          </p:cNvGraphicFramePr>
          <p:nvPr>
            <p:extLst>
              <p:ext uri="{D42A27DB-BD31-4B8C-83A1-F6EECF244321}">
                <p14:modId xmlns:p14="http://schemas.microsoft.com/office/powerpoint/2010/main" val="2921693879"/>
              </p:ext>
            </p:extLst>
          </p:nvPr>
        </p:nvGraphicFramePr>
        <p:xfrm>
          <a:off x="91351" y="4390632"/>
          <a:ext cx="2541270" cy="1649649"/>
        </p:xfrm>
        <a:graphic>
          <a:graphicData uri="http://schemas.openxmlformats.org/drawingml/2006/table">
            <a:tbl>
              <a:tblPr/>
              <a:tblGrid>
                <a:gridCol w="789907">
                  <a:extLst>
                    <a:ext uri="{9D8B030D-6E8A-4147-A177-3AD203B41FA5}">
                      <a16:colId xmlns:a16="http://schemas.microsoft.com/office/drawing/2014/main" val="3541891761"/>
                    </a:ext>
                  </a:extLst>
                </a:gridCol>
                <a:gridCol w="922682">
                  <a:extLst>
                    <a:ext uri="{9D8B030D-6E8A-4147-A177-3AD203B41FA5}">
                      <a16:colId xmlns:a16="http://schemas.microsoft.com/office/drawing/2014/main" val="3971392330"/>
                    </a:ext>
                  </a:extLst>
                </a:gridCol>
                <a:gridCol w="828681">
                  <a:extLst>
                    <a:ext uri="{9D8B030D-6E8A-4147-A177-3AD203B41FA5}">
                      <a16:colId xmlns:a16="http://schemas.microsoft.com/office/drawing/2014/main" val="1860596237"/>
                    </a:ext>
                  </a:extLst>
                </a:gridCol>
              </a:tblGrid>
              <a:tr h="247551">
                <a:tc gridSpan="3">
                  <a:txBody>
                    <a:bodyPr/>
                    <a:lstStyle/>
                    <a:p>
                      <a:pPr marR="0" indent="0" algn="ctr" rtl="0">
                        <a:lnSpc>
                          <a:spcPct val="119000"/>
                        </a:lnSpc>
                        <a:spcBef>
                          <a:spcPts val="0"/>
                        </a:spcBef>
                        <a:spcAft>
                          <a:spcPts val="300"/>
                        </a:spcAft>
                      </a:pPr>
                      <a:r>
                        <a:rPr lang="en-US" sz="1400" b="1" kern="1400" dirty="0">
                          <a:ln>
                            <a:noFill/>
                          </a:ln>
                          <a:solidFill>
                            <a:srgbClr val="FFFFFF"/>
                          </a:solidFill>
                          <a:effectLst/>
                          <a:latin typeface="+mn-lt"/>
                        </a:rPr>
                        <a:t>                    Corn Syrup Spot</a:t>
                      </a:r>
                      <a:endParaRPr lang="en-US" sz="1400" kern="1400" dirty="0">
                        <a:ln>
                          <a:noFill/>
                        </a:ln>
                        <a:solidFill>
                          <a:srgbClr val="000000"/>
                        </a:solidFill>
                        <a:effectLst/>
                        <a:latin typeface="+mn-lt"/>
                      </a:endParaRPr>
                    </a:p>
                  </a:txBody>
                  <a:tcPr marL="0" marR="0" marT="0" marB="0">
                    <a:lnL>
                      <a:noFill/>
                    </a:lnL>
                    <a:lnR>
                      <a:noFill/>
                    </a:lnR>
                    <a:lnT>
                      <a:noFill/>
                    </a:lnT>
                    <a:lnB w="6350" cap="flat" cmpd="sng" algn="ctr">
                      <a:solidFill>
                        <a:srgbClr val="17375E"/>
                      </a:solidFill>
                      <a:prstDash val="solid"/>
                      <a:round/>
                      <a:headEnd type="none" w="med" len="med"/>
                      <a:tailEnd type="none" w="med" len="med"/>
                    </a:lnB>
                    <a:solidFill>
                      <a:srgbClr val="D86E2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2830689"/>
                  </a:ext>
                </a:extLst>
              </a:tr>
              <a:tr h="215283">
                <a:tc>
                  <a:txBody>
                    <a:bodyPr/>
                    <a:lstStyle/>
                    <a:p>
                      <a:pPr marR="0" indent="0" algn="l" rtl="0">
                        <a:lnSpc>
                          <a:spcPct val="94000"/>
                        </a:lnSpc>
                        <a:spcBef>
                          <a:spcPts val="0"/>
                        </a:spcBef>
                        <a:spcAft>
                          <a:spcPts val="300"/>
                        </a:spcAft>
                      </a:pPr>
                      <a:r>
                        <a:rPr lang="en-US" sz="1400" i="1" kern="1400" dirty="0">
                          <a:ln>
                            <a:noFill/>
                          </a:ln>
                          <a:solidFill>
                            <a:srgbClr val="000000"/>
                          </a:solidFill>
                          <a:effectLst/>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w="6350" cap="flat" cmpd="sng" algn="ctr">
                      <a:solidFill>
                        <a:srgbClr val="17375E"/>
                      </a:solidFill>
                      <a:prstDash val="solid"/>
                      <a:round/>
                      <a:headEnd type="none" w="med" len="med"/>
                      <a:tailEnd type="none" w="med" len="med"/>
                    </a:lnT>
                    <a:lnB>
                      <a:noFill/>
                    </a:lnB>
                  </a:tcPr>
                </a:tc>
                <a:tc>
                  <a:txBody>
                    <a:bodyPr/>
                    <a:lstStyle/>
                    <a:p>
                      <a:pPr marR="0" indent="0" algn="ctr" rtl="0">
                        <a:lnSpc>
                          <a:spcPct val="94000"/>
                        </a:lnSpc>
                        <a:spcBef>
                          <a:spcPts val="0"/>
                        </a:spcBef>
                        <a:spcAft>
                          <a:spcPts val="300"/>
                        </a:spcAft>
                      </a:pPr>
                      <a:r>
                        <a:rPr lang="en-US" sz="1400" b="1" kern="1400" dirty="0">
                          <a:ln>
                            <a:noFill/>
                          </a:ln>
                          <a:solidFill>
                            <a:srgbClr val="000000"/>
                          </a:solidFill>
                          <a:effectLst/>
                          <a:latin typeface="Calibri" panose="020F0502020204030204" pitchFamily="34" charset="0"/>
                        </a:rPr>
                        <a:t> </a:t>
                      </a:r>
                      <a:r>
                        <a:rPr lang="en-US" sz="1400" b="1" u="sng" kern="1400" dirty="0">
                          <a:ln>
                            <a:noFill/>
                          </a:ln>
                          <a:solidFill>
                            <a:srgbClr val="000000"/>
                          </a:solidFill>
                          <a:effectLst/>
                          <a:latin typeface="Calibri" panose="020F0502020204030204" pitchFamily="34" charset="0"/>
                        </a:rPr>
                        <a:t>2018</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a:noFill/>
                    </a:lnR>
                    <a:lnT w="6350" cap="flat" cmpd="sng" algn="ctr">
                      <a:solidFill>
                        <a:srgbClr val="1F497D"/>
                      </a:solidFill>
                      <a:prstDash val="solid"/>
                      <a:round/>
                      <a:headEnd type="none" w="med" len="med"/>
                      <a:tailEnd type="none" w="med" len="med"/>
                    </a:lnT>
                    <a:lnB>
                      <a:noFill/>
                    </a:lnB>
                    <a:solidFill>
                      <a:srgbClr val="F8CFA9"/>
                    </a:solidFill>
                  </a:tcPr>
                </a:tc>
                <a:tc>
                  <a:txBody>
                    <a:bodyPr/>
                    <a:lstStyle/>
                    <a:p>
                      <a:pPr marR="0" indent="0" algn="ctr" rtl="0">
                        <a:lnSpc>
                          <a:spcPct val="94000"/>
                        </a:lnSpc>
                        <a:spcBef>
                          <a:spcPts val="0"/>
                        </a:spcBef>
                        <a:spcAft>
                          <a:spcPts val="300"/>
                        </a:spcAft>
                      </a:pPr>
                      <a:r>
                        <a:rPr lang="en-US" sz="1400" b="1" u="sng" kern="1400" dirty="0">
                          <a:ln>
                            <a:noFill/>
                          </a:ln>
                          <a:solidFill>
                            <a:srgbClr val="000000"/>
                          </a:solidFill>
                          <a:effectLst/>
                          <a:latin typeface="Calibri" panose="020F0502020204030204" pitchFamily="34" charset="0"/>
                        </a:rPr>
                        <a:t>2017</a:t>
                      </a:r>
                      <a:endParaRPr lang="en-US" sz="1400" kern="1400" dirty="0">
                        <a:ln>
                          <a:noFill/>
                        </a:ln>
                        <a:solidFill>
                          <a:srgbClr val="000000"/>
                        </a:solidFill>
                        <a:effectLst/>
                        <a:latin typeface="Calibri" panose="020F0502020204030204" pitchFamily="34" charset="0"/>
                      </a:endParaRPr>
                    </a:p>
                  </a:txBody>
                  <a:tcPr marL="0" marR="0" marT="0" marB="0">
                    <a:lnL>
                      <a:noFill/>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a:noFill/>
                    </a:lnB>
                  </a:tcPr>
                </a:tc>
                <a:extLst>
                  <a:ext uri="{0D108BD9-81ED-4DB2-BD59-A6C34878D82A}">
                    <a16:rowId xmlns:a16="http://schemas.microsoft.com/office/drawing/2014/main" val="1306528195"/>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Midwest </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34¼-35¼</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32¼-34¼</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427198102"/>
                  </a:ext>
                </a:extLst>
              </a:tr>
              <a:tr h="217691">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Northeast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36½-37½</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34½-36½</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3410365531"/>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Southeast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36½-37½</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34½-36½</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717645199"/>
                  </a:ext>
                </a:extLst>
              </a:tr>
              <a:tr h="215283">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37½-38½</a:t>
                      </a:r>
                    </a:p>
                  </a:txBody>
                  <a:tcPr marL="0" marR="0" marT="0" marB="0">
                    <a:lnL w="6350" cap="flat" cmpd="sng" algn="ctr">
                      <a:solidFill>
                        <a:srgbClr val="17375E"/>
                      </a:solidFill>
                      <a:prstDash val="solid"/>
                      <a:round/>
                      <a:headEnd type="none" w="med" len="med"/>
                      <a:tailEnd type="none" w="med" len="med"/>
                    </a:lnL>
                    <a:lnR>
                      <a:noFill/>
                    </a:lnR>
                    <a:lnT>
                      <a:noFill/>
                    </a:lnT>
                    <a:lnB>
                      <a:noFill/>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35½-37½</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2035948908"/>
                  </a:ext>
                </a:extLst>
              </a:tr>
              <a:tr h="206940">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West</a:t>
                      </a:r>
                      <a:endParaRPr lang="en-US" sz="1400" kern="1400" dirty="0">
                        <a:ln>
                          <a:noFill/>
                        </a:ln>
                        <a:solidFill>
                          <a:srgbClr val="000000"/>
                        </a:solidFill>
                        <a:effectLst/>
                        <a:latin typeface="Calibri" panose="020F0502020204030204" pitchFamily="34" charset="0"/>
                      </a:endParaRPr>
                    </a:p>
                  </a:txBody>
                  <a:tcPr marL="0" marR="0" marT="0" marB="0">
                    <a:lnL w="6350" cap="flat" cmpd="sng" algn="ctr">
                      <a:solidFill>
                        <a:srgbClr val="17375E"/>
                      </a:solidFill>
                      <a:prstDash val="solid"/>
                      <a:round/>
                      <a:headEnd type="none" w="med" len="med"/>
                      <a:tailEnd type="none" w="med" len="med"/>
                    </a:lnL>
                    <a:lnR w="6350" cap="flat" cmpd="sng" algn="ctr">
                      <a:solidFill>
                        <a:srgbClr val="17375E"/>
                      </a:solidFill>
                      <a:prstDash val="solid"/>
                      <a:round/>
                      <a:headEnd type="none" w="med" len="med"/>
                      <a:tailEnd type="none" w="med" len="med"/>
                    </a:lnR>
                    <a:lnT>
                      <a:noFill/>
                    </a:lnT>
                    <a:lnB w="6350" cap="flat" cmpd="sng" algn="ctr">
                      <a:solidFill>
                        <a:srgbClr val="17375E"/>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38¾-39¾</a:t>
                      </a:r>
                    </a:p>
                  </a:txBody>
                  <a:tcPr marL="0" marR="0" marT="0" marB="0">
                    <a:lnL w="6350" cap="flat" cmpd="sng" algn="ctr">
                      <a:solidFill>
                        <a:srgbClr val="17375E"/>
                      </a:solidFill>
                      <a:prstDash val="solid"/>
                      <a:round/>
                      <a:headEnd type="none" w="med" len="med"/>
                      <a:tailEnd type="none" w="med" len="med"/>
                    </a:lnL>
                    <a:lnR>
                      <a:noFill/>
                    </a:lnR>
                    <a:lnT>
                      <a:noFill/>
                    </a:lnT>
                    <a:lnB w="6350" cap="flat" cmpd="sng" algn="ctr">
                      <a:solidFill>
                        <a:srgbClr val="1F497D"/>
                      </a:solidFill>
                      <a:prstDash val="solid"/>
                      <a:round/>
                      <a:headEnd type="none" w="med" len="med"/>
                      <a:tailEnd type="none" w="med" len="med"/>
                    </a:lnB>
                    <a:solidFill>
                      <a:srgbClr val="F8CFA9"/>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36¾-38¾</a:t>
                      </a:r>
                    </a:p>
                  </a:txBody>
                  <a:tcPr marL="0" marR="0" marT="0" marB="0">
                    <a:lnL>
                      <a:noFill/>
                    </a:lnL>
                    <a:lnR w="6350" cap="flat" cmpd="sng" algn="ctr">
                      <a:solidFill>
                        <a:srgbClr val="1F497D"/>
                      </a:solidFill>
                      <a:prstDash val="solid"/>
                      <a:round/>
                      <a:headEnd type="none" w="med" len="med"/>
                      <a:tailEnd type="none" w="med" len="med"/>
                    </a:lnR>
                    <a:lnT>
                      <a:noFill/>
                    </a:lnT>
                    <a:lnB w="635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450943694"/>
                  </a:ext>
                </a:extLst>
              </a:tr>
            </a:tbl>
          </a:graphicData>
        </a:graphic>
      </p:graphicFrame>
      <p:graphicFrame>
        <p:nvGraphicFramePr>
          <p:cNvPr id="15" name="Table 14">
            <a:extLst>
              <a:ext uri="{FF2B5EF4-FFF2-40B4-BE49-F238E27FC236}">
                <a16:creationId xmlns:a16="http://schemas.microsoft.com/office/drawing/2014/main" id="{33E01462-E9AD-4D44-94E5-E9853DD3F266}"/>
              </a:ext>
            </a:extLst>
          </p:cNvPr>
          <p:cNvGraphicFramePr>
            <a:graphicFrameLocks noGrp="1"/>
          </p:cNvGraphicFramePr>
          <p:nvPr>
            <p:extLst>
              <p:ext uri="{D42A27DB-BD31-4B8C-83A1-F6EECF244321}">
                <p14:modId xmlns:p14="http://schemas.microsoft.com/office/powerpoint/2010/main" val="1261871713"/>
              </p:ext>
            </p:extLst>
          </p:nvPr>
        </p:nvGraphicFramePr>
        <p:xfrm>
          <a:off x="6833303" y="4876800"/>
          <a:ext cx="2209799" cy="1439156"/>
        </p:xfrm>
        <a:graphic>
          <a:graphicData uri="http://schemas.openxmlformats.org/drawingml/2006/table">
            <a:tbl>
              <a:tblPr/>
              <a:tblGrid>
                <a:gridCol w="763988">
                  <a:extLst>
                    <a:ext uri="{9D8B030D-6E8A-4147-A177-3AD203B41FA5}">
                      <a16:colId xmlns:a16="http://schemas.microsoft.com/office/drawing/2014/main" val="760287362"/>
                    </a:ext>
                  </a:extLst>
                </a:gridCol>
                <a:gridCol w="772199">
                  <a:extLst>
                    <a:ext uri="{9D8B030D-6E8A-4147-A177-3AD203B41FA5}">
                      <a16:colId xmlns:a16="http://schemas.microsoft.com/office/drawing/2014/main" val="1783354383"/>
                    </a:ext>
                  </a:extLst>
                </a:gridCol>
                <a:gridCol w="673612">
                  <a:extLst>
                    <a:ext uri="{9D8B030D-6E8A-4147-A177-3AD203B41FA5}">
                      <a16:colId xmlns:a16="http://schemas.microsoft.com/office/drawing/2014/main" val="4155693899"/>
                    </a:ext>
                  </a:extLst>
                </a:gridCol>
              </a:tblGrid>
              <a:tr h="252341">
                <a:tc gridSpan="3">
                  <a:txBody>
                    <a:bodyPr/>
                    <a:lstStyle/>
                    <a:p>
                      <a:pPr marR="0" indent="0" algn="ctr" rtl="0">
                        <a:lnSpc>
                          <a:spcPct val="119000"/>
                        </a:lnSpc>
                        <a:spcBef>
                          <a:spcPts val="0"/>
                        </a:spcBef>
                        <a:spcAft>
                          <a:spcPts val="300"/>
                        </a:spcAft>
                      </a:pPr>
                      <a:r>
                        <a:rPr lang="en-US" sz="1400" b="1" kern="1400" dirty="0">
                          <a:ln>
                            <a:noFill/>
                          </a:ln>
                          <a:solidFill>
                            <a:srgbClr val="FFFFFF"/>
                          </a:solidFill>
                          <a:effectLst/>
                          <a:latin typeface="Arno Pro" panose="02020502040506020403" pitchFamily="18" charset="0"/>
                        </a:rPr>
                        <a:t>                          </a:t>
                      </a:r>
                      <a:r>
                        <a:rPr lang="en-US" sz="1400" b="1" kern="1400" dirty="0">
                          <a:ln>
                            <a:noFill/>
                          </a:ln>
                          <a:solidFill>
                            <a:srgbClr val="FFFFFF"/>
                          </a:solidFill>
                          <a:effectLst/>
                          <a:latin typeface="+mn-lt"/>
                        </a:rPr>
                        <a:t>Dextrose Spot</a:t>
                      </a:r>
                      <a:endParaRPr lang="en-US" sz="1400" kern="1400" dirty="0">
                        <a:ln>
                          <a:noFill/>
                        </a:ln>
                        <a:solidFill>
                          <a:srgbClr val="000000"/>
                        </a:solidFill>
                        <a:effectLst/>
                        <a:latin typeface="+mn-lt"/>
                      </a:endParaRPr>
                    </a:p>
                  </a:txBody>
                  <a:tcPr marL="0" marR="0" marT="0" marB="0">
                    <a:lnL>
                      <a:noFill/>
                    </a:lnL>
                    <a:lnR>
                      <a:noFill/>
                    </a:lnR>
                    <a:lnT>
                      <a:noFill/>
                    </a:lnT>
                    <a:lnB w="6350" cap="flat" cmpd="sng" algn="ctr">
                      <a:solidFill>
                        <a:srgbClr val="1F497D"/>
                      </a:solidFill>
                      <a:prstDash val="solid"/>
                      <a:round/>
                      <a:headEnd type="none" w="med" len="med"/>
                      <a:tailEnd type="none" w="med" len="med"/>
                    </a:lnB>
                    <a:solidFill>
                      <a:srgbClr val="D86E2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9435775"/>
                  </a:ext>
                </a:extLst>
              </a:tr>
              <a:tr h="235945">
                <a:tc>
                  <a:txBody>
                    <a:bodyPr/>
                    <a:lstStyle/>
                    <a:p>
                      <a:pPr marR="0" indent="0" algn="l"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 </a:t>
                      </a:r>
                    </a:p>
                  </a:txBody>
                  <a:tcPr marL="0" marR="0" marT="0" marB="0">
                    <a:lnL w="6350" cap="flat" cmpd="sng" algn="ctr">
                      <a:solidFill>
                        <a:srgbClr val="1F497D"/>
                      </a:solidFill>
                      <a:prstDash val="solid"/>
                      <a:round/>
                      <a:headEnd type="none" w="med" len="med"/>
                      <a:tailEnd type="none" w="med" len="med"/>
                    </a:lnL>
                    <a:lnR>
                      <a:noFill/>
                    </a:lnR>
                    <a:lnT w="6350" cap="flat" cmpd="sng" algn="ctr">
                      <a:solidFill>
                        <a:srgbClr val="1F497D"/>
                      </a:solidFill>
                      <a:prstDash val="solid"/>
                      <a:round/>
                      <a:headEnd type="none" w="med" len="med"/>
                      <a:tailEnd type="none" w="med" len="med"/>
                    </a:lnT>
                    <a:lnB>
                      <a:noFill/>
                    </a:lnB>
                  </a:tcPr>
                </a:tc>
                <a:tc>
                  <a:txBody>
                    <a:bodyPr/>
                    <a:lstStyle/>
                    <a:p>
                      <a:pPr marR="0" indent="0" algn="ctr" rtl="0">
                        <a:lnSpc>
                          <a:spcPct val="94000"/>
                        </a:lnSpc>
                        <a:spcBef>
                          <a:spcPts val="0"/>
                        </a:spcBef>
                        <a:spcAft>
                          <a:spcPts val="300"/>
                        </a:spcAft>
                      </a:pPr>
                      <a:r>
                        <a:rPr lang="en-US" sz="1400" b="1" kern="1400" dirty="0">
                          <a:ln>
                            <a:noFill/>
                          </a:ln>
                          <a:solidFill>
                            <a:srgbClr val="000000"/>
                          </a:solidFill>
                          <a:effectLst/>
                          <a:latin typeface="Calibri" panose="020F0502020204030204" pitchFamily="34" charset="0"/>
                        </a:rPr>
                        <a:t> </a:t>
                      </a:r>
                      <a:r>
                        <a:rPr lang="en-US" sz="1400" b="1" u="sng" kern="1400" dirty="0">
                          <a:ln>
                            <a:noFill/>
                          </a:ln>
                          <a:solidFill>
                            <a:srgbClr val="000000"/>
                          </a:solidFill>
                          <a:effectLst/>
                          <a:latin typeface="Calibri" panose="020F0502020204030204" pitchFamily="34" charset="0"/>
                        </a:rPr>
                        <a:t>2018</a:t>
                      </a:r>
                      <a:endParaRPr lang="en-US" sz="1400" kern="1400" dirty="0">
                        <a:ln>
                          <a:noFill/>
                        </a:ln>
                        <a:solidFill>
                          <a:srgbClr val="000000"/>
                        </a:solidFill>
                        <a:effectLst/>
                        <a:latin typeface="Calibri" panose="020F0502020204030204" pitchFamily="34" charset="0"/>
                      </a:endParaRPr>
                    </a:p>
                  </a:txBody>
                  <a:tcPr marL="0" marR="0" marT="0" marB="0">
                    <a:lnL>
                      <a:noFill/>
                    </a:lnL>
                    <a:lnR>
                      <a:noFill/>
                    </a:lnR>
                    <a:lnT w="6350" cap="flat" cmpd="sng" algn="ctr">
                      <a:solidFill>
                        <a:srgbClr val="1F497D"/>
                      </a:solidFill>
                      <a:prstDash val="solid"/>
                      <a:round/>
                      <a:headEnd type="none" w="med" len="med"/>
                      <a:tailEnd type="none" w="med" len="med"/>
                    </a:lnT>
                    <a:lnB>
                      <a:noFill/>
                    </a:lnB>
                    <a:solidFill>
                      <a:srgbClr val="F7C792"/>
                    </a:solidFill>
                  </a:tcPr>
                </a:tc>
                <a:tc>
                  <a:txBody>
                    <a:bodyPr/>
                    <a:lstStyle/>
                    <a:p>
                      <a:pPr marR="0" indent="0" algn="ctr" rtl="0">
                        <a:lnSpc>
                          <a:spcPct val="94000"/>
                        </a:lnSpc>
                        <a:spcBef>
                          <a:spcPts val="0"/>
                        </a:spcBef>
                        <a:spcAft>
                          <a:spcPts val="600"/>
                        </a:spcAft>
                      </a:pPr>
                      <a:r>
                        <a:rPr lang="en-US" sz="1400" b="1" u="sng" kern="1400" dirty="0">
                          <a:ln>
                            <a:noFill/>
                          </a:ln>
                          <a:solidFill>
                            <a:srgbClr val="000000"/>
                          </a:solidFill>
                          <a:effectLst/>
                          <a:latin typeface="Calibri" panose="020F0502020204030204" pitchFamily="34" charset="0"/>
                        </a:rPr>
                        <a:t>2017</a:t>
                      </a:r>
                      <a:endParaRPr lang="en-US" sz="1400" kern="1400" dirty="0">
                        <a:ln>
                          <a:noFill/>
                        </a:ln>
                        <a:solidFill>
                          <a:srgbClr val="000000"/>
                        </a:solidFill>
                        <a:effectLst/>
                        <a:latin typeface="Calibri" panose="020F0502020204030204" pitchFamily="34" charset="0"/>
                      </a:endParaRPr>
                    </a:p>
                  </a:txBody>
                  <a:tcPr marL="0" marR="0" marT="0" marB="0">
                    <a:lnL>
                      <a:noFill/>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a:noFill/>
                    </a:lnB>
                  </a:tcPr>
                </a:tc>
                <a:extLst>
                  <a:ext uri="{0D108BD9-81ED-4DB2-BD59-A6C34878D82A}">
                    <a16:rowId xmlns:a16="http://schemas.microsoft.com/office/drawing/2014/main" val="445735005"/>
                  </a:ext>
                </a:extLst>
              </a:tr>
              <a:tr h="209827">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East</a:t>
                      </a:r>
                      <a:endParaRPr lang="en-US" sz="1400" kern="1400" dirty="0">
                        <a:ln>
                          <a:noFill/>
                        </a:ln>
                        <a:solidFill>
                          <a:srgbClr val="000000"/>
                        </a:solidFill>
                        <a:effectLst/>
                        <a:latin typeface="Calibri" panose="020F0502020204030204" pitchFamily="34" charset="0"/>
                      </a:endParaRPr>
                    </a:p>
                  </a:txBody>
                  <a:tcPr marL="45720" marR="0" marT="0" marB="0">
                    <a:lnL w="6350" cap="flat" cmpd="sng" algn="ctr">
                      <a:solidFill>
                        <a:srgbClr val="1F497D"/>
                      </a:solidFill>
                      <a:prstDash val="solid"/>
                      <a:round/>
                      <a:headEnd type="none" w="med" len="med"/>
                      <a:tailEnd type="none" w="med" len="med"/>
                    </a:lnL>
                    <a:lnR>
                      <a:noFill/>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39½-41</a:t>
                      </a:r>
                    </a:p>
                  </a:txBody>
                  <a:tcPr marL="0" marR="0" marT="0" marB="0">
                    <a:lnL>
                      <a:noFill/>
                    </a:lnL>
                    <a:lnR>
                      <a:noFill/>
                    </a:lnR>
                    <a:lnT>
                      <a:noFill/>
                    </a:lnT>
                    <a:lnB>
                      <a:noFill/>
                    </a:lnB>
                    <a:solidFill>
                      <a:srgbClr val="F7C792"/>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39-41</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793115772"/>
                  </a:ext>
                </a:extLst>
              </a:tr>
              <a:tr h="209827">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Midwest</a:t>
                      </a:r>
                      <a:endParaRPr lang="en-US" sz="1400" kern="1400" dirty="0">
                        <a:ln>
                          <a:noFill/>
                        </a:ln>
                        <a:solidFill>
                          <a:srgbClr val="000000"/>
                        </a:solidFill>
                        <a:effectLst/>
                        <a:latin typeface="Calibri" panose="020F0502020204030204" pitchFamily="34" charset="0"/>
                      </a:endParaRPr>
                    </a:p>
                  </a:txBody>
                  <a:tcPr marL="45720" marR="0" marT="0" marB="0">
                    <a:lnL w="6350" cap="flat" cmpd="sng" algn="ctr">
                      <a:solidFill>
                        <a:srgbClr val="1F497D"/>
                      </a:solidFill>
                      <a:prstDash val="solid"/>
                      <a:round/>
                      <a:headEnd type="none" w="med" len="med"/>
                      <a:tailEnd type="none" w="med" len="med"/>
                    </a:lnL>
                    <a:lnR>
                      <a:noFill/>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38½-40</a:t>
                      </a:r>
                    </a:p>
                  </a:txBody>
                  <a:tcPr marL="0" marR="0" marT="0" marB="0">
                    <a:lnL>
                      <a:noFill/>
                    </a:lnL>
                    <a:lnR>
                      <a:noFill/>
                    </a:lnR>
                    <a:lnT>
                      <a:noFill/>
                    </a:lnT>
                    <a:lnB>
                      <a:noFill/>
                    </a:lnB>
                    <a:solidFill>
                      <a:srgbClr val="F7C792"/>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38-40</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760594244"/>
                  </a:ext>
                </a:extLst>
              </a:tr>
              <a:tr h="209827">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South</a:t>
                      </a:r>
                      <a:endParaRPr lang="en-US" sz="1400" kern="1400" dirty="0">
                        <a:ln>
                          <a:noFill/>
                        </a:ln>
                        <a:solidFill>
                          <a:srgbClr val="000000"/>
                        </a:solidFill>
                        <a:effectLst/>
                        <a:latin typeface="Calibri" panose="020F0502020204030204" pitchFamily="34" charset="0"/>
                      </a:endParaRPr>
                    </a:p>
                  </a:txBody>
                  <a:tcPr marL="45720" marR="0" marT="0" marB="0">
                    <a:lnL w="6350" cap="flat" cmpd="sng" algn="ctr">
                      <a:solidFill>
                        <a:srgbClr val="1F497D"/>
                      </a:solidFill>
                      <a:prstDash val="solid"/>
                      <a:round/>
                      <a:headEnd type="none" w="med" len="med"/>
                      <a:tailEnd type="none" w="med" len="med"/>
                    </a:lnL>
                    <a:lnR>
                      <a:noFill/>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40½-42</a:t>
                      </a:r>
                    </a:p>
                  </a:txBody>
                  <a:tcPr marL="0" marR="0" marT="0" marB="0">
                    <a:lnL>
                      <a:noFill/>
                    </a:lnL>
                    <a:lnR>
                      <a:noFill/>
                    </a:lnR>
                    <a:lnT>
                      <a:noFill/>
                    </a:lnT>
                    <a:lnB>
                      <a:noFill/>
                    </a:lnB>
                    <a:solidFill>
                      <a:srgbClr val="F7C792"/>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40-42</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3831653282"/>
                  </a:ext>
                </a:extLst>
              </a:tr>
              <a:tr h="209827">
                <a:tc>
                  <a:txBody>
                    <a:bodyPr/>
                    <a:lstStyle/>
                    <a:p>
                      <a:pPr marR="0" indent="0" algn="l" rtl="0">
                        <a:lnSpc>
                          <a:spcPct val="119000"/>
                        </a:lnSpc>
                        <a:spcBef>
                          <a:spcPts val="0"/>
                        </a:spcBef>
                        <a:spcAft>
                          <a:spcPts val="600"/>
                        </a:spcAft>
                      </a:pPr>
                      <a:r>
                        <a:rPr lang="en-US" sz="1400" b="1" kern="1400" dirty="0">
                          <a:ln>
                            <a:noFill/>
                          </a:ln>
                          <a:solidFill>
                            <a:srgbClr val="000000"/>
                          </a:solidFill>
                          <a:effectLst/>
                          <a:latin typeface="Calibri" panose="020F0502020204030204" pitchFamily="34" charset="0"/>
                        </a:rPr>
                        <a:t>West</a:t>
                      </a:r>
                      <a:endParaRPr lang="en-US" sz="1400" kern="1400" dirty="0">
                        <a:ln>
                          <a:noFill/>
                        </a:ln>
                        <a:solidFill>
                          <a:srgbClr val="000000"/>
                        </a:solidFill>
                        <a:effectLst/>
                        <a:latin typeface="Calibri" panose="020F0502020204030204" pitchFamily="34" charset="0"/>
                      </a:endParaRPr>
                    </a:p>
                  </a:txBody>
                  <a:tcPr marL="45720" marR="0" marT="0" marB="0">
                    <a:lnL w="6350" cap="flat" cmpd="sng" algn="ctr">
                      <a:solidFill>
                        <a:srgbClr val="1F497D"/>
                      </a:solidFill>
                      <a:prstDash val="solid"/>
                      <a:round/>
                      <a:headEnd type="none" w="med" len="med"/>
                      <a:tailEnd type="none" w="med" len="med"/>
                    </a:lnL>
                    <a:lnR>
                      <a:noFill/>
                    </a:lnR>
                    <a:lnT>
                      <a:noFill/>
                    </a:lnT>
                    <a:lnB>
                      <a:noFill/>
                    </a:lnB>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41½-43</a:t>
                      </a:r>
                    </a:p>
                  </a:txBody>
                  <a:tcPr marL="0" marR="0" marT="0" marB="0">
                    <a:lnL>
                      <a:noFill/>
                    </a:lnL>
                    <a:lnR>
                      <a:noFill/>
                    </a:lnR>
                    <a:lnT>
                      <a:noFill/>
                    </a:lnT>
                    <a:lnB>
                      <a:noFill/>
                    </a:lnB>
                    <a:solidFill>
                      <a:srgbClr val="F7C792"/>
                    </a:solidFill>
                  </a:tcPr>
                </a:tc>
                <a:tc>
                  <a:txBody>
                    <a:bodyPr/>
                    <a:lstStyle/>
                    <a:p>
                      <a:pPr marR="0" indent="0" algn="ctr" rtl="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41-43</a:t>
                      </a:r>
                    </a:p>
                  </a:txBody>
                  <a:tcPr marL="0" marR="0" marT="0" marB="0">
                    <a:lnL>
                      <a:noFill/>
                    </a:lnL>
                    <a:lnR w="6350" cap="flat" cmpd="sng" algn="ctr">
                      <a:solidFill>
                        <a:srgbClr val="1F497D"/>
                      </a:solidFill>
                      <a:prstDash val="solid"/>
                      <a:round/>
                      <a:headEnd type="none" w="med" len="med"/>
                      <a:tailEnd type="none" w="med" len="med"/>
                    </a:lnR>
                    <a:lnT>
                      <a:noFill/>
                    </a:lnT>
                    <a:lnB>
                      <a:noFill/>
                    </a:lnB>
                  </a:tcPr>
                </a:tc>
                <a:extLst>
                  <a:ext uri="{0D108BD9-81ED-4DB2-BD59-A6C34878D82A}">
                    <a16:rowId xmlns:a16="http://schemas.microsoft.com/office/drawing/2014/main" val="1905771187"/>
                  </a:ext>
                </a:extLst>
              </a:tr>
            </a:tbl>
          </a:graphicData>
        </a:graphic>
      </p:graphicFrame>
      <p:sp>
        <p:nvSpPr>
          <p:cNvPr id="16" name="Control 7">
            <a:extLst>
              <a:ext uri="{FF2B5EF4-FFF2-40B4-BE49-F238E27FC236}">
                <a16:creationId xmlns:a16="http://schemas.microsoft.com/office/drawing/2014/main" id="{7279FA40-F314-483A-B8A8-E93FC0E063D1}"/>
              </a:ext>
            </a:extLst>
          </p:cNvPr>
          <p:cNvSpPr>
            <a:spLocks noChangeArrowheads="1" noChangeShapeType="1"/>
          </p:cNvSpPr>
          <p:nvPr/>
        </p:nvSpPr>
        <p:spPr bwMode="auto">
          <a:xfrm>
            <a:off x="8143875" y="11834813"/>
            <a:ext cx="1696501" cy="1224886"/>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sp>
        <p:nvSpPr>
          <p:cNvPr id="19" name="TextBox 18">
            <a:extLst>
              <a:ext uri="{FF2B5EF4-FFF2-40B4-BE49-F238E27FC236}">
                <a16:creationId xmlns:a16="http://schemas.microsoft.com/office/drawing/2014/main" id="{55573650-7F56-4ABF-B5C0-18155C8A2047}"/>
              </a:ext>
            </a:extLst>
          </p:cNvPr>
          <p:cNvSpPr txBox="1"/>
          <p:nvPr/>
        </p:nvSpPr>
        <p:spPr>
          <a:xfrm>
            <a:off x="2760323" y="916725"/>
            <a:ext cx="6278498" cy="3477875"/>
          </a:xfrm>
          <a:prstGeom prst="rect">
            <a:avLst/>
          </a:prstGeom>
          <a:solidFill>
            <a:schemeClr val="bg1"/>
          </a:solidFill>
          <a:ln>
            <a:solidFill>
              <a:schemeClr val="accent1"/>
            </a:solidFill>
          </a:ln>
        </p:spPr>
        <p:txBody>
          <a:bodyPr wrap="square" rtlCol="0">
            <a:spAutoFit/>
          </a:bodyPr>
          <a:lstStyle/>
          <a:p>
            <a:r>
              <a:rPr lang="en-US" sz="2000" dirty="0"/>
              <a:t>Liquid 55% HFCS and regular corn syrup mostly is being contracted for 2019 flat to $1.50 per cwt above 2018 levels, with increases for 42% HFCS about 50c below those of 55% HFCS. Best demand is for regular corn syrup.</a:t>
            </a:r>
          </a:p>
          <a:p>
            <a:endParaRPr lang="en-US" sz="1000" dirty="0"/>
          </a:p>
          <a:p>
            <a:r>
              <a:rPr lang="en-US" sz="2000" dirty="0"/>
              <a:t>Contracting has progressed slowly and is behind a year ago, with refiners not aggressive in pricing or pushing deadlines to avoid price increases. Buyers have tended to hold back. Booking of available supply appears to be well over 50% and is nearly complete for at least one refiner.</a:t>
            </a:r>
          </a:p>
          <a:p>
            <a:endParaRPr lang="en-US" sz="1000" dirty="0"/>
          </a:p>
          <a:p>
            <a:r>
              <a:rPr lang="en-US" sz="2000" dirty="0"/>
              <a:t>Shipments to Mexico expected to be on pace with 2018.</a:t>
            </a:r>
          </a:p>
        </p:txBody>
      </p:sp>
      <p:sp>
        <p:nvSpPr>
          <p:cNvPr id="4" name="TextBox 3">
            <a:extLst>
              <a:ext uri="{FF2B5EF4-FFF2-40B4-BE49-F238E27FC236}">
                <a16:creationId xmlns:a16="http://schemas.microsoft.com/office/drawing/2014/main" id="{AFE88454-48E6-44E5-AE5E-46ED9BF0693B}"/>
              </a:ext>
            </a:extLst>
          </p:cNvPr>
          <p:cNvSpPr txBox="1"/>
          <p:nvPr/>
        </p:nvSpPr>
        <p:spPr>
          <a:xfrm>
            <a:off x="50800" y="533401"/>
            <a:ext cx="6062662" cy="369332"/>
          </a:xfrm>
          <a:prstGeom prst="rect">
            <a:avLst/>
          </a:prstGeom>
          <a:noFill/>
        </p:spPr>
        <p:txBody>
          <a:bodyPr wrap="square" rtlCol="0">
            <a:spAutoFit/>
          </a:bodyPr>
          <a:lstStyle/>
          <a:p>
            <a:r>
              <a:rPr lang="en-US" dirty="0"/>
              <a:t>Cents/lb or $/cwt.</a:t>
            </a:r>
          </a:p>
        </p:txBody>
      </p:sp>
      <p:sp>
        <p:nvSpPr>
          <p:cNvPr id="8" name="TextBox 7">
            <a:extLst>
              <a:ext uri="{FF2B5EF4-FFF2-40B4-BE49-F238E27FC236}">
                <a16:creationId xmlns:a16="http://schemas.microsoft.com/office/drawing/2014/main" id="{A2ABFFED-7771-48F4-8CCB-3FA7230DCDDA}"/>
              </a:ext>
            </a:extLst>
          </p:cNvPr>
          <p:cNvSpPr txBox="1"/>
          <p:nvPr/>
        </p:nvSpPr>
        <p:spPr>
          <a:xfrm>
            <a:off x="2764604" y="4876800"/>
            <a:ext cx="3940996" cy="1323439"/>
          </a:xfrm>
          <a:prstGeom prst="rect">
            <a:avLst/>
          </a:prstGeom>
          <a:solidFill>
            <a:schemeClr val="bg1"/>
          </a:solidFill>
          <a:ln>
            <a:solidFill>
              <a:schemeClr val="accent1"/>
            </a:solidFill>
          </a:ln>
        </p:spPr>
        <p:txBody>
          <a:bodyPr wrap="square" rtlCol="0">
            <a:spAutoFit/>
          </a:bodyPr>
          <a:lstStyle/>
          <a:p>
            <a:r>
              <a:rPr lang="en-US" sz="2000" dirty="0"/>
              <a:t>Dry dextrose initially was offered at $1.50 a cwt above 2018 level, but also met resistance and is selling slowly at much smaller increase.</a:t>
            </a:r>
          </a:p>
        </p:txBody>
      </p:sp>
      <p:cxnSp>
        <p:nvCxnSpPr>
          <p:cNvPr id="10" name="Straight Connector 9">
            <a:extLst>
              <a:ext uri="{FF2B5EF4-FFF2-40B4-BE49-F238E27FC236}">
                <a16:creationId xmlns:a16="http://schemas.microsoft.com/office/drawing/2014/main" id="{39848895-7F7B-46D2-BECA-6179A7AA68A3}"/>
              </a:ext>
            </a:extLst>
          </p:cNvPr>
          <p:cNvCxnSpPr/>
          <p:nvPr/>
        </p:nvCxnSpPr>
        <p:spPr>
          <a:xfrm>
            <a:off x="6833303" y="6306064"/>
            <a:ext cx="2209799" cy="989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241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December 2018: </a:t>
            </a:r>
            <a:r>
              <a:rPr lang="en-US" sz="3200" dirty="0">
                <a:solidFill>
                  <a:schemeClr val="accent1">
                    <a:lumMod val="75000"/>
                  </a:schemeClr>
                </a:solidFill>
              </a:rPr>
              <a:t>Other Issues</a:t>
            </a:r>
          </a:p>
        </p:txBody>
      </p:sp>
      <p:sp>
        <p:nvSpPr>
          <p:cNvPr id="4" name="TextBox 3"/>
          <p:cNvSpPr txBox="1"/>
          <p:nvPr/>
        </p:nvSpPr>
        <p:spPr>
          <a:xfrm>
            <a:off x="0" y="609600"/>
            <a:ext cx="9144000" cy="5940088"/>
          </a:xfrm>
          <a:prstGeom prst="rect">
            <a:avLst/>
          </a:prstGeom>
          <a:noFill/>
        </p:spPr>
        <p:txBody>
          <a:bodyPr wrap="square" rtlCol="0">
            <a:spAutoFit/>
          </a:bodyPr>
          <a:lstStyle/>
          <a:p>
            <a:pPr marL="457200" indent="-457200">
              <a:buFont typeface="Wingdings" panose="05000000000000000000" pitchFamily="2" charset="2"/>
              <a:buChar char="§"/>
            </a:pPr>
            <a:r>
              <a:rPr lang="en-US" sz="2800" b="1" dirty="0">
                <a:solidFill>
                  <a:schemeClr val="accent1">
                    <a:lumMod val="75000"/>
                  </a:schemeClr>
                </a:solidFill>
              </a:rPr>
              <a:t>Trade</a:t>
            </a:r>
            <a:r>
              <a:rPr lang="en-US" sz="2800" dirty="0">
                <a:solidFill>
                  <a:schemeClr val="accent1">
                    <a:lumMod val="75000"/>
                  </a:schemeClr>
                </a:solidFill>
              </a:rPr>
              <a:t> –</a:t>
            </a:r>
            <a:r>
              <a:rPr lang="en-US" sz="2400" dirty="0">
                <a:solidFill>
                  <a:schemeClr val="accent1">
                    <a:lumMod val="75000"/>
                  </a:schemeClr>
                </a:solidFill>
              </a:rPr>
              <a:t> Mexico appears calm with USMCA signed (but awaiting approval by legislators) and suspension agreements controlling exports to U.S. Progress on the China front for other products. Beginning trade talks with other countries. </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800" b="1" dirty="0">
                <a:solidFill>
                  <a:schemeClr val="accent1">
                    <a:lumMod val="75000"/>
                  </a:schemeClr>
                </a:solidFill>
              </a:rPr>
              <a:t>Farm Bill –</a:t>
            </a:r>
            <a:r>
              <a:rPr lang="en-US" sz="2400" dirty="0">
                <a:solidFill>
                  <a:schemeClr val="accent1">
                    <a:lumMod val="75000"/>
                  </a:schemeClr>
                </a:solidFill>
              </a:rPr>
              <a:t> Passed!! But with higher loan rates for most commodities, including raw cane and refined beet sugar. Immediate impact should be minimal due to current sugar prices, but long-term means higher floor price.</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800" b="1" dirty="0">
                <a:solidFill>
                  <a:schemeClr val="accent1">
                    <a:lumMod val="75000"/>
                  </a:schemeClr>
                </a:solidFill>
              </a:rPr>
              <a:t>G.M.O. – </a:t>
            </a:r>
            <a:r>
              <a:rPr lang="en-US" sz="2400" dirty="0">
                <a:solidFill>
                  <a:schemeClr val="accent1">
                    <a:lumMod val="75000"/>
                  </a:schemeClr>
                </a:solidFill>
              </a:rPr>
              <a:t>Awaiting final rule.</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800" b="1" dirty="0">
                <a:solidFill>
                  <a:schemeClr val="accent1">
                    <a:lumMod val="75000"/>
                  </a:schemeClr>
                </a:solidFill>
              </a:rPr>
              <a:t>Western Sugar – </a:t>
            </a:r>
            <a:r>
              <a:rPr lang="en-US" sz="2400" dirty="0">
                <a:solidFill>
                  <a:schemeClr val="accent1">
                    <a:lumMod val="75000"/>
                  </a:schemeClr>
                </a:solidFill>
              </a:rPr>
              <a:t>Ending processing at Torrington, Wyo., plant.</a:t>
            </a:r>
          </a:p>
          <a:p>
            <a:pPr marL="457200" indent="-457200">
              <a:buFont typeface="Wingdings" panose="05000000000000000000" pitchFamily="2" charset="2"/>
              <a:buChar char="§"/>
            </a:pPr>
            <a:endParaRPr lang="en-US" sz="1000" dirty="0">
              <a:solidFill>
                <a:schemeClr val="accent1">
                  <a:lumMod val="75000"/>
                </a:schemeClr>
              </a:solidFill>
            </a:endParaRPr>
          </a:p>
          <a:p>
            <a:pPr marL="457200" indent="-457200">
              <a:buFont typeface="Wingdings" panose="05000000000000000000" pitchFamily="2" charset="2"/>
              <a:buChar char="§"/>
            </a:pPr>
            <a:r>
              <a:rPr lang="en-US" sz="2800" b="1" dirty="0">
                <a:solidFill>
                  <a:schemeClr val="accent1">
                    <a:lumMod val="75000"/>
                  </a:schemeClr>
                </a:solidFill>
              </a:rPr>
              <a:t>Weather</a:t>
            </a:r>
            <a:r>
              <a:rPr lang="en-US" sz="2800" dirty="0">
                <a:solidFill>
                  <a:schemeClr val="accent1">
                    <a:lumMod val="75000"/>
                  </a:schemeClr>
                </a:solidFill>
              </a:rPr>
              <a:t> –</a:t>
            </a:r>
            <a:r>
              <a:rPr lang="en-US" sz="2400" dirty="0">
                <a:solidFill>
                  <a:schemeClr val="accent1">
                    <a:lumMod val="75000"/>
                  </a:schemeClr>
                </a:solidFill>
              </a:rPr>
              <a:t> Dry conditions reducing cane production prospects in India and Southeast Asia, thus tightening global supply and providing price support to world raw prices.</a:t>
            </a:r>
          </a:p>
          <a:p>
            <a:endParaRPr lang="en-US" sz="800" dirty="0">
              <a:solidFill>
                <a:schemeClr val="accent1"/>
              </a:solidFill>
            </a:endParaRP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3312E60A-2477-4FD8-ADD3-E099E049E4ED}"/>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0945DD2-198C-4CF6-BCE7-AEAA7B78638E}"/>
              </a:ext>
            </a:extLst>
          </p:cNvPr>
          <p:cNvSpPr txBox="1"/>
          <p:nvPr/>
        </p:nvSpPr>
        <p:spPr>
          <a:xfrm>
            <a:off x="587338" y="6488668"/>
            <a:ext cx="1676400" cy="369332"/>
          </a:xfrm>
          <a:prstGeom prst="rect">
            <a:avLst/>
          </a:prstGeom>
          <a:noFill/>
        </p:spPr>
        <p:txBody>
          <a:bodyPr wrap="square" rtlCol="0">
            <a:spAutoFit/>
          </a:bodyPr>
          <a:lstStyle/>
          <a:p>
            <a:r>
              <a:rPr lang="en-US" dirty="0">
                <a:solidFill>
                  <a:schemeClr val="bg1"/>
                </a:solidFill>
              </a:rPr>
              <a:t>Source: DTN</a:t>
            </a:r>
          </a:p>
        </p:txBody>
      </p:sp>
    </p:spTree>
    <p:extLst>
      <p:ext uri="{BB962C8B-B14F-4D97-AF65-F5344CB8AC3E}">
        <p14:creationId xmlns:p14="http://schemas.microsoft.com/office/powerpoint/2010/main" val="133932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December 2018: </a:t>
            </a:r>
            <a:r>
              <a:rPr lang="en-US" sz="3200" dirty="0">
                <a:solidFill>
                  <a:schemeClr val="accent1">
                    <a:lumMod val="75000"/>
                  </a:schemeClr>
                </a:solidFill>
              </a:rPr>
              <a:t>Conclusions</a:t>
            </a:r>
          </a:p>
        </p:txBody>
      </p:sp>
      <p:sp>
        <p:nvSpPr>
          <p:cNvPr id="4" name="TextBox 3"/>
          <p:cNvSpPr txBox="1"/>
          <p:nvPr/>
        </p:nvSpPr>
        <p:spPr>
          <a:xfrm>
            <a:off x="0" y="685800"/>
            <a:ext cx="9144000" cy="5447645"/>
          </a:xfrm>
          <a:prstGeom prst="rect">
            <a:avLst/>
          </a:prstGeom>
          <a:noFill/>
        </p:spPr>
        <p:txBody>
          <a:bodyPr wrap="square" rtlCol="0">
            <a:spAutoFit/>
          </a:bodyPr>
          <a:lstStyle/>
          <a:p>
            <a:pPr marL="457200" indent="-457200">
              <a:buFont typeface="Wingdings" panose="05000000000000000000" pitchFamily="2" charset="2"/>
              <a:buChar char="§"/>
            </a:pPr>
            <a:r>
              <a:rPr lang="en-US" sz="2800" b="1" dirty="0">
                <a:solidFill>
                  <a:schemeClr val="accent1">
                    <a:lumMod val="75000"/>
                  </a:schemeClr>
                </a:solidFill>
              </a:rPr>
              <a:t>Domestic Sugar Market </a:t>
            </a:r>
          </a:p>
          <a:p>
            <a:pPr marL="914400" lvl="1" indent="-457200">
              <a:buFont typeface="Wingdings" panose="05000000000000000000" pitchFamily="2" charset="2"/>
              <a:buChar char="§"/>
            </a:pPr>
            <a:r>
              <a:rPr lang="en-US" sz="2400" dirty="0">
                <a:solidFill>
                  <a:schemeClr val="accent1">
                    <a:lumMod val="75000"/>
                  </a:schemeClr>
                </a:solidFill>
              </a:rPr>
              <a:t>Beet sugar prices are firm at 35c to 36c f.o.b. Midwest.</a:t>
            </a:r>
          </a:p>
          <a:p>
            <a:pPr marL="914400" lvl="1" indent="-457200">
              <a:buFont typeface="Wingdings" panose="05000000000000000000" pitchFamily="2" charset="2"/>
              <a:buChar char="§"/>
            </a:pPr>
            <a:r>
              <a:rPr lang="en-US" sz="2400" dirty="0">
                <a:solidFill>
                  <a:schemeClr val="accent1">
                    <a:lumMod val="75000"/>
                  </a:schemeClr>
                </a:solidFill>
              </a:rPr>
              <a:t>Cane sugar firm at 36c to 38c f.o.b., depending on region.</a:t>
            </a:r>
          </a:p>
          <a:p>
            <a:pPr marL="914400" lvl="1" indent="-457200">
              <a:buFont typeface="Wingdings" panose="05000000000000000000" pitchFamily="2" charset="2"/>
              <a:buChar char="§"/>
            </a:pPr>
            <a:r>
              <a:rPr lang="en-US" sz="2400" dirty="0">
                <a:solidFill>
                  <a:schemeClr val="accent1">
                    <a:lumMod val="75000"/>
                  </a:schemeClr>
                </a:solidFill>
              </a:rPr>
              <a:t>Beet processors are nearly sold out and have prices at desired levels. Cane refiners also comfortably sold for time of year.</a:t>
            </a:r>
          </a:p>
          <a:p>
            <a:pPr marL="914400" lvl="1" indent="-457200">
              <a:buFont typeface="Wingdings" panose="05000000000000000000" pitchFamily="2" charset="2"/>
              <a:buChar char="§"/>
            </a:pPr>
            <a:r>
              <a:rPr lang="en-US" sz="2400" dirty="0">
                <a:solidFill>
                  <a:schemeClr val="accent1">
                    <a:lumMod val="75000"/>
                  </a:schemeClr>
                </a:solidFill>
              </a:rPr>
              <a:t>Beet and cane deliveries picked up in October but processors still indicate soft demand; watch closely.</a:t>
            </a:r>
          </a:p>
          <a:p>
            <a:pPr marL="457200" indent="-457200">
              <a:buFont typeface="Wingdings" panose="05000000000000000000" pitchFamily="2" charset="2"/>
              <a:buChar char="§"/>
            </a:pPr>
            <a:r>
              <a:rPr lang="en-US" sz="2800" b="1" dirty="0">
                <a:solidFill>
                  <a:schemeClr val="accent1">
                    <a:lumMod val="75000"/>
                  </a:schemeClr>
                </a:solidFill>
              </a:rPr>
              <a:t>Global Sugar Market</a:t>
            </a:r>
          </a:p>
          <a:p>
            <a:pPr marL="914400" lvl="1" indent="-457200">
              <a:buFont typeface="Wingdings" panose="05000000000000000000" pitchFamily="2" charset="2"/>
              <a:buChar char="§"/>
            </a:pPr>
            <a:r>
              <a:rPr lang="en-US" sz="2400" dirty="0">
                <a:solidFill>
                  <a:schemeClr val="accent1">
                    <a:lumMod val="75000"/>
                  </a:schemeClr>
                </a:solidFill>
              </a:rPr>
              <a:t>The market is shifting from surplus to deficit; prices have pulled back from recent highs but remain well above recent lows; focus is on crude oil prices, Brazil ethanol and India sugar production. </a:t>
            </a:r>
          </a:p>
          <a:p>
            <a:pPr marL="457200" indent="-457200">
              <a:buFont typeface="Wingdings" panose="05000000000000000000" pitchFamily="2" charset="2"/>
              <a:buChar char="§"/>
            </a:pPr>
            <a:r>
              <a:rPr lang="en-US" sz="2800" b="1" dirty="0">
                <a:solidFill>
                  <a:schemeClr val="accent1">
                    <a:lumMod val="75000"/>
                  </a:schemeClr>
                </a:solidFill>
              </a:rPr>
              <a:t>Domestic Corn Sweetener Market</a:t>
            </a:r>
          </a:p>
          <a:p>
            <a:pPr marL="914400" lvl="1" indent="-457200">
              <a:buFont typeface="Wingdings" panose="05000000000000000000" pitchFamily="2" charset="2"/>
              <a:buChar char="§"/>
            </a:pPr>
            <a:r>
              <a:rPr lang="en-US" sz="2400" dirty="0">
                <a:solidFill>
                  <a:schemeClr val="accent1">
                    <a:lumMod val="75000"/>
                  </a:schemeClr>
                </a:solidFill>
              </a:rPr>
              <a:t>Contracting progressing slowly amid buyer resistance.</a:t>
            </a:r>
          </a:p>
          <a:p>
            <a:pPr marL="914400" lvl="1" indent="-457200">
              <a:buFont typeface="Wingdings" panose="05000000000000000000" pitchFamily="2" charset="2"/>
              <a:buChar char="§"/>
            </a:pPr>
            <a:r>
              <a:rPr lang="en-US" sz="2400" dirty="0">
                <a:solidFill>
                  <a:schemeClr val="accent1">
                    <a:lumMod val="75000"/>
                  </a:schemeClr>
                </a:solidFill>
              </a:rPr>
              <a:t>Pricing mostly flat to up $1.50 per cwt from 2018.</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FFCDAF76-B9B7-46C4-95A2-7665C9FCDEC3}"/>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051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December 2018: </a:t>
            </a:r>
            <a:r>
              <a:rPr lang="en-US" sz="3200" dirty="0">
                <a:solidFill>
                  <a:schemeClr val="accent1">
                    <a:lumMod val="75000"/>
                  </a:schemeClr>
                </a:solidFill>
              </a:rPr>
              <a:t>2018-19 Sugar Overview</a:t>
            </a:r>
          </a:p>
        </p:txBody>
      </p:sp>
      <p:sp>
        <p:nvSpPr>
          <p:cNvPr id="4" name="TextBox 3"/>
          <p:cNvSpPr txBox="1"/>
          <p:nvPr/>
        </p:nvSpPr>
        <p:spPr>
          <a:xfrm>
            <a:off x="0" y="685800"/>
            <a:ext cx="9144000" cy="5878532"/>
          </a:xfrm>
          <a:prstGeom prst="rect">
            <a:avLst/>
          </a:prstGeom>
          <a:noFill/>
        </p:spPr>
        <p:txBody>
          <a:bodyPr wrap="square" rtlCol="0">
            <a:spAutoFit/>
          </a:bodyPr>
          <a:lstStyle/>
          <a:p>
            <a:r>
              <a:rPr lang="en-US" sz="2800" b="1" dirty="0">
                <a:solidFill>
                  <a:schemeClr val="accent1">
                    <a:lumMod val="75000"/>
                  </a:schemeClr>
                </a:solidFill>
              </a:rPr>
              <a:t>2018-19 – December WASDE and Market Review</a:t>
            </a:r>
          </a:p>
          <a:p>
            <a:pPr marL="342900" indent="-342900">
              <a:buFont typeface="Wingdings" panose="05000000000000000000" pitchFamily="2" charset="2"/>
              <a:buChar char="§"/>
            </a:pPr>
            <a:r>
              <a:rPr lang="en-US" sz="2400" dirty="0">
                <a:solidFill>
                  <a:schemeClr val="accent1">
                    <a:lumMod val="75000"/>
                  </a:schemeClr>
                </a:solidFill>
              </a:rPr>
              <a:t>Domestic sugar production was lowered from November with beet down 1.5% and cane unchanged. Beet sugar now is down 7.2% from the record 2017-18 level, which was unchanged from November.</a:t>
            </a:r>
          </a:p>
          <a:p>
            <a:pPr marL="342900" indent="-342900">
              <a:buFont typeface="Wingdings" panose="05000000000000000000" pitchFamily="2" charset="2"/>
              <a:buChar char="§"/>
            </a:pPr>
            <a:endParaRPr lang="en-US" sz="1200" dirty="0">
              <a:solidFill>
                <a:schemeClr val="accent1">
                  <a:lumMod val="75000"/>
                </a:schemeClr>
              </a:solidFill>
            </a:endParaRPr>
          </a:p>
          <a:p>
            <a:pPr marL="342900" indent="-342900">
              <a:buFont typeface="Wingdings" panose="05000000000000000000" pitchFamily="2" charset="2"/>
              <a:buChar char="§"/>
            </a:pPr>
            <a:r>
              <a:rPr lang="en-US" sz="2400" dirty="0">
                <a:solidFill>
                  <a:schemeClr val="accent1">
                    <a:lumMod val="75000"/>
                  </a:schemeClr>
                </a:solidFill>
              </a:rPr>
              <a:t>Imports from Mexico for 2018-19 were raised 33% from November, bringing S-T-U ratio up to 13.5% (still down 8.4% from 2017-18). </a:t>
            </a:r>
          </a:p>
          <a:p>
            <a:endParaRPr lang="en-US" sz="1200" dirty="0">
              <a:solidFill>
                <a:schemeClr val="accent1">
                  <a:lumMod val="75000"/>
                </a:schemeClr>
              </a:solidFill>
            </a:endParaRPr>
          </a:p>
          <a:p>
            <a:pPr marL="342900" indent="-342900">
              <a:buFont typeface="Wingdings" panose="05000000000000000000" pitchFamily="2" charset="2"/>
              <a:buChar char="§"/>
            </a:pPr>
            <a:r>
              <a:rPr lang="en-US" sz="2400" dirty="0">
                <a:solidFill>
                  <a:schemeClr val="accent1">
                    <a:lumMod val="75000"/>
                  </a:schemeClr>
                </a:solidFill>
              </a:rPr>
              <a:t>Deliveries for food were lowered 0.4% from November but still were up 0.6% from 2017-18, which was unchanged from last month.</a:t>
            </a:r>
          </a:p>
          <a:p>
            <a:endParaRPr lang="en-US" sz="1200" dirty="0">
              <a:solidFill>
                <a:schemeClr val="accent1">
                  <a:lumMod val="75000"/>
                </a:schemeClr>
              </a:solidFill>
            </a:endParaRPr>
          </a:p>
          <a:p>
            <a:pPr marL="342900" indent="-342900">
              <a:buFont typeface="Wingdings" panose="05000000000000000000" pitchFamily="2" charset="2"/>
              <a:buChar char="§"/>
            </a:pPr>
            <a:r>
              <a:rPr lang="en-US" sz="2400" dirty="0">
                <a:solidFill>
                  <a:schemeClr val="accent1">
                    <a:lumMod val="75000"/>
                  </a:schemeClr>
                </a:solidFill>
              </a:rPr>
              <a:t>Prices for bulk refined sugar took one final step up the first week in November, which put beet sugar up 2c per </a:t>
            </a:r>
            <a:r>
              <a:rPr lang="en-US" sz="2400" dirty="0" err="1">
                <a:solidFill>
                  <a:schemeClr val="accent1">
                    <a:lumMod val="75000"/>
                  </a:schemeClr>
                </a:solidFill>
              </a:rPr>
              <a:t>lb</a:t>
            </a:r>
            <a:r>
              <a:rPr lang="en-US" sz="2400" dirty="0">
                <a:solidFill>
                  <a:schemeClr val="accent1">
                    <a:lumMod val="75000"/>
                  </a:schemeClr>
                </a:solidFill>
              </a:rPr>
              <a:t> from early October. Prices have since stabilized but remain firm with most beet pro- </a:t>
            </a:r>
            <a:r>
              <a:rPr lang="en-US" sz="2400" dirty="0" err="1">
                <a:solidFill>
                  <a:schemeClr val="accent1">
                    <a:lumMod val="75000"/>
                  </a:schemeClr>
                </a:solidFill>
              </a:rPr>
              <a:t>cessors</a:t>
            </a:r>
            <a:r>
              <a:rPr lang="en-US" sz="2400" dirty="0">
                <a:solidFill>
                  <a:schemeClr val="accent1">
                    <a:lumMod val="75000"/>
                  </a:schemeClr>
                </a:solidFill>
              </a:rPr>
              <a:t> and even some cane refiners nearly sold out for 2018-19. </a:t>
            </a:r>
          </a:p>
          <a:p>
            <a:pPr marL="342900" indent="-342900">
              <a:buFont typeface="Wingdings" panose="05000000000000000000" pitchFamily="2" charset="2"/>
              <a:buChar char="§"/>
            </a:pPr>
            <a:endParaRPr lang="en-US" sz="1200" dirty="0">
              <a:solidFill>
                <a:schemeClr val="accent1">
                  <a:lumMod val="75000"/>
                </a:schemeClr>
              </a:solidFill>
            </a:endParaRPr>
          </a:p>
          <a:p>
            <a:pPr marL="342900" indent="-342900">
              <a:buFont typeface="Wingdings" panose="05000000000000000000" pitchFamily="2" charset="2"/>
              <a:buChar char="§"/>
            </a:pPr>
            <a:r>
              <a:rPr lang="en-US" sz="2400" dirty="0">
                <a:solidFill>
                  <a:schemeClr val="accent1">
                    <a:lumMod val="75000"/>
                  </a:schemeClr>
                </a:solidFill>
              </a:rPr>
              <a:t>Queries for 2019-20 pricing, but few actual sales.  </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6D713325-E25A-4F25-AB88-9A6617EAC185}"/>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57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December 2018: </a:t>
            </a:r>
            <a:r>
              <a:rPr lang="en-US" sz="3200" dirty="0">
                <a:solidFill>
                  <a:schemeClr val="accent1">
                    <a:lumMod val="75000"/>
                  </a:schemeClr>
                </a:solidFill>
              </a:rPr>
              <a:t>U.S.D.A. 2018-19 WASDE</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24598"/>
            <a:ext cx="1828800" cy="5334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6D713325-E25A-4F25-AB88-9A6617EAC185}"/>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BB32623-89BC-46E3-8A96-CF6504391F7E}"/>
              </a:ext>
            </a:extLst>
          </p:cNvPr>
          <p:cNvSpPr txBox="1"/>
          <p:nvPr/>
        </p:nvSpPr>
        <p:spPr>
          <a:xfrm>
            <a:off x="21404" y="6514664"/>
            <a:ext cx="5181600" cy="307777"/>
          </a:xfrm>
          <a:prstGeom prst="rect">
            <a:avLst/>
          </a:prstGeom>
          <a:noFill/>
        </p:spPr>
        <p:txBody>
          <a:bodyPr wrap="square" rtlCol="0">
            <a:spAutoFit/>
          </a:bodyPr>
          <a:lstStyle/>
          <a:p>
            <a:r>
              <a:rPr lang="en-US" sz="1400" dirty="0"/>
              <a:t>* S-T-U Ratio change is from prior S-T-U, not in tons. </a:t>
            </a:r>
          </a:p>
        </p:txBody>
      </p:sp>
      <p:graphicFrame>
        <p:nvGraphicFramePr>
          <p:cNvPr id="15" name="Table 14">
            <a:extLst>
              <a:ext uri="{FF2B5EF4-FFF2-40B4-BE49-F238E27FC236}">
                <a16:creationId xmlns:a16="http://schemas.microsoft.com/office/drawing/2014/main" id="{E884841A-F5D9-4BE0-B2D5-264AB3B4580C}"/>
              </a:ext>
            </a:extLst>
          </p:cNvPr>
          <p:cNvGraphicFramePr>
            <a:graphicFrameLocks noGrp="1"/>
          </p:cNvGraphicFramePr>
          <p:nvPr>
            <p:extLst>
              <p:ext uri="{D42A27DB-BD31-4B8C-83A1-F6EECF244321}">
                <p14:modId xmlns:p14="http://schemas.microsoft.com/office/powerpoint/2010/main" val="3942139493"/>
              </p:ext>
            </p:extLst>
          </p:nvPr>
        </p:nvGraphicFramePr>
        <p:xfrm>
          <a:off x="25685" y="616391"/>
          <a:ext cx="7010400" cy="5796494"/>
        </p:xfrm>
        <a:graphic>
          <a:graphicData uri="http://schemas.openxmlformats.org/drawingml/2006/table">
            <a:tbl>
              <a:tblPr>
                <a:tableStyleId>{5C22544A-7EE6-4342-B048-85BDC9FD1C3A}</a:tableStyleId>
              </a:tblPr>
              <a:tblGrid>
                <a:gridCol w="1325697">
                  <a:extLst>
                    <a:ext uri="{9D8B030D-6E8A-4147-A177-3AD203B41FA5}">
                      <a16:colId xmlns:a16="http://schemas.microsoft.com/office/drawing/2014/main" val="1846273389"/>
                    </a:ext>
                  </a:extLst>
                </a:gridCol>
                <a:gridCol w="944559">
                  <a:extLst>
                    <a:ext uri="{9D8B030D-6E8A-4147-A177-3AD203B41FA5}">
                      <a16:colId xmlns:a16="http://schemas.microsoft.com/office/drawing/2014/main" val="3161077429"/>
                    </a:ext>
                  </a:extLst>
                </a:gridCol>
                <a:gridCol w="795419">
                  <a:extLst>
                    <a:ext uri="{9D8B030D-6E8A-4147-A177-3AD203B41FA5}">
                      <a16:colId xmlns:a16="http://schemas.microsoft.com/office/drawing/2014/main" val="213240009"/>
                    </a:ext>
                  </a:extLst>
                </a:gridCol>
                <a:gridCol w="1201525">
                  <a:extLst>
                    <a:ext uri="{9D8B030D-6E8A-4147-A177-3AD203B41FA5}">
                      <a16:colId xmlns:a16="http://schemas.microsoft.com/office/drawing/2014/main" val="1098277889"/>
                    </a:ext>
                  </a:extLst>
                </a:gridCol>
                <a:gridCol w="685800">
                  <a:extLst>
                    <a:ext uri="{9D8B030D-6E8A-4147-A177-3AD203B41FA5}">
                      <a16:colId xmlns:a16="http://schemas.microsoft.com/office/drawing/2014/main" val="1809871833"/>
                    </a:ext>
                  </a:extLst>
                </a:gridCol>
                <a:gridCol w="1219200">
                  <a:extLst>
                    <a:ext uri="{9D8B030D-6E8A-4147-A177-3AD203B41FA5}">
                      <a16:colId xmlns:a16="http://schemas.microsoft.com/office/drawing/2014/main" val="3091522696"/>
                    </a:ext>
                  </a:extLst>
                </a:gridCol>
                <a:gridCol w="838200">
                  <a:extLst>
                    <a:ext uri="{9D8B030D-6E8A-4147-A177-3AD203B41FA5}">
                      <a16:colId xmlns:a16="http://schemas.microsoft.com/office/drawing/2014/main" val="662757676"/>
                    </a:ext>
                  </a:extLst>
                </a:gridCol>
              </a:tblGrid>
              <a:tr h="152399">
                <a:tc>
                  <a:txBody>
                    <a:bodyPr/>
                    <a:lstStyle/>
                    <a:p>
                      <a:pPr algn="l" fontAlgn="b"/>
                      <a:r>
                        <a:rPr lang="en-US" sz="1400" b="0" i="1" u="none" strike="noStrike" dirty="0">
                          <a:effectLst/>
                          <a:latin typeface="+mn-lt"/>
                        </a:rPr>
                        <a:t>1,000 short tons</a:t>
                      </a:r>
                      <a:endParaRPr lang="en-US" sz="1400" b="0" i="1" u="none" strike="noStrike" dirty="0">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none" strike="noStrike" dirty="0">
                          <a:solidFill>
                            <a:schemeClr val="tx1"/>
                          </a:solidFill>
                          <a:effectLst/>
                          <a:latin typeface="+mn-lt"/>
                        </a:rPr>
                        <a:t>Dec.</a:t>
                      </a:r>
                      <a:endParaRPr lang="en-US" sz="1800" b="1" i="0" u="none" strike="noStrike" dirty="0">
                        <a:solidFill>
                          <a:schemeClr val="tx1"/>
                        </a:solidFill>
                        <a:effectLst/>
                        <a:latin typeface="+mn-lt"/>
                      </a:endParaRPr>
                    </a:p>
                  </a:txBody>
                  <a:tcPr marL="5660" marR="5660" marT="5660" marB="0" anchor="b">
                    <a:solidFill>
                      <a:schemeClr val="bg1">
                        <a:lumMod val="95000"/>
                      </a:schemeClr>
                    </a:solidFill>
                  </a:tcPr>
                </a:tc>
                <a:tc gridSpan="2">
                  <a:txBody>
                    <a:bodyPr/>
                    <a:lstStyle/>
                    <a:p>
                      <a:pPr algn="ctr" fontAlgn="b"/>
                      <a:r>
                        <a:rPr lang="en-US" sz="1800" b="1" u="none" strike="noStrike" dirty="0">
                          <a:solidFill>
                            <a:schemeClr val="tx1"/>
                          </a:solidFill>
                          <a:effectLst/>
                          <a:latin typeface="+mn-lt"/>
                        </a:rPr>
                        <a:t>Change from Nov.</a:t>
                      </a:r>
                      <a:endParaRPr lang="en-US" sz="1800" b="1" i="0" u="none" strike="noStrike" dirty="0">
                        <a:solidFill>
                          <a:schemeClr val="tx1"/>
                        </a:solidFill>
                        <a:effectLst/>
                        <a:latin typeface="+mn-lt"/>
                      </a:endParaRPr>
                    </a:p>
                  </a:txBody>
                  <a:tcPr marL="5660" marR="5660" marT="5660" marB="0" anchor="b">
                    <a:solidFill>
                      <a:schemeClr val="accent4">
                        <a:lumMod val="20000"/>
                        <a:lumOff val="80000"/>
                      </a:schemeClr>
                    </a:solidFill>
                  </a:tcPr>
                </a:tc>
                <a:tc hMerge="1">
                  <a:txBody>
                    <a:bodyPr/>
                    <a:lstStyle/>
                    <a:p>
                      <a:endParaRPr lang="en-US"/>
                    </a:p>
                  </a:txBody>
                  <a:tcPr/>
                </a:tc>
                <a:tc gridSpan="2">
                  <a:txBody>
                    <a:bodyPr/>
                    <a:lstStyle/>
                    <a:p>
                      <a:pPr algn="ctr" fontAlgn="b"/>
                      <a:r>
                        <a:rPr lang="en-US" sz="1800" b="1" u="none" strike="noStrike" dirty="0">
                          <a:effectLst/>
                          <a:latin typeface="+mn-lt"/>
                        </a:rPr>
                        <a:t>Change from 17-18</a:t>
                      </a:r>
                      <a:endParaRPr lang="en-US" sz="1800" b="1" i="0" u="none" strike="noStrike" dirty="0">
                        <a:solidFill>
                          <a:srgbClr val="000000"/>
                        </a:solidFill>
                        <a:effectLst/>
                        <a:latin typeface="+mn-lt"/>
                      </a:endParaRPr>
                    </a:p>
                  </a:txBody>
                  <a:tcPr marL="5660" marR="5660" marT="5660" marB="0" anchor="b">
                    <a:solidFill>
                      <a:schemeClr val="accent2">
                        <a:lumMod val="20000"/>
                        <a:lumOff val="80000"/>
                      </a:schemeClr>
                    </a:solidFill>
                  </a:tcPr>
                </a:tc>
                <a:tc hMerge="1">
                  <a:txBody>
                    <a:bodyPr/>
                    <a:lstStyle/>
                    <a:p>
                      <a:endParaRPr lang="en-US"/>
                    </a:p>
                  </a:txBody>
                  <a:tcPr/>
                </a:tc>
                <a:tc>
                  <a:txBody>
                    <a:bodyPr/>
                    <a:lstStyle/>
                    <a:p>
                      <a:pPr algn="r" fontAlgn="b"/>
                      <a:r>
                        <a:rPr lang="en-US" sz="1800" b="1" u="none" strike="noStrike" dirty="0">
                          <a:effectLst/>
                          <a:latin typeface="+mn-lt"/>
                        </a:rPr>
                        <a:t>RS-SPC</a:t>
                      </a:r>
                      <a:endParaRPr lang="en-US" sz="1800" b="1"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463879930"/>
                  </a:ext>
                </a:extLst>
              </a:tr>
              <a:tr h="175439">
                <a:tc>
                  <a:txBody>
                    <a:bodyPr/>
                    <a:lstStyle/>
                    <a:p>
                      <a:pPr algn="l" fontAlgn="b"/>
                      <a:r>
                        <a:rPr lang="en-US" sz="1400" i="1" u="none" strike="noStrike" dirty="0">
                          <a:effectLst/>
                          <a:latin typeface="+mn-lt"/>
                        </a:rPr>
                        <a:t>raw value</a:t>
                      </a:r>
                      <a:endParaRPr lang="en-US" sz="1400" b="0" i="1" u="none" strike="noStrike" dirty="0">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sng" strike="noStrike">
                          <a:effectLst/>
                          <a:latin typeface="+mn-lt"/>
                        </a:rPr>
                        <a:t>18-19</a:t>
                      </a:r>
                      <a:endParaRPr lang="en-US" sz="1800" b="1" i="0" u="sng" strike="noStrike">
                        <a:solidFill>
                          <a:srgbClr val="000000"/>
                        </a:solidFill>
                        <a:effectLst/>
                        <a:latin typeface="+mn-lt"/>
                      </a:endParaRPr>
                    </a:p>
                  </a:txBody>
                  <a:tcPr marL="5660" marR="5660" marT="5660" marB="0" anchor="b">
                    <a:solidFill>
                      <a:schemeClr val="bg1">
                        <a:lumMod val="95000"/>
                      </a:schemeClr>
                    </a:solidFill>
                  </a:tcPr>
                </a:tc>
                <a:tc>
                  <a:txBody>
                    <a:bodyPr/>
                    <a:lstStyle/>
                    <a:p>
                      <a:pPr algn="r" fontAlgn="b"/>
                      <a:r>
                        <a:rPr lang="en-US" sz="1800" b="1" u="sng" strike="noStrike" dirty="0">
                          <a:effectLst/>
                          <a:latin typeface="+mn-lt"/>
                        </a:rPr>
                        <a:t>Tons</a:t>
                      </a:r>
                      <a:endParaRPr lang="en-US" sz="1800" b="1" i="0" u="sng" strike="noStrike" dirty="0">
                        <a:solidFill>
                          <a:srgbClr val="000000"/>
                        </a:solidFill>
                        <a:effectLst/>
                        <a:latin typeface="+mn-lt"/>
                      </a:endParaRPr>
                    </a:p>
                  </a:txBody>
                  <a:tcPr marL="5660" marR="5660" marT="5660" marB="0" anchor="b">
                    <a:solidFill>
                      <a:schemeClr val="accent4">
                        <a:lumMod val="20000"/>
                        <a:lumOff val="80000"/>
                      </a:schemeClr>
                    </a:solidFill>
                  </a:tcPr>
                </a:tc>
                <a:tc>
                  <a:txBody>
                    <a:bodyPr/>
                    <a:lstStyle/>
                    <a:p>
                      <a:pPr algn="r" fontAlgn="b"/>
                      <a:r>
                        <a:rPr lang="en-US" sz="1800" b="1" u="sng" strike="noStrike" dirty="0">
                          <a:effectLst/>
                          <a:latin typeface="+mn-lt"/>
                        </a:rPr>
                        <a:t>%</a:t>
                      </a:r>
                      <a:endParaRPr lang="en-US" sz="1800" b="1" i="0" u="sng" strike="noStrike" dirty="0">
                        <a:solidFill>
                          <a:srgbClr val="000000"/>
                        </a:solidFill>
                        <a:effectLst/>
                        <a:latin typeface="+mn-lt"/>
                      </a:endParaRPr>
                    </a:p>
                  </a:txBody>
                  <a:tcPr marL="5660" marR="5660" marT="5660" marB="0" anchor="b">
                    <a:solidFill>
                      <a:schemeClr val="accent4">
                        <a:lumMod val="20000"/>
                        <a:lumOff val="80000"/>
                      </a:schemeClr>
                    </a:solidFill>
                  </a:tcPr>
                </a:tc>
                <a:tc>
                  <a:txBody>
                    <a:bodyPr/>
                    <a:lstStyle/>
                    <a:p>
                      <a:pPr algn="r" fontAlgn="b"/>
                      <a:r>
                        <a:rPr lang="en-US" sz="1800" b="1" u="sng" strike="noStrike" dirty="0">
                          <a:effectLst/>
                          <a:latin typeface="+mn-lt"/>
                        </a:rPr>
                        <a:t>Tons</a:t>
                      </a:r>
                      <a:endParaRPr lang="en-US" sz="1800" b="1" i="0" u="sng"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1" u="sng" strike="noStrike" dirty="0">
                          <a:effectLst/>
                          <a:latin typeface="+mn-lt"/>
                        </a:rPr>
                        <a:t>%</a:t>
                      </a:r>
                      <a:endParaRPr lang="en-US" sz="1800" b="1" i="0" u="sng"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1" u="sng" strike="noStrike" dirty="0">
                          <a:effectLst/>
                          <a:latin typeface="+mn-lt"/>
                        </a:rPr>
                        <a:t>18-19</a:t>
                      </a:r>
                      <a:endParaRPr lang="en-US" sz="1800" b="1" i="0" u="sng"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460579444"/>
                  </a:ext>
                </a:extLst>
              </a:tr>
              <a:tr h="0">
                <a:tc>
                  <a:txBody>
                    <a:bodyPr/>
                    <a:lstStyle/>
                    <a:p>
                      <a:pPr algn="l" fontAlgn="b"/>
                      <a:r>
                        <a:rPr lang="en-US" sz="1800" u="none" strike="noStrike" dirty="0">
                          <a:effectLst/>
                          <a:latin typeface="+mn-lt"/>
                        </a:rPr>
                        <a:t>Begin. Stocks</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1,948 </a:t>
                      </a:r>
                    </a:p>
                  </a:txBody>
                  <a:tcPr marL="9525" marR="9525" marT="9525" marB="0" anchor="b">
                    <a:solidFill>
                      <a:schemeClr val="accent3">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       (45)</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-2.3%</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72</a:t>
                      </a: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3.8%</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1,950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2165740868"/>
                  </a:ext>
                </a:extLst>
              </a:tr>
              <a:tr h="0">
                <a:tc>
                  <a:txBody>
                    <a:bodyPr/>
                    <a:lstStyle/>
                    <a:p>
                      <a:pPr algn="l" fontAlgn="b"/>
                      <a:r>
                        <a:rPr lang="en-US" sz="1800" u="none" strike="noStrike" dirty="0">
                          <a:effectLst/>
                          <a:latin typeface="+mn-lt"/>
                        </a:rPr>
                        <a:t>Production</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8,941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(74)</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-0.8%</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(352)</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-3.8%</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8,900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1096399731"/>
                  </a:ext>
                </a:extLst>
              </a:tr>
              <a:tr h="175439">
                <a:tc>
                  <a:txBody>
                    <a:bodyPr/>
                    <a:lstStyle/>
                    <a:p>
                      <a:pPr algn="l" fontAlgn="b"/>
                      <a:r>
                        <a:rPr lang="en-US" sz="1800" u="none" strike="noStrike" dirty="0">
                          <a:solidFill>
                            <a:srgbClr val="FF0000"/>
                          </a:solidFill>
                          <a:effectLst/>
                          <a:latin typeface="+mn-lt"/>
                        </a:rPr>
                        <a:t>  Beet</a:t>
                      </a:r>
                      <a:endParaRPr lang="en-US" sz="1800" b="0" i="0" u="none" strike="noStrike" dirty="0">
                        <a:solidFill>
                          <a:srgbClr val="FF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     4,900 </a:t>
                      </a:r>
                    </a:p>
                  </a:txBody>
                  <a:tcPr marL="9525" marR="9525" marT="9525" marB="0" anchor="b">
                    <a:solidFill>
                      <a:schemeClr val="accent3">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       (74)</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-1.5%</a:t>
                      </a:r>
                    </a:p>
                  </a:txBody>
                  <a:tcPr marL="9525" marR="9525" marT="9525" marB="0" anchor="b">
                    <a:solidFill>
                      <a:schemeClr val="accent4">
                        <a:lumMod val="20000"/>
                        <a:lumOff val="80000"/>
                      </a:schemeClr>
                    </a:solidFill>
                  </a:tcPr>
                </a:tc>
                <a:tc>
                  <a:txBody>
                    <a:bodyPr/>
                    <a:lstStyle/>
                    <a:p>
                      <a:pPr algn="r" fontAlgn="b"/>
                      <a:r>
                        <a:rPr lang="en-US" sz="1800" u="none" strike="noStrike" dirty="0">
                          <a:solidFill>
                            <a:srgbClr val="FF0000"/>
                          </a:solidFill>
                          <a:effectLst/>
                          <a:latin typeface="+mn-lt"/>
                        </a:rPr>
                        <a:t>   (379)</a:t>
                      </a:r>
                      <a:endParaRPr lang="en-US" sz="1800" b="0" i="0" u="none" strike="noStrike" dirty="0">
                        <a:solidFill>
                          <a:srgbClr val="FF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-7.2%</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4,880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189166183"/>
                  </a:ext>
                </a:extLst>
              </a:tr>
              <a:tr h="175439">
                <a:tc>
                  <a:txBody>
                    <a:bodyPr/>
                    <a:lstStyle/>
                    <a:p>
                      <a:pPr algn="l" fontAlgn="b"/>
                      <a:r>
                        <a:rPr lang="en-US" sz="1800" u="none" strike="noStrike">
                          <a:effectLst/>
                          <a:latin typeface="+mn-lt"/>
                        </a:rPr>
                        <a:t>  Cane</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4,041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0.0%</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27 </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0.7%</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4,020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964780972"/>
                  </a:ext>
                </a:extLst>
              </a:tr>
              <a:tr h="236151">
                <a:tc>
                  <a:txBody>
                    <a:bodyPr/>
                    <a:lstStyle/>
                    <a:p>
                      <a:pPr algn="l" fontAlgn="b"/>
                      <a:r>
                        <a:rPr lang="en-US" sz="1800" u="none" strike="noStrike" dirty="0">
                          <a:effectLst/>
                          <a:latin typeface="+mn-lt"/>
                        </a:rPr>
                        <a:t>Imports</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3,080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279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(197)</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-6.0%</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3,154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051966739"/>
                  </a:ext>
                </a:extLst>
              </a:tr>
              <a:tr h="0">
                <a:tc>
                  <a:txBody>
                    <a:bodyPr/>
                    <a:lstStyle/>
                    <a:p>
                      <a:pPr algn="l" fontAlgn="b"/>
                      <a:r>
                        <a:rPr lang="en-US" sz="1800" u="none" strike="noStrike">
                          <a:effectLst/>
                          <a:latin typeface="+mn-lt"/>
                        </a:rPr>
                        <a:t>  T.R.Q.</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1,564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0.0%</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(99)</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-6.0%</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1,564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28800202"/>
                  </a:ext>
                </a:extLst>
              </a:tr>
              <a:tr h="175439">
                <a:tc>
                  <a:txBody>
                    <a:bodyPr/>
                    <a:lstStyle/>
                    <a:p>
                      <a:pPr algn="l" fontAlgn="b"/>
                      <a:r>
                        <a:rPr lang="en-US" sz="1800" u="none" strike="noStrike">
                          <a:effectLst/>
                          <a:latin typeface="+mn-lt"/>
                        </a:rPr>
                        <a:t>  Other Prog.</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350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0.0%</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24 </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7.4%</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300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371815337"/>
                  </a:ext>
                </a:extLst>
              </a:tr>
              <a:tr h="299579">
                <a:tc>
                  <a:txBody>
                    <a:bodyPr/>
                    <a:lstStyle/>
                    <a:p>
                      <a:pPr algn="l" fontAlgn="b"/>
                      <a:r>
                        <a:rPr lang="en-US" sz="1800" u="none" strike="noStrike" dirty="0">
                          <a:effectLst/>
                          <a:latin typeface="+mn-lt"/>
                        </a:rPr>
                        <a:t>  </a:t>
                      </a:r>
                      <a:r>
                        <a:rPr lang="en-US" sz="1800" u="none" strike="noStrike" dirty="0">
                          <a:solidFill>
                            <a:srgbClr val="FF0000"/>
                          </a:solidFill>
                          <a:effectLst/>
                          <a:latin typeface="+mn-lt"/>
                        </a:rPr>
                        <a:t>Mexico</a:t>
                      </a:r>
                      <a:endParaRPr lang="en-US" sz="1800" b="0" i="0" u="none" strike="noStrike" dirty="0">
                        <a:solidFill>
                          <a:srgbClr val="FF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     1,120 </a:t>
                      </a:r>
                    </a:p>
                  </a:txBody>
                  <a:tcPr marL="9525" marR="9525" marT="9525" marB="0" anchor="b">
                    <a:solidFill>
                      <a:schemeClr val="accent3">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      278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33.0%</a:t>
                      </a:r>
                    </a:p>
                  </a:txBody>
                  <a:tcPr marL="9525" marR="9525" marT="9525" marB="0" anchor="b">
                    <a:solidFill>
                      <a:schemeClr val="accent4">
                        <a:lumMod val="20000"/>
                        <a:lumOff val="80000"/>
                      </a:schemeClr>
                    </a:solidFill>
                  </a:tcPr>
                </a:tc>
                <a:tc>
                  <a:txBody>
                    <a:bodyPr/>
                    <a:lstStyle/>
                    <a:p>
                      <a:pPr algn="r" fontAlgn="b"/>
                      <a:r>
                        <a:rPr lang="en-US" sz="1800" u="none" strike="noStrike" dirty="0">
                          <a:solidFill>
                            <a:srgbClr val="FF0000"/>
                          </a:solidFill>
                          <a:effectLst/>
                          <a:latin typeface="+mn-lt"/>
                        </a:rPr>
                        <a:t>   (103)</a:t>
                      </a:r>
                      <a:endParaRPr lang="en-US" sz="1800" b="0" i="0" u="none" strike="noStrike" dirty="0">
                        <a:solidFill>
                          <a:srgbClr val="FF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-8.4%</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1,250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1373258312"/>
                  </a:ext>
                </a:extLst>
              </a:tr>
              <a:tr h="304800">
                <a:tc>
                  <a:txBody>
                    <a:bodyPr/>
                    <a:lstStyle/>
                    <a:p>
                      <a:pPr algn="l" fontAlgn="b"/>
                      <a:r>
                        <a:rPr lang="en-US" sz="1800" u="none" strike="noStrike">
                          <a:effectLst/>
                          <a:latin typeface="+mn-lt"/>
                        </a:rPr>
                        <a:t>  High Tier</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45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0.0%</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(19)</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-29.7%</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40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1362504301"/>
                  </a:ext>
                </a:extLst>
              </a:tr>
              <a:tr h="175439">
                <a:tc>
                  <a:txBody>
                    <a:bodyPr/>
                    <a:lstStyle/>
                    <a:p>
                      <a:pPr algn="l" fontAlgn="b"/>
                      <a:r>
                        <a:rPr lang="en-US" sz="1800" u="none" strike="noStrike">
                          <a:effectLst/>
                          <a:latin typeface="+mn-lt"/>
                        </a:rPr>
                        <a:t>    Ttl Supply</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13,969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160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1.2%</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(476)</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-3.3%</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14,004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2239100713"/>
                  </a:ext>
                </a:extLst>
              </a:tr>
              <a:tr h="253420">
                <a:tc>
                  <a:txBody>
                    <a:bodyPr/>
                    <a:lstStyle/>
                    <a:p>
                      <a:pPr algn="l" fontAlgn="b"/>
                      <a:r>
                        <a:rPr lang="en-US" sz="1800" u="none" strike="noStrike">
                          <a:effectLst/>
                          <a:latin typeface="+mn-lt"/>
                        </a:rPr>
                        <a:t>Exports</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35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(50)</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-58.8%</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(135)</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-79.4%</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35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2694537812"/>
                  </a:ext>
                </a:extLst>
              </a:tr>
              <a:tr h="278240">
                <a:tc>
                  <a:txBody>
                    <a:bodyPr/>
                    <a:lstStyle/>
                    <a:p>
                      <a:pPr algn="l" fontAlgn="b"/>
                      <a:r>
                        <a:rPr lang="en-US" sz="1800" u="none" strike="noStrike">
                          <a:effectLst/>
                          <a:latin typeface="+mn-lt"/>
                        </a:rPr>
                        <a:t>Deliveries</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12,270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(50)</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-0.4%</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85 </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0.7%</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12,245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810464946"/>
                  </a:ext>
                </a:extLst>
              </a:tr>
              <a:tr h="303060">
                <a:tc>
                  <a:txBody>
                    <a:bodyPr/>
                    <a:lstStyle/>
                    <a:p>
                      <a:pPr algn="l" fontAlgn="b"/>
                      <a:r>
                        <a:rPr lang="en-US" sz="1800" u="none" strike="noStrike" dirty="0">
                          <a:effectLst/>
                          <a:latin typeface="+mn-lt"/>
                        </a:rPr>
                        <a:t>  </a:t>
                      </a:r>
                      <a:r>
                        <a:rPr lang="en-US" sz="1800" u="none" strike="noStrike" dirty="0">
                          <a:solidFill>
                            <a:srgbClr val="FF0000"/>
                          </a:solidFill>
                          <a:effectLst/>
                          <a:latin typeface="+mn-lt"/>
                        </a:rPr>
                        <a:t>Food</a:t>
                      </a:r>
                      <a:endParaRPr lang="en-US" sz="1800" b="0" i="0" u="none" strike="noStrike" dirty="0">
                        <a:solidFill>
                          <a:srgbClr val="FF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   12,125 </a:t>
                      </a:r>
                    </a:p>
                  </a:txBody>
                  <a:tcPr marL="9525" marR="9525" marT="9525" marB="0" anchor="b">
                    <a:solidFill>
                      <a:schemeClr val="accent3">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       (50)</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-0.4%</a:t>
                      </a:r>
                    </a:p>
                  </a:txBody>
                  <a:tcPr marL="9525" marR="9525" marT="9525" marB="0" anchor="b">
                    <a:solidFill>
                      <a:schemeClr val="accent4">
                        <a:lumMod val="20000"/>
                        <a:lumOff val="80000"/>
                      </a:schemeClr>
                    </a:solidFill>
                  </a:tcPr>
                </a:tc>
                <a:tc>
                  <a:txBody>
                    <a:bodyPr/>
                    <a:lstStyle/>
                    <a:p>
                      <a:pPr algn="r" fontAlgn="b"/>
                      <a:r>
                        <a:rPr lang="en-US" sz="1800" u="none" strike="noStrike" dirty="0">
                          <a:solidFill>
                            <a:srgbClr val="FF0000"/>
                          </a:solidFill>
                          <a:effectLst/>
                          <a:latin typeface="+mn-lt"/>
                        </a:rPr>
                        <a:t>      77 </a:t>
                      </a:r>
                      <a:endParaRPr lang="en-US" sz="1800" b="0" i="0" u="none" strike="noStrike" dirty="0">
                        <a:solidFill>
                          <a:srgbClr val="FF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0.6%</a:t>
                      </a:r>
                    </a:p>
                  </a:txBody>
                  <a:tcPr marL="9525" marR="9525" marT="9525" marB="0" anchor="b">
                    <a:solidFill>
                      <a:schemeClr val="accent2">
                        <a:lumMod val="20000"/>
                        <a:lumOff val="80000"/>
                      </a:schemeClr>
                    </a:solidFill>
                  </a:tcPr>
                </a:tc>
                <a:tc>
                  <a:txBody>
                    <a:bodyPr/>
                    <a:lstStyle/>
                    <a:p>
                      <a:pPr algn="l" fontAlgn="b"/>
                      <a:r>
                        <a:rPr lang="en-US" sz="1800" u="none" strike="noStrike" dirty="0">
                          <a:effectLst/>
                          <a:latin typeface="+mn-lt"/>
                        </a:rPr>
                        <a:t>   12,100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904772023"/>
                  </a:ext>
                </a:extLst>
              </a:tr>
              <a:tr h="288535">
                <a:tc>
                  <a:txBody>
                    <a:bodyPr/>
                    <a:lstStyle/>
                    <a:p>
                      <a:pPr algn="l" fontAlgn="b"/>
                      <a:r>
                        <a:rPr lang="en-US" sz="1800" u="none" strike="noStrike" dirty="0">
                          <a:effectLst/>
                          <a:latin typeface="+mn-lt"/>
                        </a:rPr>
                        <a:t>  Other</a:t>
                      </a:r>
                      <a:endParaRPr lang="en-US" sz="1800" b="0" i="0" u="none" strike="noStrike" dirty="0">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145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0.0%</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8 </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5.8%</a:t>
                      </a:r>
                    </a:p>
                  </a:txBody>
                  <a:tcPr marL="9525" marR="9525" marT="9525" marB="0" anchor="b">
                    <a:solidFill>
                      <a:schemeClr val="accent2">
                        <a:lumMod val="20000"/>
                        <a:lumOff val="80000"/>
                      </a:schemeClr>
                    </a:solidFill>
                  </a:tcPr>
                </a:tc>
                <a:tc>
                  <a:txBody>
                    <a:bodyPr/>
                    <a:lstStyle/>
                    <a:p>
                      <a:pPr algn="l" fontAlgn="b"/>
                      <a:r>
                        <a:rPr lang="en-US" sz="1800" u="none" strike="noStrike" dirty="0">
                          <a:effectLst/>
                          <a:latin typeface="+mn-lt"/>
                        </a:rPr>
                        <a:t>         145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769823952"/>
                  </a:ext>
                </a:extLst>
              </a:tr>
              <a:tr h="124059">
                <a:tc>
                  <a:txBody>
                    <a:bodyPr/>
                    <a:lstStyle/>
                    <a:p>
                      <a:pPr algn="l" fontAlgn="b"/>
                      <a:r>
                        <a:rPr lang="en-US" sz="1800" u="none" strike="noStrike">
                          <a:effectLst/>
                          <a:latin typeface="+mn-lt"/>
                        </a:rPr>
                        <a:t>Misc.</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a:t>
                      </a:r>
                    </a:p>
                  </a:txBody>
                  <a:tcPr marL="9525" marR="9525" marT="9525" marB="0" anchor="b">
                    <a:solidFill>
                      <a:schemeClr val="accent4">
                        <a:lumMod val="20000"/>
                        <a:lumOff val="80000"/>
                      </a:schemeClr>
                    </a:solidFill>
                  </a:tcPr>
                </a:tc>
                <a:tc>
                  <a:txBody>
                    <a:bodyPr/>
                    <a:lstStyle/>
                    <a:p>
                      <a:pPr algn="ctr" fontAlgn="b"/>
                      <a:r>
                        <a:rPr lang="en-US" sz="1800" b="0" i="0" u="none" strike="noStrike" dirty="0">
                          <a:solidFill>
                            <a:srgbClr val="000000"/>
                          </a:solidFill>
                          <a:effectLst/>
                          <a:latin typeface="+mn-lt"/>
                        </a:rPr>
                        <a:t>   (142)</a:t>
                      </a: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a:t>
                      </a:r>
                    </a:p>
                  </a:txBody>
                  <a:tcPr marL="9525" marR="9525" marT="9525" marB="0" anchor="b">
                    <a:solidFill>
                      <a:schemeClr val="accent2">
                        <a:lumMod val="20000"/>
                        <a:lumOff val="80000"/>
                      </a:schemeClr>
                    </a:solidFill>
                  </a:tcPr>
                </a:tc>
                <a:tc>
                  <a:txBody>
                    <a:bodyPr/>
                    <a:lstStyle/>
                    <a:p>
                      <a:pPr algn="l" fontAlgn="b"/>
                      <a:r>
                        <a:rPr lang="en-US" sz="1800" u="none" strike="noStrike" dirty="0">
                          <a:effectLst/>
                          <a:latin typeface="+mn-lt"/>
                        </a:rPr>
                        <a:t>           -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305567154"/>
                  </a:ext>
                </a:extLst>
              </a:tr>
              <a:tr h="329620">
                <a:tc>
                  <a:txBody>
                    <a:bodyPr/>
                    <a:lstStyle/>
                    <a:p>
                      <a:pPr algn="l" fontAlgn="b"/>
                      <a:r>
                        <a:rPr lang="en-US" sz="1800" u="none" strike="noStrike">
                          <a:effectLst/>
                          <a:latin typeface="+mn-lt"/>
                        </a:rPr>
                        <a:t>    Total Use</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12,305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(100)</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-0.8%</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(192)</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-1.5%</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12,280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73754046"/>
                  </a:ext>
                </a:extLst>
              </a:tr>
              <a:tr h="304800">
                <a:tc>
                  <a:txBody>
                    <a:bodyPr/>
                    <a:lstStyle/>
                    <a:p>
                      <a:pPr algn="l" fontAlgn="b"/>
                      <a:r>
                        <a:rPr lang="en-US" sz="1800" u="none" strike="noStrike">
                          <a:effectLst/>
                          <a:latin typeface="+mn-lt"/>
                        </a:rPr>
                        <a:t>Ending Stocks</a:t>
                      </a:r>
                      <a:endParaRPr lang="en-US" sz="1800" b="0" i="0" u="none" strike="noStrike">
                        <a:solidFill>
                          <a:srgbClr val="00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1,664 </a:t>
                      </a:r>
                    </a:p>
                  </a:txBody>
                  <a:tcPr marL="9525" marR="9525" marT="9525" marB="0" anchor="b">
                    <a:solidFill>
                      <a:schemeClr val="accent3">
                        <a:lumMod val="20000"/>
                        <a:lumOff val="80000"/>
                      </a:schemeClr>
                    </a:solidFill>
                  </a:tcPr>
                </a:tc>
                <a:tc>
                  <a:txBody>
                    <a:bodyPr/>
                    <a:lstStyle/>
                    <a:p>
                      <a:pPr algn="r" fontAlgn="b"/>
                      <a:r>
                        <a:rPr lang="en-US" sz="1800" b="0" i="0" u="none" strike="noStrike">
                          <a:solidFill>
                            <a:srgbClr val="000000"/>
                          </a:solidFill>
                          <a:effectLst/>
                          <a:latin typeface="Calibri" panose="020F0502020204030204" pitchFamily="34" charset="0"/>
                        </a:rPr>
                        <a:t>      260 </a:t>
                      </a:r>
                    </a:p>
                  </a:txBody>
                  <a:tcPr marL="9525" marR="9525" marT="9525" marB="0" anchor="b">
                    <a:solidFill>
                      <a:schemeClr val="accent4">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18.5%</a:t>
                      </a:r>
                    </a:p>
                  </a:txBody>
                  <a:tcPr marL="9525" marR="9525" marT="9525" marB="0" anchor="b">
                    <a:solidFill>
                      <a:schemeClr val="accent4">
                        <a:lumMod val="20000"/>
                        <a:lumOff val="80000"/>
                      </a:schemeClr>
                    </a:solidFill>
                  </a:tcPr>
                </a:tc>
                <a:tc>
                  <a:txBody>
                    <a:bodyPr/>
                    <a:lstStyle/>
                    <a:p>
                      <a:pPr algn="r" fontAlgn="b"/>
                      <a:r>
                        <a:rPr lang="en-US" sz="1800" u="none" strike="noStrike" dirty="0">
                          <a:effectLst/>
                          <a:latin typeface="+mn-lt"/>
                        </a:rPr>
                        <a:t>  (284)</a:t>
                      </a:r>
                      <a:endParaRPr lang="en-US" sz="1800" b="0" i="0" u="none" strike="noStrike" dirty="0">
                        <a:solidFill>
                          <a:srgbClr val="00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b="0" i="0" u="none" strike="noStrike" dirty="0">
                          <a:solidFill>
                            <a:srgbClr val="000000"/>
                          </a:solidFill>
                          <a:effectLst/>
                          <a:latin typeface="Calibri" panose="020F0502020204030204" pitchFamily="34" charset="0"/>
                        </a:rPr>
                        <a:t>-14.6%</a:t>
                      </a:r>
                    </a:p>
                  </a:txBody>
                  <a:tcPr marL="9525" marR="9525" marT="9525" marB="0" anchor="b">
                    <a:solidFill>
                      <a:schemeClr val="accent2">
                        <a:lumMod val="20000"/>
                        <a:lumOff val="80000"/>
                      </a:schemeClr>
                    </a:solidFill>
                  </a:tcPr>
                </a:tc>
                <a:tc>
                  <a:txBody>
                    <a:bodyPr/>
                    <a:lstStyle/>
                    <a:p>
                      <a:pPr algn="r" fontAlgn="b"/>
                      <a:r>
                        <a:rPr lang="en-US" sz="1800" u="none" strike="noStrike" dirty="0">
                          <a:effectLst/>
                          <a:latin typeface="+mn-lt"/>
                        </a:rPr>
                        <a:t>     1,724 </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4228975460"/>
                  </a:ext>
                </a:extLst>
              </a:tr>
              <a:tr h="238075">
                <a:tc>
                  <a:txBody>
                    <a:bodyPr/>
                    <a:lstStyle/>
                    <a:p>
                      <a:pPr algn="l" fontAlgn="b"/>
                      <a:r>
                        <a:rPr lang="en-US" sz="1800" u="none" strike="noStrike" dirty="0">
                          <a:solidFill>
                            <a:srgbClr val="FF0000"/>
                          </a:solidFill>
                          <a:effectLst/>
                          <a:latin typeface="+mn-lt"/>
                        </a:rPr>
                        <a:t>Stocks-to-use</a:t>
                      </a:r>
                      <a:endParaRPr lang="en-US" sz="1800" b="0" i="0" u="none" strike="noStrike" dirty="0">
                        <a:solidFill>
                          <a:srgbClr val="FF0000"/>
                        </a:solidFill>
                        <a:effectLst/>
                        <a:latin typeface="+mn-lt"/>
                      </a:endParaRPr>
                    </a:p>
                  </a:txBody>
                  <a:tcPr marL="5660" marR="5660" marT="5660" marB="0" anchor="b">
                    <a:solidFill>
                      <a:schemeClr val="accent3">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13.5%</a:t>
                      </a:r>
                    </a:p>
                  </a:txBody>
                  <a:tcPr marL="9525" marR="9525" marT="9525" marB="0" anchor="b">
                    <a:solidFill>
                      <a:schemeClr val="accent3">
                        <a:lumMod val="20000"/>
                        <a:lumOff val="80000"/>
                      </a:schemeClr>
                    </a:solidFill>
                  </a:tcPr>
                </a:tc>
                <a:tc>
                  <a:txBody>
                    <a:bodyPr/>
                    <a:lstStyle/>
                    <a:p>
                      <a:pPr algn="r" fontAlgn="b"/>
                      <a:r>
                        <a:rPr lang="en-US" sz="1800" b="0" i="0" u="none" strike="noStrike" dirty="0">
                          <a:solidFill>
                            <a:srgbClr val="FF0000"/>
                          </a:solidFill>
                          <a:effectLst/>
                          <a:latin typeface="Calibri" panose="020F0502020204030204" pitchFamily="34" charset="0"/>
                        </a:rPr>
                        <a:t>+2.2</a:t>
                      </a:r>
                    </a:p>
                  </a:txBody>
                  <a:tcPr marL="9525" marR="9525" marT="9525" marB="0" anchor="b">
                    <a:solidFill>
                      <a:schemeClr val="accent4">
                        <a:lumMod val="20000"/>
                        <a:lumOff val="80000"/>
                      </a:schemeClr>
                    </a:solidFill>
                  </a:tcPr>
                </a:tc>
                <a:tc>
                  <a:txBody>
                    <a:bodyPr/>
                    <a:lstStyle/>
                    <a:p>
                      <a:pPr algn="r" fontAlgn="b"/>
                      <a:endParaRPr lang="en-US" sz="1800" b="0" i="0" u="none" strike="noStrike" dirty="0">
                        <a:solidFill>
                          <a:srgbClr val="FF0000"/>
                        </a:solidFill>
                        <a:effectLst/>
                        <a:latin typeface="+mn-lt"/>
                      </a:endParaRPr>
                    </a:p>
                  </a:txBody>
                  <a:tcPr marL="5660" marR="5660" marT="5660" marB="0" anchor="b">
                    <a:solidFill>
                      <a:schemeClr val="accent4">
                        <a:lumMod val="20000"/>
                        <a:lumOff val="80000"/>
                      </a:schemeClr>
                    </a:solidFill>
                  </a:tcPr>
                </a:tc>
                <a:tc>
                  <a:txBody>
                    <a:bodyPr/>
                    <a:lstStyle/>
                    <a:p>
                      <a:pPr algn="r" fontAlgn="b"/>
                      <a:r>
                        <a:rPr lang="en-US" sz="1800" u="none" strike="noStrike" dirty="0">
                          <a:solidFill>
                            <a:srgbClr val="FF0000"/>
                          </a:solidFill>
                          <a:effectLst/>
                          <a:latin typeface="+mn-lt"/>
                        </a:rPr>
                        <a:t>- 2.1</a:t>
                      </a:r>
                      <a:endParaRPr lang="en-US" sz="1800" b="0" i="0" u="none" strike="noStrike" dirty="0">
                        <a:solidFill>
                          <a:srgbClr val="FF0000"/>
                        </a:solidFill>
                        <a:effectLst/>
                        <a:latin typeface="+mn-lt"/>
                      </a:endParaRPr>
                    </a:p>
                  </a:txBody>
                  <a:tcPr marL="5660" marR="5660" marT="5660" marB="0" anchor="b">
                    <a:solidFill>
                      <a:schemeClr val="accent2">
                        <a:lumMod val="20000"/>
                        <a:lumOff val="80000"/>
                      </a:schemeClr>
                    </a:solidFill>
                  </a:tcPr>
                </a:tc>
                <a:tc>
                  <a:txBody>
                    <a:bodyPr/>
                    <a:lstStyle/>
                    <a:p>
                      <a:pPr algn="r" fontAlgn="b"/>
                      <a:endParaRPr lang="en-US" sz="1800" b="0" i="0" u="none" strike="noStrike" dirty="0">
                        <a:solidFill>
                          <a:srgbClr val="FF0000"/>
                        </a:solidFill>
                        <a:effectLst/>
                        <a:latin typeface="+mn-lt"/>
                      </a:endParaRPr>
                    </a:p>
                  </a:txBody>
                  <a:tcPr marL="5660" marR="5660" marT="5660" marB="0" anchor="b">
                    <a:solidFill>
                      <a:schemeClr val="accent2">
                        <a:lumMod val="20000"/>
                        <a:lumOff val="80000"/>
                      </a:schemeClr>
                    </a:solidFill>
                  </a:tcPr>
                </a:tc>
                <a:tc>
                  <a:txBody>
                    <a:bodyPr/>
                    <a:lstStyle/>
                    <a:p>
                      <a:pPr algn="r" fontAlgn="b"/>
                      <a:r>
                        <a:rPr lang="en-US" sz="1800" u="none" strike="noStrike" dirty="0">
                          <a:effectLst/>
                          <a:latin typeface="+mn-lt"/>
                        </a:rPr>
                        <a:t>14.0%</a:t>
                      </a:r>
                      <a:endParaRPr lang="en-US" sz="1800" b="0" i="0" u="none" strike="noStrike" dirty="0">
                        <a:solidFill>
                          <a:srgbClr val="000000"/>
                        </a:solidFill>
                        <a:effectLst/>
                        <a:latin typeface="+mn-lt"/>
                      </a:endParaRPr>
                    </a:p>
                  </a:txBody>
                  <a:tcPr marL="5660" marR="5660" marT="5660" marB="0" anchor="b">
                    <a:solidFill>
                      <a:schemeClr val="accent6">
                        <a:lumMod val="20000"/>
                        <a:lumOff val="80000"/>
                      </a:schemeClr>
                    </a:solidFill>
                  </a:tcPr>
                </a:tc>
                <a:extLst>
                  <a:ext uri="{0D108BD9-81ED-4DB2-BD59-A6C34878D82A}">
                    <a16:rowId xmlns:a16="http://schemas.microsoft.com/office/drawing/2014/main" val="3778843249"/>
                  </a:ext>
                </a:extLst>
              </a:tr>
            </a:tbl>
          </a:graphicData>
        </a:graphic>
      </p:graphicFrame>
      <p:sp>
        <p:nvSpPr>
          <p:cNvPr id="16" name="TextBox 15">
            <a:extLst>
              <a:ext uri="{FF2B5EF4-FFF2-40B4-BE49-F238E27FC236}">
                <a16:creationId xmlns:a16="http://schemas.microsoft.com/office/drawing/2014/main" id="{80E42878-9465-4171-8B46-A33188912CC5}"/>
              </a:ext>
            </a:extLst>
          </p:cNvPr>
          <p:cNvSpPr txBox="1"/>
          <p:nvPr/>
        </p:nvSpPr>
        <p:spPr>
          <a:xfrm>
            <a:off x="7112285" y="616391"/>
            <a:ext cx="1955515" cy="5355312"/>
          </a:xfrm>
          <a:prstGeom prst="rect">
            <a:avLst/>
          </a:prstGeom>
          <a:solidFill>
            <a:schemeClr val="bg1"/>
          </a:solidFill>
          <a:ln>
            <a:solidFill>
              <a:schemeClr val="tx1"/>
            </a:solidFill>
          </a:ln>
        </p:spPr>
        <p:txBody>
          <a:bodyPr wrap="square" rtlCol="0">
            <a:spAutoFit/>
          </a:bodyPr>
          <a:lstStyle/>
          <a:p>
            <a:r>
              <a:rPr lang="en-US" dirty="0"/>
              <a:t>U.S.D.A. finally adjusted for lower sucrose content in beets, may still come down more.</a:t>
            </a:r>
          </a:p>
          <a:p>
            <a:endParaRPr lang="en-US" dirty="0"/>
          </a:p>
          <a:p>
            <a:r>
              <a:rPr lang="en-US" dirty="0"/>
              <a:t>The 33% increase in imports from Mexico brought   s-t-u up to 13.5%, but more may be needed if beet  production drops further.</a:t>
            </a:r>
          </a:p>
          <a:p>
            <a:endParaRPr lang="en-US" dirty="0"/>
          </a:p>
          <a:p>
            <a:r>
              <a:rPr lang="en-US" dirty="0"/>
              <a:t>Deliveries slowed late in  2017-18, but were up in October 2018-19.</a:t>
            </a:r>
          </a:p>
        </p:txBody>
      </p:sp>
    </p:spTree>
    <p:extLst>
      <p:ext uri="{BB962C8B-B14F-4D97-AF65-F5344CB8AC3E}">
        <p14:creationId xmlns:p14="http://schemas.microsoft.com/office/powerpoint/2010/main" val="2386064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Monthly S-T-U Ratios</a:t>
            </a:r>
          </a:p>
        </p:txBody>
      </p:sp>
      <p:sp>
        <p:nvSpPr>
          <p:cNvPr id="4" name="TextBox 3"/>
          <p:cNvSpPr txBox="1"/>
          <p:nvPr/>
        </p:nvSpPr>
        <p:spPr>
          <a:xfrm>
            <a:off x="0" y="576570"/>
            <a:ext cx="9186091" cy="369332"/>
          </a:xfrm>
          <a:prstGeom prst="rect">
            <a:avLst/>
          </a:prstGeom>
          <a:noFill/>
        </p:spPr>
        <p:txBody>
          <a:bodyPr wrap="square" rtlCol="0">
            <a:spAutoFit/>
          </a:bodyPr>
          <a:lstStyle/>
          <a:p>
            <a:r>
              <a:rPr lang="en-US" dirty="0"/>
              <a:t>In per cent, as of Dec. 11 WASDE. Source: U.S.D.A.</a:t>
            </a:r>
          </a:p>
        </p:txBody>
      </p:sp>
      <p:pic>
        <p:nvPicPr>
          <p:cNvPr id="16" name="Picture 9" descr="\\data\graphic\LOGOS\SOSLOGOS\Ron_Logos\SosPubLogoVector_Black.jpg">
            <a:extLst>
              <a:ext uri="{FF2B5EF4-FFF2-40B4-BE49-F238E27FC236}">
                <a16:creationId xmlns:a16="http://schemas.microsoft.com/office/drawing/2014/main" id="{DF5D6DFE-1544-48F9-B6AA-116DFB9912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426A3032-29BB-499E-BBD0-82189AE58864}"/>
              </a:ext>
            </a:extLst>
          </p:cNvPr>
          <p:cNvSpPr>
            <a:spLocks noGrp="1"/>
          </p:cNvSpPr>
          <p:nvPr>
            <p:ph type="ctrTitle"/>
          </p:nvPr>
        </p:nvSpPr>
        <p:spPr/>
        <p:txBody>
          <a:bodyPr/>
          <a:lstStyle/>
          <a:p>
            <a:endParaRPr lang="en-US"/>
          </a:p>
        </p:txBody>
      </p:sp>
      <p:graphicFrame>
        <p:nvGraphicFramePr>
          <p:cNvPr id="14" name="Chart 13">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973104262"/>
              </p:ext>
            </p:extLst>
          </p:nvPr>
        </p:nvGraphicFramePr>
        <p:xfrm>
          <a:off x="0" y="989071"/>
          <a:ext cx="9144000" cy="5292359"/>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Connector 7">
            <a:extLst>
              <a:ext uri="{FF2B5EF4-FFF2-40B4-BE49-F238E27FC236}">
                <a16:creationId xmlns:a16="http://schemas.microsoft.com/office/drawing/2014/main" id="{C3A88E06-BB33-4C5F-BBE3-D18A2DDCB738}"/>
              </a:ext>
            </a:extLst>
          </p:cNvPr>
          <p:cNvCxnSpPr>
            <a:cxnSpLocks/>
          </p:cNvCxnSpPr>
          <p:nvPr/>
        </p:nvCxnSpPr>
        <p:spPr>
          <a:xfrm>
            <a:off x="381000" y="3276600"/>
            <a:ext cx="85344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DD1C5C0-1216-4F3B-80A4-478C19324F35}"/>
              </a:ext>
            </a:extLst>
          </p:cNvPr>
          <p:cNvCxnSpPr/>
          <p:nvPr/>
        </p:nvCxnSpPr>
        <p:spPr>
          <a:xfrm>
            <a:off x="381000" y="2362200"/>
            <a:ext cx="85344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4A527F36-BC27-428D-B897-91FC918CAB19}"/>
              </a:ext>
            </a:extLst>
          </p:cNvPr>
          <p:cNvSpPr/>
          <p:nvPr/>
        </p:nvSpPr>
        <p:spPr>
          <a:xfrm>
            <a:off x="2743200" y="2955927"/>
            <a:ext cx="533400" cy="687328"/>
          </a:xfrm>
          <a:prstGeom prst="ellipse">
            <a:avLst/>
          </a:prstGeom>
          <a:noFill/>
          <a:ln w="15875">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DCF8DA0-8A0F-4A93-98D5-F5AF50A890E5}"/>
              </a:ext>
            </a:extLst>
          </p:cNvPr>
          <p:cNvSpPr/>
          <p:nvPr/>
        </p:nvSpPr>
        <p:spPr>
          <a:xfrm>
            <a:off x="7239000" y="2117728"/>
            <a:ext cx="304800" cy="396869"/>
          </a:xfrm>
          <a:prstGeom prst="ellipse">
            <a:avLst/>
          </a:prstGeom>
          <a:noFill/>
          <a:ln w="1905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84202F05-AE29-431D-9345-A970071F87FF}"/>
              </a:ext>
            </a:extLst>
          </p:cNvPr>
          <p:cNvSpPr txBox="1"/>
          <p:nvPr/>
        </p:nvSpPr>
        <p:spPr>
          <a:xfrm>
            <a:off x="3286874" y="4103689"/>
            <a:ext cx="762000" cy="369332"/>
          </a:xfrm>
          <a:prstGeom prst="rect">
            <a:avLst/>
          </a:prstGeom>
          <a:solidFill>
            <a:schemeClr val="bg1"/>
          </a:solidFill>
          <a:ln w="19050">
            <a:solidFill>
              <a:srgbClr val="FF0000"/>
            </a:solidFill>
            <a:prstDash val="dash"/>
          </a:ln>
        </p:spPr>
        <p:txBody>
          <a:bodyPr wrap="square" rtlCol="0">
            <a:spAutoFit/>
          </a:bodyPr>
          <a:lstStyle/>
          <a:p>
            <a:r>
              <a:rPr lang="en-US" dirty="0"/>
              <a:t>13.5%</a:t>
            </a:r>
          </a:p>
        </p:txBody>
      </p:sp>
      <p:cxnSp>
        <p:nvCxnSpPr>
          <p:cNvPr id="9" name="Straight Arrow Connector 8">
            <a:extLst>
              <a:ext uri="{FF2B5EF4-FFF2-40B4-BE49-F238E27FC236}">
                <a16:creationId xmlns:a16="http://schemas.microsoft.com/office/drawing/2014/main" id="{B03AEB42-46BA-4572-A83E-F372111B916F}"/>
              </a:ext>
            </a:extLst>
          </p:cNvPr>
          <p:cNvCxnSpPr>
            <a:cxnSpLocks/>
          </p:cNvCxnSpPr>
          <p:nvPr/>
        </p:nvCxnSpPr>
        <p:spPr>
          <a:xfrm flipH="1">
            <a:off x="7467600" y="2093094"/>
            <a:ext cx="304800" cy="116706"/>
          </a:xfrm>
          <a:prstGeom prst="straightConnector1">
            <a:avLst/>
          </a:prstGeom>
          <a:ln w="190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914A9E3-5891-4C7B-825B-269BA8084AC9}"/>
              </a:ext>
            </a:extLst>
          </p:cNvPr>
          <p:cNvCxnSpPr>
            <a:cxnSpLocks/>
          </p:cNvCxnSpPr>
          <p:nvPr/>
        </p:nvCxnSpPr>
        <p:spPr>
          <a:xfrm flipV="1">
            <a:off x="8229600" y="2514598"/>
            <a:ext cx="533400" cy="266699"/>
          </a:xfrm>
          <a:prstGeom prst="straightConnector1">
            <a:avLst/>
          </a:prstGeom>
          <a:ln w="19050">
            <a:solidFill>
              <a:srgbClr val="EA6A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04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U.S. Total Sugar Production</a:t>
            </a:r>
          </a:p>
        </p:txBody>
      </p:sp>
      <p:sp>
        <p:nvSpPr>
          <p:cNvPr id="5" name="TextBox 4">
            <a:extLst>
              <a:ext uri="{FF2B5EF4-FFF2-40B4-BE49-F238E27FC236}">
                <a16:creationId xmlns:a16="http://schemas.microsoft.com/office/drawing/2014/main" id="{A70F37B2-8FE2-448C-93A4-574665E18CDE}"/>
              </a:ext>
            </a:extLst>
          </p:cNvPr>
          <p:cNvSpPr txBox="1"/>
          <p:nvPr/>
        </p:nvSpPr>
        <p:spPr>
          <a:xfrm>
            <a:off x="0" y="533401"/>
            <a:ext cx="9144000" cy="369332"/>
          </a:xfrm>
          <a:prstGeom prst="rect">
            <a:avLst/>
          </a:prstGeom>
          <a:noFill/>
        </p:spPr>
        <p:txBody>
          <a:bodyPr wrap="square" rtlCol="0">
            <a:spAutoFit/>
          </a:bodyPr>
          <a:lstStyle/>
          <a:p>
            <a:r>
              <a:rPr lang="en-US" dirty="0"/>
              <a:t>In 1,000 short tons, raw value. *2018-19 projected. Source: U.S.D.A. </a:t>
            </a:r>
          </a:p>
        </p:txBody>
      </p:sp>
      <p:pic>
        <p:nvPicPr>
          <p:cNvPr id="14" name="Picture 9" descr="\\data\graphic\LOGOS\SOSLOGOS\Ron_Logos\SosPubLogoVector_Black.jpg">
            <a:extLst>
              <a:ext uri="{FF2B5EF4-FFF2-40B4-BE49-F238E27FC236}">
                <a16:creationId xmlns:a16="http://schemas.microsoft.com/office/drawing/2014/main" id="{15A60515-E2B0-4965-B4FB-CA9031B5687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hart 9">
            <a:extLst>
              <a:ext uri="{FF2B5EF4-FFF2-40B4-BE49-F238E27FC236}">
                <a16:creationId xmlns:a16="http://schemas.microsoft.com/office/drawing/2014/main" id="{E91E5184-1D47-45FB-8F51-D15EFAF06334}"/>
              </a:ext>
            </a:extLst>
          </p:cNvPr>
          <p:cNvGraphicFramePr>
            <a:graphicFrameLocks/>
          </p:cNvGraphicFramePr>
          <p:nvPr>
            <p:extLst>
              <p:ext uri="{D42A27DB-BD31-4B8C-83A1-F6EECF244321}">
                <p14:modId xmlns:p14="http://schemas.microsoft.com/office/powerpoint/2010/main" val="2419912215"/>
              </p:ext>
            </p:extLst>
          </p:nvPr>
        </p:nvGraphicFramePr>
        <p:xfrm>
          <a:off x="0" y="990600"/>
          <a:ext cx="9144000" cy="52578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3ACC57E6-CC56-46BC-8ED5-BDC5BD2132FC}"/>
              </a:ext>
            </a:extLst>
          </p:cNvPr>
          <p:cNvSpPr txBox="1"/>
          <p:nvPr/>
        </p:nvSpPr>
        <p:spPr>
          <a:xfrm>
            <a:off x="6172200" y="2761327"/>
            <a:ext cx="2438400" cy="2554545"/>
          </a:xfrm>
          <a:prstGeom prst="rect">
            <a:avLst/>
          </a:prstGeom>
          <a:solidFill>
            <a:schemeClr val="bg1"/>
          </a:solidFill>
          <a:ln w="19050">
            <a:solidFill>
              <a:srgbClr val="FF0000"/>
            </a:solidFill>
          </a:ln>
        </p:spPr>
        <p:txBody>
          <a:bodyPr wrap="square" rtlCol="0">
            <a:spAutoFit/>
          </a:bodyPr>
          <a:lstStyle/>
          <a:p>
            <a:r>
              <a:rPr lang="en-US" sz="1600" dirty="0"/>
              <a:t>Record total production of 9,293,000 tons estimated for 2017-18; Outturn for 2018-19 forecast down 3.4% at 8,941,000 tons due to 7.2% drop in beet sugar only partially offset by a small gain in cane sugar. Current year would be lowest since 2014-15.</a:t>
            </a:r>
          </a:p>
        </p:txBody>
      </p:sp>
      <p:cxnSp>
        <p:nvCxnSpPr>
          <p:cNvPr id="12" name="Straight Arrow Connector 11">
            <a:extLst>
              <a:ext uri="{FF2B5EF4-FFF2-40B4-BE49-F238E27FC236}">
                <a16:creationId xmlns:a16="http://schemas.microsoft.com/office/drawing/2014/main" id="{FC79D9A6-88CC-4362-8DD9-AC237E9ACAFA}"/>
              </a:ext>
            </a:extLst>
          </p:cNvPr>
          <p:cNvCxnSpPr>
            <a:cxnSpLocks/>
          </p:cNvCxnSpPr>
          <p:nvPr/>
        </p:nvCxnSpPr>
        <p:spPr>
          <a:xfrm flipV="1">
            <a:off x="6934200" y="1436133"/>
            <a:ext cx="1295400" cy="132519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4EF9554-ECA1-4245-A3B2-0BAB0E0B5577}"/>
              </a:ext>
            </a:extLst>
          </p:cNvPr>
          <p:cNvCxnSpPr>
            <a:cxnSpLocks/>
          </p:cNvCxnSpPr>
          <p:nvPr/>
        </p:nvCxnSpPr>
        <p:spPr>
          <a:xfrm flipV="1">
            <a:off x="8559659" y="1676400"/>
            <a:ext cx="203341" cy="1084927"/>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30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U.S. Imports from Mexico</a:t>
            </a:r>
          </a:p>
        </p:txBody>
      </p:sp>
      <p:sp>
        <p:nvSpPr>
          <p:cNvPr id="4" name="TextBox 3"/>
          <p:cNvSpPr txBox="1"/>
          <p:nvPr/>
        </p:nvSpPr>
        <p:spPr>
          <a:xfrm>
            <a:off x="-16267" y="548296"/>
            <a:ext cx="6569467" cy="369332"/>
          </a:xfrm>
          <a:prstGeom prst="rect">
            <a:avLst/>
          </a:prstGeom>
          <a:noFill/>
        </p:spPr>
        <p:txBody>
          <a:bodyPr wrap="square" rtlCol="0">
            <a:spAutoFit/>
          </a:bodyPr>
          <a:lstStyle/>
          <a:p>
            <a:r>
              <a:rPr lang="en-US" dirty="0"/>
              <a:t>Annual, in 1,000 tonnes, raw value, as of Dec. 11, 2018. </a:t>
            </a:r>
          </a:p>
        </p:txBody>
      </p:sp>
      <p:pic>
        <p:nvPicPr>
          <p:cNvPr id="17" name="Picture 9" descr="\\data\graphic\LOGOS\SOSLOGOS\Ron_Logos\SosPubLogoVector_Black.jpg">
            <a:extLst>
              <a:ext uri="{FF2B5EF4-FFF2-40B4-BE49-F238E27FC236}">
                <a16:creationId xmlns:a16="http://schemas.microsoft.com/office/drawing/2014/main" id="{F976725C-6AAD-4433-B837-8C8BF8BA88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Chart 13">
            <a:extLst>
              <a:ext uri="{FF2B5EF4-FFF2-40B4-BE49-F238E27FC236}">
                <a16:creationId xmlns:a16="http://schemas.microsoft.com/office/drawing/2014/main" id="{8490A892-AA96-4002-BFCD-E69114AF4992}"/>
              </a:ext>
            </a:extLst>
          </p:cNvPr>
          <p:cNvGraphicFramePr>
            <a:graphicFrameLocks/>
          </p:cNvGraphicFramePr>
          <p:nvPr>
            <p:extLst>
              <p:ext uri="{D42A27DB-BD31-4B8C-83A1-F6EECF244321}">
                <p14:modId xmlns:p14="http://schemas.microsoft.com/office/powerpoint/2010/main" val="2609055280"/>
              </p:ext>
            </p:extLst>
          </p:nvPr>
        </p:nvGraphicFramePr>
        <p:xfrm>
          <a:off x="11131" y="913347"/>
          <a:ext cx="9143999" cy="5373541"/>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1BA29D28-2929-4170-B106-3D751CBE0B0F}"/>
              </a:ext>
            </a:extLst>
          </p:cNvPr>
          <p:cNvSpPr txBox="1"/>
          <p:nvPr/>
        </p:nvSpPr>
        <p:spPr>
          <a:xfrm>
            <a:off x="5621642" y="2190815"/>
            <a:ext cx="1513974" cy="584775"/>
          </a:xfrm>
          <a:prstGeom prst="rect">
            <a:avLst/>
          </a:prstGeom>
          <a:solidFill>
            <a:schemeClr val="bg1"/>
          </a:solidFill>
          <a:ln>
            <a:solidFill>
              <a:schemeClr val="tx1"/>
            </a:solidFill>
          </a:ln>
        </p:spPr>
        <p:txBody>
          <a:bodyPr wrap="square" rtlCol="0">
            <a:spAutoFit/>
          </a:bodyPr>
          <a:lstStyle/>
          <a:p>
            <a:r>
              <a:rPr lang="en-US" sz="1600" dirty="0"/>
              <a:t>U.S.D.A. Nov. at 764,000 </a:t>
            </a:r>
            <a:r>
              <a:rPr lang="en-US" sz="1600" dirty="0" err="1"/>
              <a:t>tonnes</a:t>
            </a:r>
            <a:endParaRPr lang="en-US" sz="1600" dirty="0"/>
          </a:p>
        </p:txBody>
      </p:sp>
      <p:cxnSp>
        <p:nvCxnSpPr>
          <p:cNvPr id="18" name="Straight Arrow Connector 17">
            <a:extLst>
              <a:ext uri="{FF2B5EF4-FFF2-40B4-BE49-F238E27FC236}">
                <a16:creationId xmlns:a16="http://schemas.microsoft.com/office/drawing/2014/main" id="{8B7570EB-8226-470F-9D78-C3A29C0FFE9D}"/>
              </a:ext>
            </a:extLst>
          </p:cNvPr>
          <p:cNvCxnSpPr>
            <a:cxnSpLocks/>
          </p:cNvCxnSpPr>
          <p:nvPr/>
        </p:nvCxnSpPr>
        <p:spPr>
          <a:xfrm>
            <a:off x="7163014" y="2775590"/>
            <a:ext cx="375024" cy="10169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3F8089C-0DA5-4DC9-AD1F-81B628397AE9}"/>
              </a:ext>
            </a:extLst>
          </p:cNvPr>
          <p:cNvSpPr txBox="1"/>
          <p:nvPr/>
        </p:nvSpPr>
        <p:spPr>
          <a:xfrm>
            <a:off x="5616505" y="1148830"/>
            <a:ext cx="1838826" cy="923330"/>
          </a:xfrm>
          <a:prstGeom prst="rect">
            <a:avLst/>
          </a:prstGeom>
          <a:solidFill>
            <a:schemeClr val="bg1"/>
          </a:solidFill>
          <a:ln>
            <a:solidFill>
              <a:schemeClr val="tx1"/>
            </a:solidFill>
          </a:ln>
        </p:spPr>
        <p:txBody>
          <a:bodyPr wrap="square" rtlCol="0">
            <a:spAutoFit/>
          </a:bodyPr>
          <a:lstStyle/>
          <a:p>
            <a:r>
              <a:rPr lang="en-US" dirty="0"/>
              <a:t>U.S.D.A. Dec. at 1,016,000 </a:t>
            </a:r>
            <a:r>
              <a:rPr lang="en-US" dirty="0" err="1"/>
              <a:t>tonnes</a:t>
            </a:r>
            <a:r>
              <a:rPr lang="en-US" dirty="0"/>
              <a:t> and 13.5% S-T-U</a:t>
            </a:r>
          </a:p>
        </p:txBody>
      </p:sp>
      <p:cxnSp>
        <p:nvCxnSpPr>
          <p:cNvPr id="13" name="Straight Arrow Connector 12">
            <a:extLst>
              <a:ext uri="{FF2B5EF4-FFF2-40B4-BE49-F238E27FC236}">
                <a16:creationId xmlns:a16="http://schemas.microsoft.com/office/drawing/2014/main" id="{1E057F3E-6EBA-4D64-99DE-18445825F54E}"/>
              </a:ext>
            </a:extLst>
          </p:cNvPr>
          <p:cNvCxnSpPr>
            <a:cxnSpLocks/>
          </p:cNvCxnSpPr>
          <p:nvPr/>
        </p:nvCxnSpPr>
        <p:spPr>
          <a:xfrm>
            <a:off x="7244262" y="2091336"/>
            <a:ext cx="873811" cy="11090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4F6436E-43FD-45C9-98EC-16FD31E0BC58}"/>
              </a:ext>
            </a:extLst>
          </p:cNvPr>
          <p:cNvSpPr txBox="1"/>
          <p:nvPr/>
        </p:nvSpPr>
        <p:spPr>
          <a:xfrm>
            <a:off x="7758606" y="1148830"/>
            <a:ext cx="1274344" cy="1477328"/>
          </a:xfrm>
          <a:prstGeom prst="rect">
            <a:avLst/>
          </a:prstGeom>
          <a:solidFill>
            <a:schemeClr val="bg1"/>
          </a:solidFill>
          <a:ln>
            <a:solidFill>
              <a:schemeClr val="tx1"/>
            </a:solidFill>
          </a:ln>
        </p:spPr>
        <p:txBody>
          <a:bodyPr wrap="square" rtlCol="0">
            <a:spAutoFit/>
          </a:bodyPr>
          <a:lstStyle/>
          <a:p>
            <a:r>
              <a:rPr lang="en-US" dirty="0"/>
              <a:t>RS-SPC at 1,134,000 </a:t>
            </a:r>
            <a:r>
              <a:rPr lang="en-US" dirty="0" err="1"/>
              <a:t>tonnes</a:t>
            </a:r>
            <a:r>
              <a:rPr lang="en-US" dirty="0"/>
              <a:t> for 14.0% final S-T-U ratio</a:t>
            </a:r>
          </a:p>
        </p:txBody>
      </p:sp>
      <p:cxnSp>
        <p:nvCxnSpPr>
          <p:cNvPr id="8" name="Straight Arrow Connector 7">
            <a:extLst>
              <a:ext uri="{FF2B5EF4-FFF2-40B4-BE49-F238E27FC236}">
                <a16:creationId xmlns:a16="http://schemas.microsoft.com/office/drawing/2014/main" id="{EB059614-6CDD-4DB7-8E2C-3E1FD5ACC375}"/>
              </a:ext>
            </a:extLst>
          </p:cNvPr>
          <p:cNvCxnSpPr>
            <a:cxnSpLocks/>
          </p:cNvCxnSpPr>
          <p:nvPr/>
        </p:nvCxnSpPr>
        <p:spPr>
          <a:xfrm>
            <a:off x="8390797" y="2626158"/>
            <a:ext cx="369429" cy="3498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879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noFill/>
          </a:ln>
        </p:spPr>
        <p:txBody>
          <a:bodyPr>
            <a:noAutofit/>
          </a:bodyPr>
          <a:lstStyle/>
          <a:p>
            <a:r>
              <a:rPr lang="en-US" sz="3600" b="1" dirty="0">
                <a:solidFill>
                  <a:srgbClr val="EA6A00"/>
                </a:solidFill>
              </a:rPr>
              <a:t>SUA December 2018: </a:t>
            </a:r>
            <a:r>
              <a:rPr lang="en-US" sz="3200" dirty="0">
                <a:solidFill>
                  <a:schemeClr val="accent1">
                    <a:lumMod val="75000"/>
                  </a:schemeClr>
                </a:solidFill>
              </a:rPr>
              <a:t>U.S.D.A. 2017-18 WASDE</a:t>
            </a:r>
          </a:p>
        </p:txBody>
      </p:sp>
      <p:pic>
        <p:nvPicPr>
          <p:cNvPr id="6" name="Picture 9" descr="\\data\graphic\LOGOS\SOSLOGOS\Ron_Logos\SosPubLogoVector_Black.jpg">
            <a:extLst>
              <a:ext uri="{FF2B5EF4-FFF2-40B4-BE49-F238E27FC236}">
                <a16:creationId xmlns:a16="http://schemas.microsoft.com/office/drawing/2014/main" id="{FC3BB2E3-F7C4-4C3B-A218-39EC23FB80E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24598"/>
            <a:ext cx="1828800" cy="5334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6D713325-E25A-4F25-AB88-9A6617EAC185}"/>
              </a:ext>
            </a:extLst>
          </p:cNvPr>
          <p:cNvCxnSpPr/>
          <p:nvPr/>
        </p:nvCxnSpPr>
        <p:spPr>
          <a:xfrm>
            <a:off x="0" y="533401"/>
            <a:ext cx="91440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BB32623-89BC-46E3-8A96-CF6504391F7E}"/>
              </a:ext>
            </a:extLst>
          </p:cNvPr>
          <p:cNvSpPr txBox="1"/>
          <p:nvPr/>
        </p:nvSpPr>
        <p:spPr>
          <a:xfrm>
            <a:off x="76200" y="6447820"/>
            <a:ext cx="5181600" cy="307777"/>
          </a:xfrm>
          <a:prstGeom prst="rect">
            <a:avLst/>
          </a:prstGeom>
          <a:noFill/>
        </p:spPr>
        <p:txBody>
          <a:bodyPr wrap="square" rtlCol="0">
            <a:spAutoFit/>
          </a:bodyPr>
          <a:lstStyle/>
          <a:p>
            <a:r>
              <a:rPr lang="en-US" sz="1400" dirty="0"/>
              <a:t>* S-T-U ratio change is from prior S-T-U, not in tons. </a:t>
            </a:r>
          </a:p>
        </p:txBody>
      </p:sp>
      <p:sp>
        <p:nvSpPr>
          <p:cNvPr id="8" name="TextBox 7">
            <a:extLst>
              <a:ext uri="{FF2B5EF4-FFF2-40B4-BE49-F238E27FC236}">
                <a16:creationId xmlns:a16="http://schemas.microsoft.com/office/drawing/2014/main" id="{ED17DFBC-E15A-4615-BA8F-FD85B105D4F0}"/>
              </a:ext>
            </a:extLst>
          </p:cNvPr>
          <p:cNvSpPr txBox="1"/>
          <p:nvPr/>
        </p:nvSpPr>
        <p:spPr>
          <a:xfrm>
            <a:off x="4662174" y="643622"/>
            <a:ext cx="4373672" cy="5570756"/>
          </a:xfrm>
          <a:prstGeom prst="rect">
            <a:avLst/>
          </a:prstGeom>
          <a:solidFill>
            <a:schemeClr val="bg1"/>
          </a:solidFill>
          <a:ln>
            <a:solidFill>
              <a:schemeClr val="tx1"/>
            </a:solidFill>
          </a:ln>
        </p:spPr>
        <p:txBody>
          <a:bodyPr wrap="square" rtlCol="0">
            <a:spAutoFit/>
          </a:bodyPr>
          <a:lstStyle/>
          <a:p>
            <a:pPr marL="285750" indent="-285750">
              <a:buFont typeface="Wingdings" panose="05000000000000000000" pitchFamily="2" charset="2"/>
              <a:buChar char="§"/>
            </a:pPr>
            <a:r>
              <a:rPr lang="en-US" dirty="0"/>
              <a:t>For 2017-18 (ended Sept. 30, 2018),    very minor changes were made for supply/demand in the Dec. 11 WASDE.  </a:t>
            </a:r>
          </a:p>
          <a:p>
            <a:pPr marL="171450" indent="-1714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Domestic production was unchanged.</a:t>
            </a:r>
          </a:p>
          <a:p>
            <a:pPr marL="285750" indent="-2857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Imports (including Mexico) were unchanged.</a:t>
            </a:r>
          </a:p>
          <a:p>
            <a:endParaRPr lang="en-US" sz="1000" dirty="0"/>
          </a:p>
          <a:p>
            <a:pPr marL="285750" indent="-285750">
              <a:buFont typeface="Wingdings" panose="05000000000000000000" pitchFamily="2" charset="2"/>
              <a:buChar char="§"/>
            </a:pPr>
            <a:r>
              <a:rPr lang="en-US" dirty="0"/>
              <a:t>Deliveries (including for food) were unchanged.</a:t>
            </a:r>
          </a:p>
          <a:p>
            <a:pPr marL="285750" indent="-2857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Year-over-year deliveries for food declined 54,000 tons, or 0.45%, from 2016-17 (unchanged from prior month). </a:t>
            </a:r>
          </a:p>
          <a:p>
            <a:pPr marL="285750" indent="-2857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Miscellaneous was raised 46% to 142,000 tons from November (zero in October and 38,000 tons in 2016-17).</a:t>
            </a:r>
          </a:p>
          <a:p>
            <a:pPr marL="285750" indent="-285750">
              <a:buFont typeface="Wingdings" panose="05000000000000000000" pitchFamily="2" charset="2"/>
              <a:buChar char="§"/>
            </a:pPr>
            <a:endParaRPr lang="en-US" sz="1000" dirty="0"/>
          </a:p>
          <a:p>
            <a:pPr marL="285750" indent="-285750">
              <a:buFont typeface="Wingdings" panose="05000000000000000000" pitchFamily="2" charset="2"/>
              <a:buChar char="§"/>
            </a:pPr>
            <a:r>
              <a:rPr lang="en-US" dirty="0"/>
              <a:t>These numbers will continue to be fine tuned over the next couple of months. </a:t>
            </a:r>
          </a:p>
        </p:txBody>
      </p:sp>
      <p:graphicFrame>
        <p:nvGraphicFramePr>
          <p:cNvPr id="9" name="Table 8">
            <a:extLst>
              <a:ext uri="{FF2B5EF4-FFF2-40B4-BE49-F238E27FC236}">
                <a16:creationId xmlns:a16="http://schemas.microsoft.com/office/drawing/2014/main" id="{F529FB04-9949-4653-AC6B-3CDE978CBEA2}"/>
              </a:ext>
            </a:extLst>
          </p:cNvPr>
          <p:cNvGraphicFramePr>
            <a:graphicFrameLocks noGrp="1"/>
          </p:cNvGraphicFramePr>
          <p:nvPr>
            <p:extLst>
              <p:ext uri="{D42A27DB-BD31-4B8C-83A1-F6EECF244321}">
                <p14:modId xmlns:p14="http://schemas.microsoft.com/office/powerpoint/2010/main" val="3564706678"/>
              </p:ext>
            </p:extLst>
          </p:nvPr>
        </p:nvGraphicFramePr>
        <p:xfrm>
          <a:off x="31679" y="645902"/>
          <a:ext cx="4522342" cy="5675293"/>
        </p:xfrm>
        <a:graphic>
          <a:graphicData uri="http://schemas.openxmlformats.org/drawingml/2006/table">
            <a:tbl>
              <a:tblPr>
                <a:tableStyleId>{5C22544A-7EE6-4342-B048-85BDC9FD1C3A}</a:tableStyleId>
              </a:tblPr>
              <a:tblGrid>
                <a:gridCol w="1474342">
                  <a:extLst>
                    <a:ext uri="{9D8B030D-6E8A-4147-A177-3AD203B41FA5}">
                      <a16:colId xmlns:a16="http://schemas.microsoft.com/office/drawing/2014/main" val="1970448997"/>
                    </a:ext>
                  </a:extLst>
                </a:gridCol>
                <a:gridCol w="990600">
                  <a:extLst>
                    <a:ext uri="{9D8B030D-6E8A-4147-A177-3AD203B41FA5}">
                      <a16:colId xmlns:a16="http://schemas.microsoft.com/office/drawing/2014/main" val="2553188889"/>
                    </a:ext>
                  </a:extLst>
                </a:gridCol>
                <a:gridCol w="990600">
                  <a:extLst>
                    <a:ext uri="{9D8B030D-6E8A-4147-A177-3AD203B41FA5}">
                      <a16:colId xmlns:a16="http://schemas.microsoft.com/office/drawing/2014/main" val="773026763"/>
                    </a:ext>
                  </a:extLst>
                </a:gridCol>
                <a:gridCol w="1066800">
                  <a:extLst>
                    <a:ext uri="{9D8B030D-6E8A-4147-A177-3AD203B41FA5}">
                      <a16:colId xmlns:a16="http://schemas.microsoft.com/office/drawing/2014/main" val="4173735293"/>
                    </a:ext>
                  </a:extLst>
                </a:gridCol>
              </a:tblGrid>
              <a:tr h="285106">
                <a:tc>
                  <a:txBody>
                    <a:bodyPr/>
                    <a:lstStyle/>
                    <a:p>
                      <a:pPr algn="l" fontAlgn="b"/>
                      <a:r>
                        <a:rPr lang="en-US" sz="1600" i="1" u="none" strike="noStrike" dirty="0">
                          <a:effectLst/>
                          <a:latin typeface="+mn-lt"/>
                        </a:rPr>
                        <a:t>1,000 short tons</a:t>
                      </a:r>
                      <a:endParaRPr lang="en-US" sz="1600" b="1" i="1" u="none" strike="noStrike" dirty="0">
                        <a:solidFill>
                          <a:srgbClr val="000000"/>
                        </a:solidFill>
                        <a:effectLst/>
                        <a:latin typeface="+mn-lt"/>
                      </a:endParaRPr>
                    </a:p>
                  </a:txBody>
                  <a:tcPr marL="6657" marR="6657" marT="6657" marB="0" anchor="b"/>
                </a:tc>
                <a:tc>
                  <a:txBody>
                    <a:bodyPr/>
                    <a:lstStyle/>
                    <a:p>
                      <a:pPr algn="r" fontAlgn="b"/>
                      <a:r>
                        <a:rPr lang="en-US" sz="1800" b="1" u="none" strike="noStrike" dirty="0">
                          <a:solidFill>
                            <a:schemeClr val="tx1"/>
                          </a:solidFill>
                          <a:effectLst/>
                          <a:latin typeface="+mn-lt"/>
                        </a:rPr>
                        <a:t>Dec.</a:t>
                      </a:r>
                      <a:endParaRPr lang="en-US" sz="1800" b="1" i="0" u="none" strike="noStrike" dirty="0">
                        <a:solidFill>
                          <a:schemeClr val="tx1"/>
                        </a:solidFill>
                        <a:effectLst/>
                        <a:latin typeface="+mn-lt"/>
                      </a:endParaRPr>
                    </a:p>
                  </a:txBody>
                  <a:tcPr marL="6657" marR="6657" marT="6657" marB="0" anchor="b"/>
                </a:tc>
                <a:tc gridSpan="2">
                  <a:txBody>
                    <a:bodyPr/>
                    <a:lstStyle/>
                    <a:p>
                      <a:pPr algn="ctr" fontAlgn="b"/>
                      <a:r>
                        <a:rPr lang="en-US" sz="1800" b="1" u="none" strike="noStrike" dirty="0">
                          <a:solidFill>
                            <a:schemeClr val="tx1"/>
                          </a:solidFill>
                          <a:effectLst/>
                          <a:latin typeface="+mn-lt"/>
                        </a:rPr>
                        <a:t>Change from Nov.</a:t>
                      </a:r>
                      <a:endParaRPr lang="en-US" sz="1800" b="1" i="0" u="none" strike="noStrike" dirty="0">
                        <a:solidFill>
                          <a:schemeClr val="tx1"/>
                        </a:solidFill>
                        <a:effectLst/>
                        <a:latin typeface="+mn-lt"/>
                      </a:endParaRPr>
                    </a:p>
                  </a:txBody>
                  <a:tcPr marL="6657" marR="6657" marT="6657" marB="0" anchor="b"/>
                </a:tc>
                <a:tc hMerge="1">
                  <a:txBody>
                    <a:bodyPr/>
                    <a:lstStyle/>
                    <a:p>
                      <a:endParaRPr lang="en-US"/>
                    </a:p>
                  </a:txBody>
                  <a:tcPr/>
                </a:tc>
                <a:extLst>
                  <a:ext uri="{0D108BD9-81ED-4DB2-BD59-A6C34878D82A}">
                    <a16:rowId xmlns:a16="http://schemas.microsoft.com/office/drawing/2014/main" val="1294243685"/>
                  </a:ext>
                </a:extLst>
              </a:tr>
              <a:tr h="269593">
                <a:tc>
                  <a:txBody>
                    <a:bodyPr/>
                    <a:lstStyle/>
                    <a:p>
                      <a:pPr algn="l" fontAlgn="b"/>
                      <a:r>
                        <a:rPr lang="en-US" sz="1600" i="1" u="none" strike="noStrike" dirty="0">
                          <a:effectLst/>
                          <a:latin typeface="+mn-lt"/>
                        </a:rPr>
                        <a:t>raw value</a:t>
                      </a:r>
                      <a:endParaRPr lang="en-US" sz="1600" b="0" i="1" u="none" strike="noStrike" dirty="0">
                        <a:solidFill>
                          <a:srgbClr val="000000"/>
                        </a:solidFill>
                        <a:effectLst/>
                        <a:latin typeface="+mn-lt"/>
                      </a:endParaRPr>
                    </a:p>
                  </a:txBody>
                  <a:tcPr marL="6657" marR="6657" marT="6657" marB="0" anchor="b"/>
                </a:tc>
                <a:tc>
                  <a:txBody>
                    <a:bodyPr/>
                    <a:lstStyle/>
                    <a:p>
                      <a:pPr algn="r" fontAlgn="b"/>
                      <a:r>
                        <a:rPr lang="en-US" sz="1800" b="1" u="sng" strike="noStrike" dirty="0">
                          <a:effectLst/>
                          <a:latin typeface="+mn-lt"/>
                        </a:rPr>
                        <a:t>17-18</a:t>
                      </a:r>
                      <a:endParaRPr lang="en-US" sz="1800" b="1" i="0" u="sng" strike="noStrike" dirty="0">
                        <a:solidFill>
                          <a:srgbClr val="000000"/>
                        </a:solidFill>
                        <a:effectLst/>
                        <a:latin typeface="+mn-lt"/>
                      </a:endParaRPr>
                    </a:p>
                  </a:txBody>
                  <a:tcPr marL="6657" marR="6657" marT="6657" marB="0" anchor="b"/>
                </a:tc>
                <a:tc>
                  <a:txBody>
                    <a:bodyPr/>
                    <a:lstStyle/>
                    <a:p>
                      <a:pPr algn="r" fontAlgn="b"/>
                      <a:r>
                        <a:rPr lang="en-US" sz="1800" b="1" u="sng" strike="noStrike" dirty="0">
                          <a:effectLst/>
                          <a:latin typeface="+mn-lt"/>
                        </a:rPr>
                        <a:t>Tons</a:t>
                      </a:r>
                      <a:endParaRPr lang="en-US" sz="1800" b="1" i="0" u="sng" strike="noStrike" dirty="0">
                        <a:solidFill>
                          <a:srgbClr val="000000"/>
                        </a:solidFill>
                        <a:effectLst/>
                        <a:latin typeface="+mn-lt"/>
                      </a:endParaRPr>
                    </a:p>
                  </a:txBody>
                  <a:tcPr marL="6657" marR="6657" marT="6657" marB="0" anchor="b"/>
                </a:tc>
                <a:tc>
                  <a:txBody>
                    <a:bodyPr/>
                    <a:lstStyle/>
                    <a:p>
                      <a:pPr algn="r" fontAlgn="b"/>
                      <a:r>
                        <a:rPr lang="en-US" sz="1800" b="1" u="sng" strike="noStrike" dirty="0">
                          <a:effectLst/>
                          <a:latin typeface="+mn-lt"/>
                        </a:rPr>
                        <a:t>%</a:t>
                      </a:r>
                      <a:endParaRPr lang="en-US" sz="1800" b="1" i="0" u="sng" strike="noStrike" dirty="0">
                        <a:solidFill>
                          <a:srgbClr val="000000"/>
                        </a:solidFill>
                        <a:effectLst/>
                        <a:latin typeface="+mn-lt"/>
                      </a:endParaRPr>
                    </a:p>
                  </a:txBody>
                  <a:tcPr marL="6657" marR="6657" marT="6657" marB="0" anchor="b"/>
                </a:tc>
                <a:extLst>
                  <a:ext uri="{0D108BD9-81ED-4DB2-BD59-A6C34878D82A}">
                    <a16:rowId xmlns:a16="http://schemas.microsoft.com/office/drawing/2014/main" val="3522466378"/>
                  </a:ext>
                </a:extLst>
              </a:tr>
              <a:tr h="198393">
                <a:tc>
                  <a:txBody>
                    <a:bodyPr/>
                    <a:lstStyle/>
                    <a:p>
                      <a:pPr algn="l" fontAlgn="b"/>
                      <a:r>
                        <a:rPr lang="en-US" sz="1800" u="none" strike="noStrike" dirty="0">
                          <a:effectLst/>
                          <a:latin typeface="+mn-lt"/>
                        </a:rPr>
                        <a:t>Begin. Stocks</a:t>
                      </a:r>
                      <a:endParaRPr lang="en-US" sz="1800" b="0" i="0" u="none" strike="noStrike" dirty="0">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1,876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4011712448"/>
                  </a:ext>
                </a:extLst>
              </a:tr>
              <a:tr h="198393">
                <a:tc>
                  <a:txBody>
                    <a:bodyPr/>
                    <a:lstStyle/>
                    <a:p>
                      <a:pPr algn="l" fontAlgn="b"/>
                      <a:r>
                        <a:rPr lang="en-US" sz="1800" u="none" strike="noStrike">
                          <a:effectLst/>
                          <a:latin typeface="+mn-lt"/>
                        </a:rPr>
                        <a:t>Production</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9,293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3209158452"/>
                  </a:ext>
                </a:extLst>
              </a:tr>
              <a:tr h="198393">
                <a:tc>
                  <a:txBody>
                    <a:bodyPr/>
                    <a:lstStyle/>
                    <a:p>
                      <a:pPr algn="l" fontAlgn="b"/>
                      <a:r>
                        <a:rPr lang="en-US" sz="1800" u="none" strike="noStrike">
                          <a:effectLst/>
                          <a:latin typeface="+mn-lt"/>
                        </a:rPr>
                        <a:t>  Beet</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5,279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2206210324"/>
                  </a:ext>
                </a:extLst>
              </a:tr>
              <a:tr h="198393">
                <a:tc>
                  <a:txBody>
                    <a:bodyPr/>
                    <a:lstStyle/>
                    <a:p>
                      <a:pPr algn="l" fontAlgn="b"/>
                      <a:r>
                        <a:rPr lang="en-US" sz="1800" u="none" strike="noStrike">
                          <a:effectLst/>
                          <a:latin typeface="+mn-lt"/>
                        </a:rPr>
                        <a:t>  Cane</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dirty="0">
                          <a:solidFill>
                            <a:srgbClr val="000000"/>
                          </a:solidFill>
                          <a:effectLst/>
                          <a:latin typeface="Calibri" panose="020F0502020204030204" pitchFamily="34" charset="0"/>
                        </a:rPr>
                        <a:t>     4,014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1048090728"/>
                  </a:ext>
                </a:extLst>
              </a:tr>
              <a:tr h="198393">
                <a:tc>
                  <a:txBody>
                    <a:bodyPr/>
                    <a:lstStyle/>
                    <a:p>
                      <a:pPr algn="l" fontAlgn="b"/>
                      <a:r>
                        <a:rPr lang="en-US" sz="1800" u="none" strike="noStrike">
                          <a:effectLst/>
                          <a:latin typeface="+mn-lt"/>
                        </a:rPr>
                        <a:t>Imports</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3,277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272298480"/>
                  </a:ext>
                </a:extLst>
              </a:tr>
              <a:tr h="198393">
                <a:tc>
                  <a:txBody>
                    <a:bodyPr/>
                    <a:lstStyle/>
                    <a:p>
                      <a:pPr algn="l" fontAlgn="b"/>
                      <a:r>
                        <a:rPr lang="en-US" sz="1800" u="none" strike="noStrike">
                          <a:effectLst/>
                          <a:latin typeface="+mn-lt"/>
                        </a:rPr>
                        <a:t>  T.R.Q.</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1,663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27624892"/>
                  </a:ext>
                </a:extLst>
              </a:tr>
              <a:tr h="198393">
                <a:tc>
                  <a:txBody>
                    <a:bodyPr/>
                    <a:lstStyle/>
                    <a:p>
                      <a:pPr algn="l" fontAlgn="b"/>
                      <a:r>
                        <a:rPr lang="en-US" sz="1800" u="none" strike="noStrike">
                          <a:effectLst/>
                          <a:latin typeface="+mn-lt"/>
                        </a:rPr>
                        <a:t>  Other Prog.</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326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813444775"/>
                  </a:ext>
                </a:extLst>
              </a:tr>
              <a:tr h="198393">
                <a:tc>
                  <a:txBody>
                    <a:bodyPr/>
                    <a:lstStyle/>
                    <a:p>
                      <a:pPr algn="l" fontAlgn="b"/>
                      <a:r>
                        <a:rPr lang="en-US" sz="1800" u="none" strike="noStrike">
                          <a:effectLst/>
                          <a:latin typeface="+mn-lt"/>
                        </a:rPr>
                        <a:t>  Mexico</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1,223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1585495443"/>
                  </a:ext>
                </a:extLst>
              </a:tr>
              <a:tr h="198393">
                <a:tc>
                  <a:txBody>
                    <a:bodyPr/>
                    <a:lstStyle/>
                    <a:p>
                      <a:pPr algn="l" fontAlgn="b"/>
                      <a:r>
                        <a:rPr lang="en-US" sz="1800" u="none" strike="noStrike">
                          <a:effectLst/>
                          <a:latin typeface="+mn-lt"/>
                        </a:rPr>
                        <a:t>  High Tier</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64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3340696589"/>
                  </a:ext>
                </a:extLst>
              </a:tr>
              <a:tr h="198393">
                <a:tc>
                  <a:txBody>
                    <a:bodyPr/>
                    <a:lstStyle/>
                    <a:p>
                      <a:pPr algn="l" fontAlgn="b"/>
                      <a:r>
                        <a:rPr lang="en-US" sz="1800" u="none" strike="noStrike">
                          <a:effectLst/>
                          <a:latin typeface="+mn-lt"/>
                        </a:rPr>
                        <a:t>    Ttl Supply</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14,445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5612205"/>
                  </a:ext>
                </a:extLst>
              </a:tr>
              <a:tr h="198393">
                <a:tc>
                  <a:txBody>
                    <a:bodyPr/>
                    <a:lstStyle/>
                    <a:p>
                      <a:pPr algn="l" fontAlgn="b"/>
                      <a:r>
                        <a:rPr lang="en-US" sz="1800" u="none" strike="noStrike">
                          <a:effectLst/>
                          <a:latin typeface="+mn-lt"/>
                        </a:rPr>
                        <a:t>Exports</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170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1753329375"/>
                  </a:ext>
                </a:extLst>
              </a:tr>
              <a:tr h="198393">
                <a:tc>
                  <a:txBody>
                    <a:bodyPr/>
                    <a:lstStyle/>
                    <a:p>
                      <a:pPr algn="l" fontAlgn="b"/>
                      <a:r>
                        <a:rPr lang="en-US" sz="1800" u="none" strike="noStrike">
                          <a:effectLst/>
                          <a:latin typeface="+mn-lt"/>
                        </a:rPr>
                        <a:t>Deliveries</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12,185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774008149"/>
                  </a:ext>
                </a:extLst>
              </a:tr>
              <a:tr h="198393">
                <a:tc>
                  <a:txBody>
                    <a:bodyPr/>
                    <a:lstStyle/>
                    <a:p>
                      <a:pPr algn="l" fontAlgn="b"/>
                      <a:r>
                        <a:rPr lang="en-US" sz="1800" u="none" strike="noStrike">
                          <a:effectLst/>
                          <a:latin typeface="+mn-lt"/>
                        </a:rPr>
                        <a:t>  Food</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12,048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213749199"/>
                  </a:ext>
                </a:extLst>
              </a:tr>
              <a:tr h="198393">
                <a:tc>
                  <a:txBody>
                    <a:bodyPr/>
                    <a:lstStyle/>
                    <a:p>
                      <a:pPr algn="l" fontAlgn="b"/>
                      <a:r>
                        <a:rPr lang="en-US" sz="1800" u="none" strike="noStrike">
                          <a:effectLst/>
                          <a:latin typeface="+mn-lt"/>
                        </a:rPr>
                        <a:t>  Other</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137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0.0%</a:t>
                      </a:r>
                    </a:p>
                  </a:txBody>
                  <a:tcPr marL="9525" marR="9525" marT="9525" marB="0" anchor="b"/>
                </a:tc>
                <a:extLst>
                  <a:ext uri="{0D108BD9-81ED-4DB2-BD59-A6C34878D82A}">
                    <a16:rowId xmlns:a16="http://schemas.microsoft.com/office/drawing/2014/main" val="1494377223"/>
                  </a:ext>
                </a:extLst>
              </a:tr>
              <a:tr h="198393">
                <a:tc>
                  <a:txBody>
                    <a:bodyPr/>
                    <a:lstStyle/>
                    <a:p>
                      <a:pPr algn="l" fontAlgn="b"/>
                      <a:r>
                        <a:rPr lang="en-US" sz="1800" u="none" strike="noStrike">
                          <a:effectLst/>
                          <a:latin typeface="+mn-lt"/>
                        </a:rPr>
                        <a:t>Misc.</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142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45 </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46.4%</a:t>
                      </a:r>
                    </a:p>
                  </a:txBody>
                  <a:tcPr marL="9525" marR="9525" marT="9525" marB="0" anchor="b"/>
                </a:tc>
                <a:extLst>
                  <a:ext uri="{0D108BD9-81ED-4DB2-BD59-A6C34878D82A}">
                    <a16:rowId xmlns:a16="http://schemas.microsoft.com/office/drawing/2014/main" val="786366583"/>
                  </a:ext>
                </a:extLst>
              </a:tr>
              <a:tr h="198393">
                <a:tc>
                  <a:txBody>
                    <a:bodyPr/>
                    <a:lstStyle/>
                    <a:p>
                      <a:pPr algn="l" fontAlgn="b"/>
                      <a:r>
                        <a:rPr lang="en-US" sz="1800" u="none" strike="noStrike">
                          <a:effectLst/>
                          <a:latin typeface="+mn-lt"/>
                        </a:rPr>
                        <a:t>    Total Use</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12,497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44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0.4%</a:t>
                      </a:r>
                    </a:p>
                  </a:txBody>
                  <a:tcPr marL="9525" marR="9525" marT="9525" marB="0" anchor="b"/>
                </a:tc>
                <a:extLst>
                  <a:ext uri="{0D108BD9-81ED-4DB2-BD59-A6C34878D82A}">
                    <a16:rowId xmlns:a16="http://schemas.microsoft.com/office/drawing/2014/main" val="3353216656"/>
                  </a:ext>
                </a:extLst>
              </a:tr>
              <a:tr h="252591">
                <a:tc>
                  <a:txBody>
                    <a:bodyPr/>
                    <a:lstStyle/>
                    <a:p>
                      <a:pPr algn="l" fontAlgn="b"/>
                      <a:r>
                        <a:rPr lang="en-US" sz="1800" u="none" strike="noStrike">
                          <a:effectLst/>
                          <a:latin typeface="+mn-lt"/>
                        </a:rPr>
                        <a:t>Ending Stocks</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     1,948 </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(45)</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-2.3%</a:t>
                      </a:r>
                    </a:p>
                  </a:txBody>
                  <a:tcPr marL="9525" marR="9525" marT="9525" marB="0" anchor="b"/>
                </a:tc>
                <a:extLst>
                  <a:ext uri="{0D108BD9-81ED-4DB2-BD59-A6C34878D82A}">
                    <a16:rowId xmlns:a16="http://schemas.microsoft.com/office/drawing/2014/main" val="1475546116"/>
                  </a:ext>
                </a:extLst>
              </a:tr>
              <a:tr h="198393">
                <a:tc>
                  <a:txBody>
                    <a:bodyPr/>
                    <a:lstStyle/>
                    <a:p>
                      <a:pPr algn="l" fontAlgn="b"/>
                      <a:r>
                        <a:rPr lang="en-US" sz="1800" u="none" strike="noStrike">
                          <a:effectLst/>
                          <a:latin typeface="+mn-lt"/>
                        </a:rPr>
                        <a:t>Stocks-to-use</a:t>
                      </a:r>
                      <a:endParaRPr lang="en-US" sz="1800" b="0" i="0" u="none" strike="noStrike">
                        <a:solidFill>
                          <a:srgbClr val="000000"/>
                        </a:solidFill>
                        <a:effectLst/>
                        <a:latin typeface="+mn-lt"/>
                      </a:endParaRPr>
                    </a:p>
                  </a:txBody>
                  <a:tcPr marL="6657" marR="6657" marT="6657" marB="0" anchor="b"/>
                </a:tc>
                <a:tc>
                  <a:txBody>
                    <a:bodyPr/>
                    <a:lstStyle/>
                    <a:p>
                      <a:pPr algn="r" fontAlgn="b"/>
                      <a:r>
                        <a:rPr lang="en-US" sz="1800" b="0" i="0" u="none" strike="noStrike">
                          <a:solidFill>
                            <a:srgbClr val="000000"/>
                          </a:solidFill>
                          <a:effectLst/>
                          <a:latin typeface="Calibri" panose="020F0502020204030204" pitchFamily="34" charset="0"/>
                        </a:rPr>
                        <a:t>15.6%</a:t>
                      </a:r>
                    </a:p>
                  </a:txBody>
                  <a:tcPr marL="9525" marR="9525" marT="9525" marB="0" anchor="b"/>
                </a:tc>
                <a:tc>
                  <a:txBody>
                    <a:bodyPr/>
                    <a:lstStyle/>
                    <a:p>
                      <a:pPr algn="r" fontAlgn="b"/>
                      <a:r>
                        <a:rPr lang="en-US" sz="1800" b="0" i="0" u="none" strike="noStrike">
                          <a:solidFill>
                            <a:srgbClr val="000000"/>
                          </a:solidFill>
                          <a:effectLst/>
                          <a:latin typeface="Calibri" panose="020F0502020204030204" pitchFamily="34" charset="0"/>
                        </a:rPr>
                        <a:t>     (0.4)</a:t>
                      </a:r>
                    </a:p>
                  </a:txBody>
                  <a:tcPr marL="9525" marR="9525" marT="9525" marB="0" anchor="b"/>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84585352"/>
                  </a:ext>
                </a:extLst>
              </a:tr>
            </a:tbl>
          </a:graphicData>
        </a:graphic>
      </p:graphicFrame>
    </p:spTree>
    <p:extLst>
      <p:ext uri="{BB962C8B-B14F-4D97-AF65-F5344CB8AC3E}">
        <p14:creationId xmlns:p14="http://schemas.microsoft.com/office/powerpoint/2010/main" val="880483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67485"/>
            <a:ext cx="8153400" cy="2771115"/>
          </a:xfrm>
        </p:spPr>
        <p:txBody>
          <a:bodyPr>
            <a:normAutofit/>
          </a:bodyPr>
          <a:lstStyle/>
          <a:p>
            <a:br>
              <a:rPr lang="en-US" sz="2400" dirty="0"/>
            </a:br>
            <a:endParaRPr lang="en-US" sz="4400" dirty="0"/>
          </a:p>
        </p:txBody>
      </p:sp>
      <p:sp>
        <p:nvSpPr>
          <p:cNvPr id="3" name="Subtitle 2"/>
          <p:cNvSpPr>
            <a:spLocks noGrp="1"/>
          </p:cNvSpPr>
          <p:nvPr>
            <p:ph type="subTitle" idx="1"/>
          </p:nvPr>
        </p:nvSpPr>
        <p:spPr>
          <a:xfrm>
            <a:off x="0" y="1"/>
            <a:ext cx="9144000" cy="533400"/>
          </a:xfrm>
          <a:ln>
            <a:solidFill>
              <a:schemeClr val="accent1">
                <a:lumMod val="20000"/>
                <a:lumOff val="80000"/>
              </a:schemeClr>
            </a:solidFill>
          </a:ln>
        </p:spPr>
        <p:txBody>
          <a:bodyPr>
            <a:noAutofit/>
          </a:bodyPr>
          <a:lstStyle/>
          <a:p>
            <a:r>
              <a:rPr lang="en-US" sz="3600" b="1" dirty="0">
                <a:solidFill>
                  <a:srgbClr val="EA6A00"/>
                </a:solidFill>
              </a:rPr>
              <a:t>SUA December 2018: </a:t>
            </a:r>
            <a:r>
              <a:rPr lang="en-US" sz="3200" dirty="0">
                <a:solidFill>
                  <a:schemeClr val="accent1"/>
                </a:solidFill>
              </a:rPr>
              <a:t>U.S. Imports from Mexico</a:t>
            </a:r>
          </a:p>
        </p:txBody>
      </p:sp>
      <p:sp>
        <p:nvSpPr>
          <p:cNvPr id="4" name="TextBox 3"/>
          <p:cNvSpPr txBox="1"/>
          <p:nvPr/>
        </p:nvSpPr>
        <p:spPr>
          <a:xfrm>
            <a:off x="-1" y="548408"/>
            <a:ext cx="9143999" cy="369332"/>
          </a:xfrm>
          <a:prstGeom prst="rect">
            <a:avLst/>
          </a:prstGeom>
          <a:noFill/>
        </p:spPr>
        <p:txBody>
          <a:bodyPr wrap="square" rtlCol="0">
            <a:spAutoFit/>
          </a:bodyPr>
          <a:lstStyle/>
          <a:p>
            <a:r>
              <a:rPr lang="en-US" dirty="0"/>
              <a:t>Monthly, in 1,000 tonnes, raw value. *October and November 2018-19 are U.S.D.A. forecasts.</a:t>
            </a:r>
          </a:p>
        </p:txBody>
      </p:sp>
      <p:pic>
        <p:nvPicPr>
          <p:cNvPr id="10" name="Picture 9" descr="\\data\graphic\LOGOS\SOSLOGOS\Ron_Logos\SosPubLogoVector_Black.jpg">
            <a:extLst>
              <a:ext uri="{FF2B5EF4-FFF2-40B4-BE49-F238E27FC236}">
                <a16:creationId xmlns:a16="http://schemas.microsoft.com/office/drawing/2014/main" id="{8F69A3E1-8EC5-4C9F-9584-48060C75CF1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306064"/>
            <a:ext cx="1828800" cy="55193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596624E-9D1E-4959-9FFC-5FDAFB26463F}"/>
              </a:ext>
            </a:extLst>
          </p:cNvPr>
          <p:cNvSpPr txBox="1"/>
          <p:nvPr/>
        </p:nvSpPr>
        <p:spPr>
          <a:xfrm>
            <a:off x="76200" y="6495829"/>
            <a:ext cx="4267200" cy="338554"/>
          </a:xfrm>
          <a:prstGeom prst="rect">
            <a:avLst/>
          </a:prstGeom>
          <a:noFill/>
        </p:spPr>
        <p:txBody>
          <a:bodyPr wrap="square" rtlCol="0">
            <a:spAutoFit/>
          </a:bodyPr>
          <a:lstStyle/>
          <a:p>
            <a:r>
              <a:rPr lang="en-US" sz="1600" dirty="0"/>
              <a:t>Sources: U.S.D.A. and U.S. Census Bureau</a:t>
            </a:r>
          </a:p>
        </p:txBody>
      </p:sp>
      <p:graphicFrame>
        <p:nvGraphicFramePr>
          <p:cNvPr id="9" name="Chart 8">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849361932"/>
              </p:ext>
            </p:extLst>
          </p:nvPr>
        </p:nvGraphicFramePr>
        <p:xfrm>
          <a:off x="0" y="990600"/>
          <a:ext cx="9143999" cy="5257799"/>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5B77BDE8-559E-4C78-A606-602E03BAB1CF}"/>
              </a:ext>
            </a:extLst>
          </p:cNvPr>
          <p:cNvSpPr txBox="1"/>
          <p:nvPr/>
        </p:nvSpPr>
        <p:spPr>
          <a:xfrm>
            <a:off x="609600" y="2418314"/>
            <a:ext cx="2057400" cy="1200329"/>
          </a:xfrm>
          <a:prstGeom prst="rect">
            <a:avLst/>
          </a:prstGeom>
          <a:solidFill>
            <a:schemeClr val="bg1"/>
          </a:solidFill>
          <a:ln w="25400">
            <a:solidFill>
              <a:srgbClr val="FF0000"/>
            </a:solidFill>
            <a:prstDash val="dash"/>
          </a:ln>
        </p:spPr>
        <p:txBody>
          <a:bodyPr wrap="square" rtlCol="0">
            <a:spAutoFit/>
          </a:bodyPr>
          <a:lstStyle/>
          <a:p>
            <a:r>
              <a:rPr lang="en-US" dirty="0"/>
              <a:t>Forecast imports in first two months of 2018-19 slow but in line with past years</a:t>
            </a:r>
          </a:p>
        </p:txBody>
      </p:sp>
      <p:cxnSp>
        <p:nvCxnSpPr>
          <p:cNvPr id="11" name="Straight Arrow Connector 10">
            <a:extLst>
              <a:ext uri="{FF2B5EF4-FFF2-40B4-BE49-F238E27FC236}">
                <a16:creationId xmlns:a16="http://schemas.microsoft.com/office/drawing/2014/main" id="{06EE9A6E-7F9B-4B84-A539-61E2A5BB483D}"/>
              </a:ext>
            </a:extLst>
          </p:cNvPr>
          <p:cNvCxnSpPr/>
          <p:nvPr/>
        </p:nvCxnSpPr>
        <p:spPr>
          <a:xfrm flipH="1">
            <a:off x="1295400" y="3619499"/>
            <a:ext cx="304800" cy="140970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99FE659-BAA9-45FB-9AB6-AA52BE00C143}"/>
              </a:ext>
            </a:extLst>
          </p:cNvPr>
          <p:cNvSpPr txBox="1"/>
          <p:nvPr/>
        </p:nvSpPr>
        <p:spPr>
          <a:xfrm>
            <a:off x="6509537" y="1194625"/>
            <a:ext cx="1981200" cy="1477328"/>
          </a:xfrm>
          <a:prstGeom prst="rect">
            <a:avLst/>
          </a:prstGeom>
          <a:solidFill>
            <a:schemeClr val="bg1"/>
          </a:solidFill>
          <a:ln w="15875">
            <a:solidFill>
              <a:schemeClr val="bg1">
                <a:lumMod val="65000"/>
              </a:schemeClr>
            </a:solidFill>
          </a:ln>
        </p:spPr>
        <p:txBody>
          <a:bodyPr wrap="square" rtlCol="0">
            <a:spAutoFit/>
          </a:bodyPr>
          <a:lstStyle/>
          <a:p>
            <a:r>
              <a:rPr lang="en-US" dirty="0"/>
              <a:t>September imports slowed to 85,210 </a:t>
            </a:r>
            <a:r>
              <a:rPr lang="en-US" dirty="0" err="1"/>
              <a:t>tonnes</a:t>
            </a:r>
            <a:r>
              <a:rPr lang="en-US" dirty="0"/>
              <a:t>, bringing 2017-18 total to 1,109,750 </a:t>
            </a:r>
            <a:r>
              <a:rPr lang="en-US" dirty="0" err="1"/>
              <a:t>tonnes</a:t>
            </a:r>
            <a:endParaRPr lang="en-US" dirty="0"/>
          </a:p>
        </p:txBody>
      </p:sp>
      <p:cxnSp>
        <p:nvCxnSpPr>
          <p:cNvPr id="33" name="Straight Connector 32">
            <a:extLst>
              <a:ext uri="{FF2B5EF4-FFF2-40B4-BE49-F238E27FC236}">
                <a16:creationId xmlns:a16="http://schemas.microsoft.com/office/drawing/2014/main" id="{2A6B97DE-2FD1-4143-B7B3-FBE2113A8636}"/>
              </a:ext>
            </a:extLst>
          </p:cNvPr>
          <p:cNvCxnSpPr/>
          <p:nvPr/>
        </p:nvCxnSpPr>
        <p:spPr>
          <a:xfrm>
            <a:off x="8490737" y="2057400"/>
            <a:ext cx="424663"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084BCF1-D8D8-43D8-8800-9C7497AABA1D}"/>
              </a:ext>
            </a:extLst>
          </p:cNvPr>
          <p:cNvCxnSpPr/>
          <p:nvPr/>
        </p:nvCxnSpPr>
        <p:spPr>
          <a:xfrm>
            <a:off x="8915400" y="2057400"/>
            <a:ext cx="0" cy="182880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4A5D534-0324-4945-9BB5-AB1B6BDDB021}"/>
              </a:ext>
            </a:extLst>
          </p:cNvPr>
          <p:cNvCxnSpPr/>
          <p:nvPr/>
        </p:nvCxnSpPr>
        <p:spPr>
          <a:xfrm flipH="1">
            <a:off x="8703068" y="3886200"/>
            <a:ext cx="212332" cy="152400"/>
          </a:xfrm>
          <a:prstGeom prst="straightConnector1">
            <a:avLst/>
          </a:prstGeom>
          <a:ln w="158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895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14199</TotalTime>
  <Words>3039</Words>
  <Application>Microsoft Macintosh PowerPoint</Application>
  <PresentationFormat>On-screen Show (4:3)</PresentationFormat>
  <Paragraphs>654</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Aharoni</vt:lpstr>
      <vt:lpstr>Arial</vt:lpstr>
      <vt:lpstr>Arno Pro</vt:lpstr>
      <vt:lpstr>Calibri</vt:lpstr>
      <vt:lpstr>Calibri Light</vt:lpstr>
      <vt:lpstr>Gill Sans MT</vt:lpstr>
      <vt:lpstr>Wingdings</vt:lpstr>
      <vt:lpstr>Office Theme</vt:lpstr>
      <vt:lpstr>Sweetener Users Association Board Meeting Update        December 14, 2018      Ron Sterk Sosland Publishing Company rsterk@sosland.com     </vt:lpstr>
      <vt:lpstr> </vt:lpstr>
      <vt:lpstr> </vt:lpstr>
      <vt:lpstr> </vt:lpstr>
      <vt:lpstr>PowerPoint Presentation</vt:lpstr>
      <vt:lpstr> </vt:lpstr>
      <vt:lpstr> </vt:lpstr>
      <vt:lpstr> </vt:lpstr>
      <vt:lpstr> </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Sterk</dc:creator>
  <cp:lastModifiedBy>Heidi Payter</cp:lastModifiedBy>
  <cp:revision>731</cp:revision>
  <cp:lastPrinted>2018-12-13T19:44:22Z</cp:lastPrinted>
  <dcterms:created xsi:type="dcterms:W3CDTF">2017-01-23T15:45:39Z</dcterms:created>
  <dcterms:modified xsi:type="dcterms:W3CDTF">2018-12-14T16:17:00Z</dcterms:modified>
</cp:coreProperties>
</file>