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6.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30"/>
  </p:notesMasterIdLst>
  <p:handoutMasterIdLst>
    <p:handoutMasterId r:id="rId31"/>
  </p:handoutMasterIdLst>
  <p:sldIdLst>
    <p:sldId id="256" r:id="rId2"/>
    <p:sldId id="262" r:id="rId3"/>
    <p:sldId id="398" r:id="rId4"/>
    <p:sldId id="380" r:id="rId5"/>
    <p:sldId id="406" r:id="rId6"/>
    <p:sldId id="411" r:id="rId7"/>
    <p:sldId id="373" r:id="rId8"/>
    <p:sldId id="405" r:id="rId9"/>
    <p:sldId id="362" r:id="rId10"/>
    <p:sldId id="300" r:id="rId11"/>
    <p:sldId id="399" r:id="rId12"/>
    <p:sldId id="265" r:id="rId13"/>
    <p:sldId id="407" r:id="rId14"/>
    <p:sldId id="415" r:id="rId15"/>
    <p:sldId id="396" r:id="rId16"/>
    <p:sldId id="266" r:id="rId17"/>
    <p:sldId id="287" r:id="rId18"/>
    <p:sldId id="328" r:id="rId19"/>
    <p:sldId id="412" r:id="rId20"/>
    <p:sldId id="414" r:id="rId21"/>
    <p:sldId id="413" r:id="rId22"/>
    <p:sldId id="376" r:id="rId23"/>
    <p:sldId id="397" r:id="rId24"/>
    <p:sldId id="269" r:id="rId25"/>
    <p:sldId id="393" r:id="rId26"/>
    <p:sldId id="395" r:id="rId27"/>
    <p:sldId id="391" r:id="rId28"/>
    <p:sldId id="37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EA6A00"/>
    <a:srgbClr val="FF9900"/>
    <a:srgbClr val="0000FF"/>
    <a:srgbClr val="DA6300"/>
    <a:srgbClr val="CC3300"/>
    <a:srgbClr val="CCFF99"/>
    <a:srgbClr val="FFCC99"/>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49" autoAdjust="0"/>
    <p:restoredTop sz="81891" autoAdjust="0"/>
  </p:normalViewPr>
  <p:slideViewPr>
    <p:cSldViewPr>
      <p:cViewPr varScale="1">
        <p:scale>
          <a:sx n="106" d="100"/>
          <a:sy n="106" d="100"/>
        </p:scale>
        <p:origin x="115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bed\SweetenerReport\Working%20Files\US%20stocks-to-use%20ratios.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data\bed\SweetenerReport\Working%20Files\USDA%20Nov%202018%20long-term%20sugar%20projections.xlsx" TargetMode="External"/><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oleObject" Target="file:////data\bed\SweetenerReport\Working%20Files\USDA%20Nov%202018%20long-term%20sugar%20projections.xlsx" TargetMode="External"/><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oleObject" Target="file:////data\bed\SweetenerReport\Working%20Files\USDA%20Nov%202018%20long-term%20sugar%20projection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1" Type="http://schemas.openxmlformats.org/officeDocument/2006/relationships/oleObject" Target="file:////data\bed\SweetenerReport\Working%20Files\SugarFutures%20and%20chart%20Oct%202017.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ta\bed\SweetenerReport\Working%20Files\US%20stocks-to-use%20ratio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ata\bed\SweetenerReport\Working%20Files\U.S.%20sugar%20beet%20crop%20progress.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ata\bed\SweetenerReport\Working%20Files\U.S.%20sugar%20beet%20crop%20ratings.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oleObject" Target="file:////data\bed\SweetenerReport\Working%20Files\US%20beet%20and%20cane%20sugar%20production%20updated%20July%202018.xls"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data\bed\SweetenerReport\Working%20Files\Mexico%20sugar%20shipments%20to%20U.S..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ata\bed\SweetenerReport\Working%20Files\Mexico%20sugar%20shipments%20to%20U.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data\bed\SweetenerReport\Working%20Files\Beet%20and%20Cane%20deliveries%20Oct%2018,%202018%20table19%20Marketing%20Year.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ata\bed\SweetenerReport\Working%20Files\Mexico-US%20Sugar%20monthly%20pric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Monthly!$B$3</c:f>
              <c:strCache>
                <c:ptCount val="1"/>
                <c:pt idx="0">
                  <c:v>2015-16</c:v>
                </c:pt>
              </c:strCache>
            </c:strRef>
          </c:tx>
          <c:spPr>
            <a:ln w="25400"/>
          </c:spPr>
          <c:marker>
            <c:spPr>
              <a:solidFill>
                <a:schemeClr val="bg1"/>
              </a:solid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Monthly!$B$4:$B$27</c:f>
              <c:numCache>
                <c:formatCode>General</c:formatCode>
                <c:ptCount val="24"/>
                <c:pt idx="0">
                  <c:v>12.6</c:v>
                </c:pt>
                <c:pt idx="1">
                  <c:v>12.6</c:v>
                </c:pt>
                <c:pt idx="2">
                  <c:v>13.5</c:v>
                </c:pt>
                <c:pt idx="3">
                  <c:v>14.6</c:v>
                </c:pt>
                <c:pt idx="4">
                  <c:v>13.5</c:v>
                </c:pt>
                <c:pt idx="5">
                  <c:v>14.3</c:v>
                </c:pt>
                <c:pt idx="6">
                  <c:v>15.3</c:v>
                </c:pt>
                <c:pt idx="7">
                  <c:v>13.5</c:v>
                </c:pt>
                <c:pt idx="8">
                  <c:v>13</c:v>
                </c:pt>
                <c:pt idx="9">
                  <c:v>12.8</c:v>
                </c:pt>
                <c:pt idx="10">
                  <c:v>13.5</c:v>
                </c:pt>
                <c:pt idx="11">
                  <c:v>13.3</c:v>
                </c:pt>
                <c:pt idx="12">
                  <c:v>14.2</c:v>
                </c:pt>
                <c:pt idx="13">
                  <c:v>15.9</c:v>
                </c:pt>
                <c:pt idx="14">
                  <c:v>15.4</c:v>
                </c:pt>
                <c:pt idx="15">
                  <c:v>15.7</c:v>
                </c:pt>
                <c:pt idx="16">
                  <c:v>16.3</c:v>
                </c:pt>
                <c:pt idx="17">
                  <c:v>15.5</c:v>
                </c:pt>
                <c:pt idx="18">
                  <c:v>17</c:v>
                </c:pt>
                <c:pt idx="19">
                  <c:v>17</c:v>
                </c:pt>
                <c:pt idx="20">
                  <c:v>17</c:v>
                </c:pt>
                <c:pt idx="21">
                  <c:v>17</c:v>
                </c:pt>
                <c:pt idx="22">
                  <c:v>17</c:v>
                </c:pt>
                <c:pt idx="23">
                  <c:v>17</c:v>
                </c:pt>
              </c:numCache>
            </c:numRef>
          </c:val>
          <c:smooth val="0"/>
          <c:extLst>
            <c:ext xmlns:c16="http://schemas.microsoft.com/office/drawing/2014/chart" uri="{C3380CC4-5D6E-409C-BE32-E72D297353CC}">
              <c16:uniqueId val="{00000000-4D1A-4446-9829-2CDAF3A3FD70}"/>
            </c:ext>
          </c:extLst>
        </c:ser>
        <c:ser>
          <c:idx val="1"/>
          <c:order val="1"/>
          <c:tx>
            <c:strRef>
              <c:f>Monthly!$C$3</c:f>
              <c:strCache>
                <c:ptCount val="1"/>
                <c:pt idx="0">
                  <c:v>2016-17</c:v>
                </c:pt>
              </c:strCache>
            </c:strRef>
          </c:tx>
          <c:spPr>
            <a:ln w="25400"/>
          </c:spPr>
          <c:marker>
            <c:spPr>
              <a:solidFill>
                <a:schemeClr val="bg1"/>
              </a:solid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Monthly!$C$4:$C$27</c:f>
              <c:numCache>
                <c:formatCode>General</c:formatCode>
                <c:ptCount val="24"/>
                <c:pt idx="0">
                  <c:v>13.5</c:v>
                </c:pt>
                <c:pt idx="1">
                  <c:v>15.2</c:v>
                </c:pt>
                <c:pt idx="2">
                  <c:v>13.5</c:v>
                </c:pt>
                <c:pt idx="3">
                  <c:v>15.4</c:v>
                </c:pt>
                <c:pt idx="4">
                  <c:v>13.5</c:v>
                </c:pt>
                <c:pt idx="5">
                  <c:v>14.4</c:v>
                </c:pt>
                <c:pt idx="6">
                  <c:v>15.6</c:v>
                </c:pt>
                <c:pt idx="7">
                  <c:v>15.7</c:v>
                </c:pt>
                <c:pt idx="8">
                  <c:v>15.4</c:v>
                </c:pt>
                <c:pt idx="9">
                  <c:v>14.8</c:v>
                </c:pt>
                <c:pt idx="10">
                  <c:v>13.6</c:v>
                </c:pt>
                <c:pt idx="11">
                  <c:v>13.3</c:v>
                </c:pt>
                <c:pt idx="12">
                  <c:v>11.8</c:v>
                </c:pt>
                <c:pt idx="13">
                  <c:v>12.3</c:v>
                </c:pt>
                <c:pt idx="14">
                  <c:v>11.4</c:v>
                </c:pt>
                <c:pt idx="15">
                  <c:v>13.3</c:v>
                </c:pt>
                <c:pt idx="16">
                  <c:v>14.1</c:v>
                </c:pt>
                <c:pt idx="17">
                  <c:v>13.9</c:v>
                </c:pt>
                <c:pt idx="18">
                  <c:v>14.8</c:v>
                </c:pt>
                <c:pt idx="19">
                  <c:v>14.8</c:v>
                </c:pt>
                <c:pt idx="20">
                  <c:v>14.9</c:v>
                </c:pt>
                <c:pt idx="21">
                  <c:v>15.1</c:v>
                </c:pt>
                <c:pt idx="22">
                  <c:v>15.1</c:v>
                </c:pt>
                <c:pt idx="23">
                  <c:v>15.1</c:v>
                </c:pt>
              </c:numCache>
            </c:numRef>
          </c:val>
          <c:smooth val="0"/>
          <c:extLst>
            <c:ext xmlns:c16="http://schemas.microsoft.com/office/drawing/2014/chart" uri="{C3380CC4-5D6E-409C-BE32-E72D297353CC}">
              <c16:uniqueId val="{00000001-4D1A-4446-9829-2CDAF3A3FD70}"/>
            </c:ext>
          </c:extLst>
        </c:ser>
        <c:ser>
          <c:idx val="2"/>
          <c:order val="2"/>
          <c:tx>
            <c:strRef>
              <c:f>Monthly!$D$3</c:f>
              <c:strCache>
                <c:ptCount val="1"/>
                <c:pt idx="0">
                  <c:v>2017-18</c:v>
                </c:pt>
              </c:strCache>
            </c:strRef>
          </c:tx>
          <c:spPr>
            <a:ln w="25400"/>
          </c:spPr>
          <c:marker>
            <c:spPr>
              <a:solidFill>
                <a:schemeClr val="bg1"/>
              </a:solid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Monthly!$D$4:$D$27</c:f>
              <c:numCache>
                <c:formatCode>General</c:formatCode>
                <c:ptCount val="24"/>
                <c:pt idx="0">
                  <c:v>12.3</c:v>
                </c:pt>
                <c:pt idx="1">
                  <c:v>8.8000000000000007</c:v>
                </c:pt>
                <c:pt idx="2">
                  <c:v>9</c:v>
                </c:pt>
                <c:pt idx="3">
                  <c:v>13.3</c:v>
                </c:pt>
                <c:pt idx="4">
                  <c:v>13.2</c:v>
                </c:pt>
                <c:pt idx="5">
                  <c:v>13.3</c:v>
                </c:pt>
                <c:pt idx="6">
                  <c:v>14.1</c:v>
                </c:pt>
                <c:pt idx="7">
                  <c:v>14.3</c:v>
                </c:pt>
                <c:pt idx="8">
                  <c:v>14.4</c:v>
                </c:pt>
                <c:pt idx="9">
                  <c:v>14.6</c:v>
                </c:pt>
                <c:pt idx="10">
                  <c:v>15.5</c:v>
                </c:pt>
                <c:pt idx="11">
                  <c:v>14.7</c:v>
                </c:pt>
                <c:pt idx="12">
                  <c:v>15</c:v>
                </c:pt>
                <c:pt idx="13">
                  <c:v>14.9</c:v>
                </c:pt>
                <c:pt idx="14">
                  <c:v>16</c:v>
                </c:pt>
                <c:pt idx="15">
                  <c:v>16.899999999999999</c:v>
                </c:pt>
                <c:pt idx="16">
                  <c:v>16.7</c:v>
                </c:pt>
                <c:pt idx="17">
                  <c:v>16.2</c:v>
                </c:pt>
                <c:pt idx="18">
                  <c:v>16</c:v>
                </c:pt>
              </c:numCache>
            </c:numRef>
          </c:val>
          <c:smooth val="0"/>
          <c:extLst>
            <c:ext xmlns:c16="http://schemas.microsoft.com/office/drawing/2014/chart" uri="{C3380CC4-5D6E-409C-BE32-E72D297353CC}">
              <c16:uniqueId val="{00000002-4D1A-4446-9829-2CDAF3A3FD70}"/>
            </c:ext>
          </c:extLst>
        </c:ser>
        <c:ser>
          <c:idx val="3"/>
          <c:order val="3"/>
          <c:tx>
            <c:strRef>
              <c:f>Monthly!$E$3</c:f>
              <c:strCache>
                <c:ptCount val="1"/>
                <c:pt idx="0">
                  <c:v>2018-19</c:v>
                </c:pt>
              </c:strCache>
            </c:strRef>
          </c:tx>
          <c:spPr>
            <a:ln w="31750">
              <a:solidFill>
                <a:srgbClr val="FF0000"/>
              </a:solidFill>
              <a:prstDash val="dash"/>
            </a:ln>
          </c:spPr>
          <c:marker>
            <c:spPr>
              <a:no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Monthly!$E$4:$E$27</c:f>
              <c:numCache>
                <c:formatCode>General</c:formatCode>
                <c:ptCount val="24"/>
                <c:pt idx="0">
                  <c:v>12.1</c:v>
                </c:pt>
                <c:pt idx="1">
                  <c:v>11.5</c:v>
                </c:pt>
                <c:pt idx="2">
                  <c:v>13.5</c:v>
                </c:pt>
                <c:pt idx="3">
                  <c:v>18.100000000000001</c:v>
                </c:pt>
                <c:pt idx="4">
                  <c:v>13.5</c:v>
                </c:pt>
                <c:pt idx="5">
                  <c:v>12.7</c:v>
                </c:pt>
                <c:pt idx="6">
                  <c:v>11.3</c:v>
                </c:pt>
              </c:numCache>
            </c:numRef>
          </c:val>
          <c:smooth val="0"/>
          <c:extLst>
            <c:ext xmlns:c16="http://schemas.microsoft.com/office/drawing/2014/chart" uri="{C3380CC4-5D6E-409C-BE32-E72D297353CC}">
              <c16:uniqueId val="{00000003-4D1A-4446-9829-2CDAF3A3FD70}"/>
            </c:ext>
          </c:extLst>
        </c:ser>
        <c:dLbls>
          <c:showLegendKey val="0"/>
          <c:showVal val="0"/>
          <c:showCatName val="0"/>
          <c:showSerName val="0"/>
          <c:showPercent val="0"/>
          <c:showBubbleSize val="0"/>
        </c:dLbls>
        <c:marker val="1"/>
        <c:smooth val="0"/>
        <c:axId val="157455488"/>
        <c:axId val="157457024"/>
      </c:lineChart>
      <c:catAx>
        <c:axId val="157455488"/>
        <c:scaling>
          <c:orientation val="minMax"/>
        </c:scaling>
        <c:delete val="0"/>
        <c:axPos val="b"/>
        <c:numFmt formatCode="General" sourceLinked="0"/>
        <c:majorTickMark val="out"/>
        <c:minorTickMark val="none"/>
        <c:tickLblPos val="nextTo"/>
        <c:txPr>
          <a:bodyPr/>
          <a:lstStyle/>
          <a:p>
            <a:pPr>
              <a:defRPr sz="1400" baseline="0">
                <a:solidFill>
                  <a:schemeClr val="tx1"/>
                </a:solidFill>
              </a:defRPr>
            </a:pPr>
            <a:endParaRPr lang="en-US"/>
          </a:p>
        </c:txPr>
        <c:crossAx val="157457024"/>
        <c:crossesAt val="8"/>
        <c:auto val="1"/>
        <c:lblAlgn val="ctr"/>
        <c:lblOffset val="100"/>
        <c:noMultiLvlLbl val="0"/>
      </c:catAx>
      <c:valAx>
        <c:axId val="157457024"/>
        <c:scaling>
          <c:orientation val="minMax"/>
          <c:max val="18"/>
          <c:min val="8"/>
        </c:scaling>
        <c:delete val="0"/>
        <c:axPos val="l"/>
        <c:majorGridlines/>
        <c:minorGridlines/>
        <c:numFmt formatCode="General" sourceLinked="1"/>
        <c:majorTickMark val="out"/>
        <c:minorTickMark val="none"/>
        <c:tickLblPos val="nextTo"/>
        <c:txPr>
          <a:bodyPr/>
          <a:lstStyle/>
          <a:p>
            <a:pPr>
              <a:defRPr sz="1400" baseline="0">
                <a:solidFill>
                  <a:schemeClr val="tx1"/>
                </a:solidFill>
              </a:defRPr>
            </a:pPr>
            <a:endParaRPr lang="en-US"/>
          </a:p>
        </c:txPr>
        <c:crossAx val="157455488"/>
        <c:crosses val="autoZero"/>
        <c:crossBetween val="between"/>
        <c:majorUnit val="1"/>
        <c:minorUnit val="0.5"/>
      </c:valAx>
      <c:spPr>
        <a:solidFill>
          <a:schemeClr val="bg1"/>
        </a:solidFill>
      </c:spPr>
    </c:plotArea>
    <c:legend>
      <c:legendPos val="r"/>
      <c:layout>
        <c:manualLayout>
          <c:xMode val="edge"/>
          <c:yMode val="edge"/>
          <c:x val="0.78928295727739917"/>
          <c:y val="0.58118317370382466"/>
          <c:w val="0.16698622047244094"/>
          <c:h val="0.25983522892971711"/>
        </c:manualLayout>
      </c:layout>
      <c:overlay val="1"/>
      <c:spPr>
        <a:solidFill>
          <a:schemeClr val="bg1"/>
        </a:solidFill>
        <a:ln>
          <a:solidFill>
            <a:schemeClr val="accent1"/>
          </a:solidFill>
        </a:ln>
      </c:spPr>
      <c:txPr>
        <a:bodyPr/>
        <a:lstStyle/>
        <a:p>
          <a:pPr>
            <a:defRPr sz="1600" baseline="0">
              <a:solidFill>
                <a:schemeClr val="tx1"/>
              </a:solidFill>
            </a:defRPr>
          </a:pPr>
          <a:endParaRPr lang="en-US"/>
        </a:p>
      </c:txPr>
    </c:legend>
    <c:plotVisOnly val="1"/>
    <c:dispBlanksAs val="gap"/>
    <c:showDLblsOverMax val="0"/>
  </c:chart>
  <c:spPr>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'table and chart'!$B$19</c:f>
              <c:strCache>
                <c:ptCount val="1"/>
                <c:pt idx="0">
                  <c:v>Beg. stocks</c:v>
                </c:pt>
              </c:strCache>
            </c:strRef>
          </c:tx>
          <c:spPr>
            <a:solidFill>
              <a:schemeClr val="bg1">
                <a:lumMod val="5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'table and chart'!$A$20:$A$31</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chart'!$B$20:$B$31</c:f>
              <c:numCache>
                <c:formatCode>General</c:formatCode>
                <c:ptCount val="12"/>
                <c:pt idx="0">
                  <c:v>1876</c:v>
                </c:pt>
                <c:pt idx="1">
                  <c:v>2014</c:v>
                </c:pt>
                <c:pt idx="2">
                  <c:v>1686</c:v>
                </c:pt>
                <c:pt idx="3">
                  <c:v>1713</c:v>
                </c:pt>
                <c:pt idx="4">
                  <c:v>1735</c:v>
                </c:pt>
                <c:pt idx="5">
                  <c:v>1757</c:v>
                </c:pt>
                <c:pt idx="6">
                  <c:v>1778</c:v>
                </c:pt>
                <c:pt idx="7">
                  <c:v>1799</c:v>
                </c:pt>
                <c:pt idx="8">
                  <c:v>1820</c:v>
                </c:pt>
                <c:pt idx="9">
                  <c:v>1840</c:v>
                </c:pt>
                <c:pt idx="10">
                  <c:v>1859</c:v>
                </c:pt>
                <c:pt idx="11">
                  <c:v>1878</c:v>
                </c:pt>
              </c:numCache>
            </c:numRef>
          </c:val>
          <c:extLst>
            <c:ext xmlns:c16="http://schemas.microsoft.com/office/drawing/2014/chart" uri="{C3380CC4-5D6E-409C-BE32-E72D297353CC}">
              <c16:uniqueId val="{00000000-76B2-4E8C-8F7A-04F3A1760E3C}"/>
            </c:ext>
          </c:extLst>
        </c:ser>
        <c:ser>
          <c:idx val="1"/>
          <c:order val="1"/>
          <c:tx>
            <c:strRef>
              <c:f>'table and chart'!$C$19</c:f>
              <c:strCache>
                <c:ptCount val="1"/>
                <c:pt idx="0">
                  <c:v>U.S. beet</c:v>
                </c:pt>
              </c:strCache>
            </c:strRef>
          </c:tx>
          <c:spPr>
            <a:solidFill>
              <a:schemeClr val="accent1">
                <a:lumMod val="75000"/>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'table and chart'!$A$20:$A$31</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chart'!$C$20:$C$31</c:f>
              <c:numCache>
                <c:formatCode>General</c:formatCode>
                <c:ptCount val="12"/>
                <c:pt idx="0">
                  <c:v>5245</c:v>
                </c:pt>
                <c:pt idx="1">
                  <c:v>5236</c:v>
                </c:pt>
                <c:pt idx="2">
                  <c:v>5427</c:v>
                </c:pt>
                <c:pt idx="3">
                  <c:v>5680</c:v>
                </c:pt>
                <c:pt idx="4">
                  <c:v>5565</c:v>
                </c:pt>
                <c:pt idx="5">
                  <c:v>5508</c:v>
                </c:pt>
                <c:pt idx="6">
                  <c:v>5455</c:v>
                </c:pt>
                <c:pt idx="7">
                  <c:v>5445</c:v>
                </c:pt>
                <c:pt idx="8">
                  <c:v>5429</c:v>
                </c:pt>
                <c:pt idx="9">
                  <c:v>5429</c:v>
                </c:pt>
                <c:pt idx="10">
                  <c:v>5415</c:v>
                </c:pt>
                <c:pt idx="11">
                  <c:v>5402</c:v>
                </c:pt>
              </c:numCache>
            </c:numRef>
          </c:val>
          <c:extLst>
            <c:ext xmlns:c16="http://schemas.microsoft.com/office/drawing/2014/chart" uri="{C3380CC4-5D6E-409C-BE32-E72D297353CC}">
              <c16:uniqueId val="{00000001-76B2-4E8C-8F7A-04F3A1760E3C}"/>
            </c:ext>
          </c:extLst>
        </c:ser>
        <c:ser>
          <c:idx val="2"/>
          <c:order val="2"/>
          <c:tx>
            <c:strRef>
              <c:f>'table and chart'!$D$19</c:f>
              <c:strCache>
                <c:ptCount val="1"/>
                <c:pt idx="0">
                  <c:v>U.S. cane</c:v>
                </c:pt>
              </c:strCache>
            </c:strRef>
          </c:tx>
          <c:spPr>
            <a:solidFill>
              <a:schemeClr val="accent6">
                <a:lumMod val="75000"/>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'table and chart'!$A$20:$A$31</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chart'!$D$20:$D$31</c:f>
              <c:numCache>
                <c:formatCode>General</c:formatCode>
                <c:ptCount val="12"/>
                <c:pt idx="0">
                  <c:v>4004</c:v>
                </c:pt>
                <c:pt idx="1">
                  <c:v>4026</c:v>
                </c:pt>
                <c:pt idx="2">
                  <c:v>4032</c:v>
                </c:pt>
                <c:pt idx="3">
                  <c:v>4067</c:v>
                </c:pt>
                <c:pt idx="4">
                  <c:v>4085</c:v>
                </c:pt>
                <c:pt idx="5">
                  <c:v>4101</c:v>
                </c:pt>
                <c:pt idx="6">
                  <c:v>4121</c:v>
                </c:pt>
                <c:pt idx="7">
                  <c:v>4145</c:v>
                </c:pt>
                <c:pt idx="8">
                  <c:v>4175</c:v>
                </c:pt>
                <c:pt idx="9">
                  <c:v>4209</c:v>
                </c:pt>
                <c:pt idx="10">
                  <c:v>4245</c:v>
                </c:pt>
                <c:pt idx="11">
                  <c:v>4286</c:v>
                </c:pt>
              </c:numCache>
            </c:numRef>
          </c:val>
          <c:extLst>
            <c:ext xmlns:c16="http://schemas.microsoft.com/office/drawing/2014/chart" uri="{C3380CC4-5D6E-409C-BE32-E72D297353CC}">
              <c16:uniqueId val="{00000002-76B2-4E8C-8F7A-04F3A1760E3C}"/>
            </c:ext>
          </c:extLst>
        </c:ser>
        <c:ser>
          <c:idx val="3"/>
          <c:order val="3"/>
          <c:tx>
            <c:strRef>
              <c:f>'table and chart'!$E$19</c:f>
              <c:strCache>
                <c:ptCount val="1"/>
                <c:pt idx="0">
                  <c:v>from Mexico</c:v>
                </c:pt>
              </c:strCache>
            </c:strRef>
          </c:tx>
          <c:spPr>
            <a:solidFill>
              <a:srgbClr val="DA6300">
                <a:alpha val="70000"/>
              </a:srgbClr>
            </a:solidFill>
            <a:ln>
              <a:noFill/>
            </a:ln>
            <a:effectLst/>
          </c:spPr>
          <c:invertIfNegative val="0"/>
          <c:dLbls>
            <c:dLbl>
              <c:idx val="1"/>
              <c:tx>
                <c:rich>
                  <a:bodyPr/>
                  <a:lstStyle/>
                  <a:p>
                    <a:r>
                      <a:rPr lang="en-US"/>
                      <a:t>842</a:t>
                    </a:r>
                    <a:endParaRPr lang="en-US" dirty="0"/>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E7-4907-BA79-3A976BF86F6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'table and chart'!$A$20:$A$31</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chart'!$E$20:$E$31</c:f>
              <c:numCache>
                <c:formatCode>General</c:formatCode>
                <c:ptCount val="12"/>
                <c:pt idx="0">
                  <c:v>1269</c:v>
                </c:pt>
                <c:pt idx="1">
                  <c:v>941</c:v>
                </c:pt>
                <c:pt idx="2">
                  <c:v>1324</c:v>
                </c:pt>
                <c:pt idx="3">
                  <c:v>1192</c:v>
                </c:pt>
                <c:pt idx="4">
                  <c:v>1393</c:v>
                </c:pt>
                <c:pt idx="5">
                  <c:v>1453</c:v>
                </c:pt>
                <c:pt idx="6">
                  <c:v>1468</c:v>
                </c:pt>
                <c:pt idx="7">
                  <c:v>1510</c:v>
                </c:pt>
                <c:pt idx="8">
                  <c:v>1529</c:v>
                </c:pt>
                <c:pt idx="9">
                  <c:v>1542</c:v>
                </c:pt>
                <c:pt idx="10">
                  <c:v>1494</c:v>
                </c:pt>
                <c:pt idx="11">
                  <c:v>1533</c:v>
                </c:pt>
              </c:numCache>
            </c:numRef>
          </c:val>
          <c:extLst>
            <c:ext xmlns:c16="http://schemas.microsoft.com/office/drawing/2014/chart" uri="{C3380CC4-5D6E-409C-BE32-E72D297353CC}">
              <c16:uniqueId val="{00000003-76B2-4E8C-8F7A-04F3A1760E3C}"/>
            </c:ext>
          </c:extLst>
        </c:ser>
        <c:ser>
          <c:idx val="4"/>
          <c:order val="4"/>
          <c:tx>
            <c:strRef>
              <c:f>'table and chart'!$F$19</c:f>
              <c:strCache>
                <c:ptCount val="1"/>
                <c:pt idx="0">
                  <c:v>other imports</c:v>
                </c:pt>
              </c:strCache>
            </c:strRef>
          </c:tx>
          <c:spPr>
            <a:solidFill>
              <a:schemeClr val="bg2">
                <a:lumMod val="90000"/>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'table and chart'!$A$20:$A$31</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chart'!$F$20:$F$31</c:f>
              <c:numCache>
                <c:formatCode>General</c:formatCode>
                <c:ptCount val="12"/>
                <c:pt idx="0">
                  <c:v>2046</c:v>
                </c:pt>
                <c:pt idx="1">
                  <c:v>1959</c:v>
                </c:pt>
                <c:pt idx="2">
                  <c:v>1934</c:v>
                </c:pt>
                <c:pt idx="3">
                  <c:v>1937</c:v>
                </c:pt>
                <c:pt idx="4">
                  <c:v>1993</c:v>
                </c:pt>
                <c:pt idx="5">
                  <c:v>2131</c:v>
                </c:pt>
                <c:pt idx="6">
                  <c:v>2304</c:v>
                </c:pt>
                <c:pt idx="7">
                  <c:v>2399</c:v>
                </c:pt>
                <c:pt idx="8">
                  <c:v>2515</c:v>
                </c:pt>
                <c:pt idx="9">
                  <c:v>2611</c:v>
                </c:pt>
                <c:pt idx="10">
                  <c:v>2776</c:v>
                </c:pt>
                <c:pt idx="11">
                  <c:v>2846</c:v>
                </c:pt>
              </c:numCache>
            </c:numRef>
          </c:val>
          <c:extLst>
            <c:ext xmlns:c16="http://schemas.microsoft.com/office/drawing/2014/chart" uri="{C3380CC4-5D6E-409C-BE32-E72D297353CC}">
              <c16:uniqueId val="{00000004-76B2-4E8C-8F7A-04F3A1760E3C}"/>
            </c:ext>
          </c:extLst>
        </c:ser>
        <c:dLbls>
          <c:dLblPos val="ctr"/>
          <c:showLegendKey val="0"/>
          <c:showVal val="1"/>
          <c:showCatName val="0"/>
          <c:showSerName val="0"/>
          <c:showPercent val="0"/>
          <c:showBubbleSize val="0"/>
        </c:dLbls>
        <c:gapWidth val="50"/>
        <c:overlap val="100"/>
        <c:axId val="157950720"/>
        <c:axId val="157952256"/>
      </c:barChart>
      <c:catAx>
        <c:axId val="157950720"/>
        <c:scaling>
          <c:orientation val="minMax"/>
        </c:scaling>
        <c:delete val="0"/>
        <c:axPos val="b"/>
        <c:numFmt formatCode="General" sourceLinked="0"/>
        <c:majorTickMark val="out"/>
        <c:minorTickMark val="none"/>
        <c:tickLblPos val="nextTo"/>
        <c:spPr>
          <a:noFill/>
          <a:ln w="9525" cap="flat" cmpd="sng" algn="ctr">
            <a:solidFill>
              <a:schemeClr val="tx1">
                <a:lumMod val="65000"/>
                <a:lumOff val="35000"/>
              </a:schemeClr>
            </a:solidFill>
            <a:round/>
            <a:headEnd type="none" w="sm" len="sm"/>
            <a:tailEnd type="none" w="sm" len="sm"/>
          </a:ln>
          <a:effectLst/>
        </c:spPr>
        <c:txPr>
          <a:bodyPr rot="-2400000" spcFirstLastPara="1" vertOverflow="ellipsis"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57952256"/>
        <c:crosses val="autoZero"/>
        <c:auto val="1"/>
        <c:lblAlgn val="ctr"/>
        <c:lblOffset val="100"/>
        <c:noMultiLvlLbl val="0"/>
      </c:catAx>
      <c:valAx>
        <c:axId val="157952256"/>
        <c:scaling>
          <c:orientation val="minMax"/>
          <c:max val="1600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57950720"/>
        <c:crosses val="autoZero"/>
        <c:crossBetween val="between"/>
      </c:valAx>
      <c:spPr>
        <a:solidFill>
          <a:schemeClr val="bg1"/>
        </a:solidFill>
        <a:ln w="12700">
          <a:solidFill>
            <a:schemeClr val="tx1">
              <a:lumMod val="65000"/>
              <a:lumOff val="35000"/>
            </a:schemeClr>
          </a:solidFill>
        </a:ln>
        <a:effectLst/>
      </c:spPr>
    </c:plotArea>
    <c:legend>
      <c:legendPos val="b"/>
      <c:layout>
        <c:manualLayout>
          <c:xMode val="edge"/>
          <c:yMode val="edge"/>
          <c:x val="6.5984033245844273E-2"/>
          <c:y val="0.94066434277066113"/>
          <c:w val="0.67080971128608924"/>
          <c:h val="5.457337034167721E-2"/>
        </c:manualLayout>
      </c:layout>
      <c:overlay val="0"/>
      <c:spPr>
        <a:solidFill>
          <a:schemeClr val="bg1"/>
        </a:solidFill>
        <a:ln>
          <a:solidFill>
            <a:schemeClr val="tx1"/>
          </a:solid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and chart'!$E$56</c:f>
              <c:strCache>
                <c:ptCount val="1"/>
                <c:pt idx="0">
                  <c:v>Per cent annual increase</c:v>
                </c:pt>
              </c:strCache>
            </c:strRef>
          </c:tx>
          <c:spPr>
            <a:solidFill>
              <a:schemeClr val="accent1"/>
            </a:solidFill>
            <a:ln>
              <a:noFill/>
            </a:ln>
            <a:effectLst/>
          </c:spPr>
          <c:invertIfNegative val="0"/>
          <c:cat>
            <c:strRef>
              <c:f>'table and chart'!$D$57:$D$68</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chart'!$E$57:$E$68</c:f>
              <c:numCache>
                <c:formatCode>0.00%</c:formatCode>
                <c:ptCount val="12"/>
                <c:pt idx="0">
                  <c:v>2.7000000000000001E-3</c:v>
                </c:pt>
                <c:pt idx="1">
                  <c:v>5.2313883299798794E-3</c:v>
                </c:pt>
                <c:pt idx="2">
                  <c:v>1.6012810248198558E-2</c:v>
                </c:pt>
                <c:pt idx="3">
                  <c:v>1.2844759653270291E-2</c:v>
                </c:pt>
                <c:pt idx="4">
                  <c:v>1.2526258461059675E-2</c:v>
                </c:pt>
                <c:pt idx="5">
                  <c:v>1.2140771476871062E-2</c:v>
                </c:pt>
                <c:pt idx="6">
                  <c:v>1.1767385362890981E-2</c:v>
                </c:pt>
                <c:pt idx="7">
                  <c:v>1.1405417573347339E-2</c:v>
                </c:pt>
                <c:pt idx="8">
                  <c:v>1.098004302989836E-2</c:v>
                </c:pt>
                <c:pt idx="9">
                  <c:v>1.0567256182578704E-2</c:v>
                </c:pt>
                <c:pt idx="10">
                  <c:v>1.0238907849829351E-2</c:v>
                </c:pt>
                <c:pt idx="11">
                  <c:v>9.7757331799884998E-3</c:v>
                </c:pt>
              </c:numCache>
            </c:numRef>
          </c:val>
          <c:extLst>
            <c:ext xmlns:c16="http://schemas.microsoft.com/office/drawing/2014/chart" uri="{C3380CC4-5D6E-409C-BE32-E72D297353CC}">
              <c16:uniqueId val="{00000000-5559-47D0-AA75-664DF454D883}"/>
            </c:ext>
          </c:extLst>
        </c:ser>
        <c:dLbls>
          <c:showLegendKey val="0"/>
          <c:showVal val="0"/>
          <c:showCatName val="0"/>
          <c:showSerName val="0"/>
          <c:showPercent val="0"/>
          <c:showBubbleSize val="0"/>
        </c:dLbls>
        <c:gapWidth val="100"/>
        <c:overlap val="-27"/>
        <c:axId val="413225208"/>
        <c:axId val="963488248"/>
      </c:barChart>
      <c:catAx>
        <c:axId val="413225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63488248"/>
        <c:crosses val="autoZero"/>
        <c:auto val="1"/>
        <c:lblAlgn val="ctr"/>
        <c:lblOffset val="100"/>
        <c:noMultiLvlLbl val="0"/>
      </c:catAx>
      <c:valAx>
        <c:axId val="963488248"/>
        <c:scaling>
          <c:orientation val="minMax"/>
          <c:max val="1.6000000000000004E-2"/>
        </c:scaling>
        <c:delete val="0"/>
        <c:axPos val="l"/>
        <c:majorGridlines>
          <c:spPr>
            <a:ln w="9525" cap="flat" cmpd="sng" algn="ctr">
              <a:solidFill>
                <a:schemeClr val="bg1">
                  <a:lumMod val="65000"/>
                </a:schemeClr>
              </a:solidFill>
              <a:round/>
            </a:ln>
            <a:effectLst/>
          </c:spPr>
        </c:majorGridlines>
        <c:numFmt formatCode="0.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13225208"/>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 and chart'!$B$3</c:f>
              <c:strCache>
                <c:ptCount val="1"/>
                <c:pt idx="0">
                  <c:v>short tons, raw value</c:v>
                </c:pt>
              </c:strCache>
            </c:strRef>
          </c:tx>
          <c:spPr>
            <a:solidFill>
              <a:schemeClr val="accent1"/>
            </a:solidFill>
            <a:ln>
              <a:noFill/>
            </a:ln>
            <a:effectLst/>
          </c:spPr>
          <c:invertIfNegative val="0"/>
          <c:cat>
            <c:strRef>
              <c:f>'table and chart'!$A$4:$A$15</c:f>
              <c:strCache>
                <c:ptCount val="12"/>
                <c:pt idx="0">
                  <c:v>2017-18</c:v>
                </c:pt>
                <c:pt idx="1">
                  <c:v>2018-19</c:v>
                </c:pt>
                <c:pt idx="2">
                  <c:v>2019-20</c:v>
                </c:pt>
                <c:pt idx="3">
                  <c:v>2020-21</c:v>
                </c:pt>
                <c:pt idx="4">
                  <c:v>2021-22</c:v>
                </c:pt>
                <c:pt idx="5">
                  <c:v>2022-23</c:v>
                </c:pt>
                <c:pt idx="6">
                  <c:v>2023-24</c:v>
                </c:pt>
                <c:pt idx="7">
                  <c:v>2024-25</c:v>
                </c:pt>
                <c:pt idx="8">
                  <c:v>2025-26</c:v>
                </c:pt>
                <c:pt idx="9">
                  <c:v>2026-27</c:v>
                </c:pt>
                <c:pt idx="10">
                  <c:v>2027-28</c:v>
                </c:pt>
                <c:pt idx="11">
                  <c:v>2028-29</c:v>
                </c:pt>
              </c:strCache>
            </c:strRef>
          </c:cat>
          <c:val>
            <c:numRef>
              <c:f>'table and chart'!$B$4:$B$15</c:f>
              <c:numCache>
                <c:formatCode>General</c:formatCode>
                <c:ptCount val="12"/>
                <c:pt idx="0">
                  <c:v>1269</c:v>
                </c:pt>
                <c:pt idx="1">
                  <c:v>941</c:v>
                </c:pt>
                <c:pt idx="2">
                  <c:v>1324</c:v>
                </c:pt>
                <c:pt idx="3">
                  <c:v>1192</c:v>
                </c:pt>
                <c:pt idx="4">
                  <c:v>1393</c:v>
                </c:pt>
                <c:pt idx="5">
                  <c:v>1453</c:v>
                </c:pt>
                <c:pt idx="6">
                  <c:v>1468</c:v>
                </c:pt>
                <c:pt idx="7">
                  <c:v>1510</c:v>
                </c:pt>
                <c:pt idx="8">
                  <c:v>1529</c:v>
                </c:pt>
                <c:pt idx="9">
                  <c:v>1542</c:v>
                </c:pt>
                <c:pt idx="10">
                  <c:v>1494</c:v>
                </c:pt>
                <c:pt idx="11">
                  <c:v>1533</c:v>
                </c:pt>
              </c:numCache>
            </c:numRef>
          </c:val>
          <c:extLst>
            <c:ext xmlns:c16="http://schemas.microsoft.com/office/drawing/2014/chart" uri="{C3380CC4-5D6E-409C-BE32-E72D297353CC}">
              <c16:uniqueId val="{00000000-A3CD-4C14-975E-AB3F26419F1D}"/>
            </c:ext>
          </c:extLst>
        </c:ser>
        <c:dLbls>
          <c:showLegendKey val="0"/>
          <c:showVal val="0"/>
          <c:showCatName val="0"/>
          <c:showSerName val="0"/>
          <c:showPercent val="0"/>
          <c:showBubbleSize val="0"/>
        </c:dLbls>
        <c:gapWidth val="100"/>
        <c:overlap val="-27"/>
        <c:axId val="993583968"/>
        <c:axId val="993584296"/>
      </c:barChart>
      <c:catAx>
        <c:axId val="99358396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93584296"/>
        <c:crosses val="autoZero"/>
        <c:auto val="1"/>
        <c:lblAlgn val="ctr"/>
        <c:lblOffset val="100"/>
        <c:noMultiLvlLbl val="0"/>
      </c:catAx>
      <c:valAx>
        <c:axId val="993584296"/>
        <c:scaling>
          <c:orientation val="minMax"/>
          <c:max val="1600"/>
        </c:scaling>
        <c:delete val="0"/>
        <c:axPos val="l"/>
        <c:majorGridlines>
          <c:spPr>
            <a:ln w="9525" cap="flat" cmpd="sng" algn="ctr">
              <a:solidFill>
                <a:schemeClr val="bg1">
                  <a:lumMod val="75000"/>
                </a:schemeClr>
              </a:solid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93583968"/>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'#11 and #16'!$B$1</c:f>
              <c:strCache>
                <c:ptCount val="1"/>
                <c:pt idx="0">
                  <c:v>#16</c:v>
                </c:pt>
              </c:strCache>
            </c:strRef>
          </c:tx>
          <c:spPr>
            <a:ln w="31750">
              <a:solidFill>
                <a:schemeClr val="accent5">
                  <a:lumMod val="75000"/>
                </a:schemeClr>
              </a:solidFill>
              <a:prstDash val="solid"/>
            </a:ln>
          </c:spPr>
          <c:marker>
            <c:symbol val="none"/>
          </c:marker>
          <c:cat>
            <c:numRef>
              <c:f>'#11 and #16'!$A$1599:$A$1850</c:f>
              <c:numCache>
                <c:formatCode>mm/dd/yy;@</c:formatCode>
                <c:ptCount val="252"/>
                <c:pt idx="0">
                  <c:v>43054</c:v>
                </c:pt>
                <c:pt idx="1">
                  <c:v>43055</c:v>
                </c:pt>
                <c:pt idx="2">
                  <c:v>43056</c:v>
                </c:pt>
                <c:pt idx="3">
                  <c:v>43059</c:v>
                </c:pt>
                <c:pt idx="4">
                  <c:v>43060</c:v>
                </c:pt>
                <c:pt idx="5">
                  <c:v>43061</c:v>
                </c:pt>
                <c:pt idx="6">
                  <c:v>43063</c:v>
                </c:pt>
                <c:pt idx="7">
                  <c:v>43066</c:v>
                </c:pt>
                <c:pt idx="8">
                  <c:v>43067</c:v>
                </c:pt>
                <c:pt idx="9">
                  <c:v>43068</c:v>
                </c:pt>
                <c:pt idx="10">
                  <c:v>43069</c:v>
                </c:pt>
                <c:pt idx="11">
                  <c:v>43070</c:v>
                </c:pt>
                <c:pt idx="12">
                  <c:v>43073</c:v>
                </c:pt>
                <c:pt idx="13">
                  <c:v>43074</c:v>
                </c:pt>
                <c:pt idx="14">
                  <c:v>43075</c:v>
                </c:pt>
                <c:pt idx="15">
                  <c:v>43076</c:v>
                </c:pt>
                <c:pt idx="16">
                  <c:v>43077</c:v>
                </c:pt>
                <c:pt idx="17">
                  <c:v>43080</c:v>
                </c:pt>
                <c:pt idx="18">
                  <c:v>43081</c:v>
                </c:pt>
                <c:pt idx="19">
                  <c:v>43082</c:v>
                </c:pt>
                <c:pt idx="20">
                  <c:v>43083</c:v>
                </c:pt>
                <c:pt idx="21">
                  <c:v>43084</c:v>
                </c:pt>
                <c:pt idx="22">
                  <c:v>43087</c:v>
                </c:pt>
                <c:pt idx="23">
                  <c:v>43088</c:v>
                </c:pt>
                <c:pt idx="24">
                  <c:v>43089</c:v>
                </c:pt>
                <c:pt idx="25">
                  <c:v>43090</c:v>
                </c:pt>
                <c:pt idx="26">
                  <c:v>43091</c:v>
                </c:pt>
                <c:pt idx="27">
                  <c:v>43095</c:v>
                </c:pt>
                <c:pt idx="28">
                  <c:v>43096</c:v>
                </c:pt>
                <c:pt idx="29">
                  <c:v>43097</c:v>
                </c:pt>
                <c:pt idx="30">
                  <c:v>43098</c:v>
                </c:pt>
                <c:pt idx="31">
                  <c:v>43102</c:v>
                </c:pt>
                <c:pt idx="32">
                  <c:v>43103</c:v>
                </c:pt>
                <c:pt idx="33">
                  <c:v>43104</c:v>
                </c:pt>
                <c:pt idx="34">
                  <c:v>43105</c:v>
                </c:pt>
                <c:pt idx="35">
                  <c:v>43108</c:v>
                </c:pt>
                <c:pt idx="36">
                  <c:v>43109</c:v>
                </c:pt>
                <c:pt idx="37">
                  <c:v>43110</c:v>
                </c:pt>
                <c:pt idx="38">
                  <c:v>43111</c:v>
                </c:pt>
                <c:pt idx="39">
                  <c:v>43112</c:v>
                </c:pt>
                <c:pt idx="40">
                  <c:v>43116</c:v>
                </c:pt>
                <c:pt idx="41">
                  <c:v>43117</c:v>
                </c:pt>
                <c:pt idx="42">
                  <c:v>43118</c:v>
                </c:pt>
                <c:pt idx="43">
                  <c:v>43119</c:v>
                </c:pt>
                <c:pt idx="44">
                  <c:v>43122</c:v>
                </c:pt>
                <c:pt idx="45">
                  <c:v>43123</c:v>
                </c:pt>
                <c:pt idx="46">
                  <c:v>43124</c:v>
                </c:pt>
                <c:pt idx="47">
                  <c:v>43125</c:v>
                </c:pt>
                <c:pt idx="48">
                  <c:v>43126</c:v>
                </c:pt>
                <c:pt idx="49">
                  <c:v>43129</c:v>
                </c:pt>
                <c:pt idx="50">
                  <c:v>43130</c:v>
                </c:pt>
                <c:pt idx="51">
                  <c:v>43131</c:v>
                </c:pt>
                <c:pt idx="52">
                  <c:v>43132</c:v>
                </c:pt>
                <c:pt idx="53">
                  <c:v>43133</c:v>
                </c:pt>
                <c:pt idx="54">
                  <c:v>43136</c:v>
                </c:pt>
                <c:pt idx="55">
                  <c:v>43137</c:v>
                </c:pt>
                <c:pt idx="56">
                  <c:v>43138</c:v>
                </c:pt>
                <c:pt idx="57">
                  <c:v>43139</c:v>
                </c:pt>
                <c:pt idx="58">
                  <c:v>43140</c:v>
                </c:pt>
                <c:pt idx="59">
                  <c:v>43143</c:v>
                </c:pt>
                <c:pt idx="60">
                  <c:v>43144</c:v>
                </c:pt>
                <c:pt idx="61">
                  <c:v>43145</c:v>
                </c:pt>
                <c:pt idx="62">
                  <c:v>43146</c:v>
                </c:pt>
                <c:pt idx="63">
                  <c:v>43147</c:v>
                </c:pt>
                <c:pt idx="64">
                  <c:v>43151</c:v>
                </c:pt>
                <c:pt idx="65">
                  <c:v>43152</c:v>
                </c:pt>
                <c:pt idx="66">
                  <c:v>43153</c:v>
                </c:pt>
                <c:pt idx="67">
                  <c:v>43154</c:v>
                </c:pt>
                <c:pt idx="68">
                  <c:v>43157</c:v>
                </c:pt>
                <c:pt idx="69">
                  <c:v>43158</c:v>
                </c:pt>
                <c:pt idx="70">
                  <c:v>43159</c:v>
                </c:pt>
                <c:pt idx="71">
                  <c:v>43160</c:v>
                </c:pt>
                <c:pt idx="72">
                  <c:v>43161</c:v>
                </c:pt>
                <c:pt idx="73">
                  <c:v>43164</c:v>
                </c:pt>
                <c:pt idx="74">
                  <c:v>43165</c:v>
                </c:pt>
                <c:pt idx="75">
                  <c:v>43166</c:v>
                </c:pt>
                <c:pt idx="76">
                  <c:v>43167</c:v>
                </c:pt>
                <c:pt idx="77">
                  <c:v>43168</c:v>
                </c:pt>
                <c:pt idx="78">
                  <c:v>43171</c:v>
                </c:pt>
                <c:pt idx="79">
                  <c:v>43172</c:v>
                </c:pt>
                <c:pt idx="80">
                  <c:v>43173</c:v>
                </c:pt>
                <c:pt idx="81">
                  <c:v>43174</c:v>
                </c:pt>
                <c:pt idx="82">
                  <c:v>43175</c:v>
                </c:pt>
                <c:pt idx="83">
                  <c:v>43178</c:v>
                </c:pt>
                <c:pt idx="84">
                  <c:v>43179</c:v>
                </c:pt>
                <c:pt idx="85">
                  <c:v>43180</c:v>
                </c:pt>
                <c:pt idx="86">
                  <c:v>43181</c:v>
                </c:pt>
                <c:pt idx="87">
                  <c:v>43182</c:v>
                </c:pt>
                <c:pt idx="88">
                  <c:v>43185</c:v>
                </c:pt>
                <c:pt idx="89">
                  <c:v>43186</c:v>
                </c:pt>
                <c:pt idx="90">
                  <c:v>43187</c:v>
                </c:pt>
                <c:pt idx="91">
                  <c:v>43188</c:v>
                </c:pt>
                <c:pt idx="92">
                  <c:v>43192</c:v>
                </c:pt>
                <c:pt idx="93">
                  <c:v>43193</c:v>
                </c:pt>
                <c:pt idx="94">
                  <c:v>43194</c:v>
                </c:pt>
                <c:pt idx="95">
                  <c:v>43195</c:v>
                </c:pt>
                <c:pt idx="96">
                  <c:v>43196</c:v>
                </c:pt>
                <c:pt idx="97">
                  <c:v>43199</c:v>
                </c:pt>
                <c:pt idx="98">
                  <c:v>43200</c:v>
                </c:pt>
                <c:pt idx="99">
                  <c:v>43201</c:v>
                </c:pt>
                <c:pt idx="100">
                  <c:v>43202</c:v>
                </c:pt>
                <c:pt idx="101">
                  <c:v>43203</c:v>
                </c:pt>
                <c:pt idx="102">
                  <c:v>43206</c:v>
                </c:pt>
                <c:pt idx="103">
                  <c:v>43207</c:v>
                </c:pt>
                <c:pt idx="104">
                  <c:v>43208</c:v>
                </c:pt>
                <c:pt idx="105">
                  <c:v>43209</c:v>
                </c:pt>
                <c:pt idx="106">
                  <c:v>43210</c:v>
                </c:pt>
                <c:pt idx="107">
                  <c:v>43213</c:v>
                </c:pt>
                <c:pt idx="108">
                  <c:v>43214</c:v>
                </c:pt>
                <c:pt idx="109">
                  <c:v>43215</c:v>
                </c:pt>
                <c:pt idx="110">
                  <c:v>43216</c:v>
                </c:pt>
                <c:pt idx="111">
                  <c:v>43217</c:v>
                </c:pt>
                <c:pt idx="112">
                  <c:v>43220</c:v>
                </c:pt>
                <c:pt idx="113">
                  <c:v>43221</c:v>
                </c:pt>
                <c:pt idx="114">
                  <c:v>43222</c:v>
                </c:pt>
                <c:pt idx="115">
                  <c:v>43223</c:v>
                </c:pt>
                <c:pt idx="116">
                  <c:v>43224</c:v>
                </c:pt>
                <c:pt idx="117">
                  <c:v>43227</c:v>
                </c:pt>
                <c:pt idx="118">
                  <c:v>43228</c:v>
                </c:pt>
                <c:pt idx="119">
                  <c:v>43229</c:v>
                </c:pt>
                <c:pt idx="120">
                  <c:v>43230</c:v>
                </c:pt>
                <c:pt idx="121">
                  <c:v>43231</c:v>
                </c:pt>
                <c:pt idx="122">
                  <c:v>43234</c:v>
                </c:pt>
                <c:pt idx="123">
                  <c:v>43235</c:v>
                </c:pt>
                <c:pt idx="124">
                  <c:v>43236</c:v>
                </c:pt>
                <c:pt idx="125">
                  <c:v>43237</c:v>
                </c:pt>
                <c:pt idx="126">
                  <c:v>43238</c:v>
                </c:pt>
                <c:pt idx="127">
                  <c:v>43241</c:v>
                </c:pt>
                <c:pt idx="128">
                  <c:v>43242</c:v>
                </c:pt>
                <c:pt idx="129">
                  <c:v>43243</c:v>
                </c:pt>
                <c:pt idx="130">
                  <c:v>43244</c:v>
                </c:pt>
                <c:pt idx="131">
                  <c:v>43245</c:v>
                </c:pt>
                <c:pt idx="132">
                  <c:v>43249</c:v>
                </c:pt>
                <c:pt idx="133">
                  <c:v>43250</c:v>
                </c:pt>
                <c:pt idx="134">
                  <c:v>43251</c:v>
                </c:pt>
                <c:pt idx="135">
                  <c:v>43252</c:v>
                </c:pt>
                <c:pt idx="136">
                  <c:v>43255</c:v>
                </c:pt>
                <c:pt idx="137">
                  <c:v>43256</c:v>
                </c:pt>
                <c:pt idx="138">
                  <c:v>43257</c:v>
                </c:pt>
                <c:pt idx="139">
                  <c:v>43258</c:v>
                </c:pt>
                <c:pt idx="140">
                  <c:v>43259</c:v>
                </c:pt>
                <c:pt idx="141">
                  <c:v>43262</c:v>
                </c:pt>
                <c:pt idx="142">
                  <c:v>43263</c:v>
                </c:pt>
                <c:pt idx="143">
                  <c:v>43264</c:v>
                </c:pt>
                <c:pt idx="144">
                  <c:v>43265</c:v>
                </c:pt>
                <c:pt idx="145">
                  <c:v>43266</c:v>
                </c:pt>
                <c:pt idx="146">
                  <c:v>43269</c:v>
                </c:pt>
                <c:pt idx="147">
                  <c:v>43270</c:v>
                </c:pt>
                <c:pt idx="148">
                  <c:v>43271</c:v>
                </c:pt>
                <c:pt idx="149">
                  <c:v>43272</c:v>
                </c:pt>
                <c:pt idx="150">
                  <c:v>43273</c:v>
                </c:pt>
                <c:pt idx="151">
                  <c:v>43276</c:v>
                </c:pt>
                <c:pt idx="152">
                  <c:v>43277</c:v>
                </c:pt>
                <c:pt idx="153">
                  <c:v>43278</c:v>
                </c:pt>
                <c:pt idx="154">
                  <c:v>43279</c:v>
                </c:pt>
                <c:pt idx="155">
                  <c:v>43280</c:v>
                </c:pt>
                <c:pt idx="156">
                  <c:v>43283</c:v>
                </c:pt>
                <c:pt idx="157">
                  <c:v>43284</c:v>
                </c:pt>
                <c:pt idx="158">
                  <c:v>43286</c:v>
                </c:pt>
                <c:pt idx="159">
                  <c:v>43287</c:v>
                </c:pt>
                <c:pt idx="160">
                  <c:v>43290</c:v>
                </c:pt>
                <c:pt idx="161">
                  <c:v>43291</c:v>
                </c:pt>
                <c:pt idx="162">
                  <c:v>43292</c:v>
                </c:pt>
                <c:pt idx="163">
                  <c:v>43293</c:v>
                </c:pt>
                <c:pt idx="164">
                  <c:v>43294</c:v>
                </c:pt>
                <c:pt idx="165">
                  <c:v>43297</c:v>
                </c:pt>
                <c:pt idx="166">
                  <c:v>43298</c:v>
                </c:pt>
                <c:pt idx="167">
                  <c:v>43299</c:v>
                </c:pt>
                <c:pt idx="168">
                  <c:v>43300</c:v>
                </c:pt>
                <c:pt idx="169">
                  <c:v>43301</c:v>
                </c:pt>
                <c:pt idx="170">
                  <c:v>43304</c:v>
                </c:pt>
                <c:pt idx="171">
                  <c:v>43305</c:v>
                </c:pt>
                <c:pt idx="172">
                  <c:v>43306</c:v>
                </c:pt>
                <c:pt idx="173">
                  <c:v>43307</c:v>
                </c:pt>
                <c:pt idx="174">
                  <c:v>43308</c:v>
                </c:pt>
                <c:pt idx="175">
                  <c:v>43311</c:v>
                </c:pt>
                <c:pt idx="176">
                  <c:v>43312</c:v>
                </c:pt>
                <c:pt idx="177">
                  <c:v>43313</c:v>
                </c:pt>
                <c:pt idx="178">
                  <c:v>43314</c:v>
                </c:pt>
                <c:pt idx="179">
                  <c:v>43315</c:v>
                </c:pt>
                <c:pt idx="180">
                  <c:v>43318</c:v>
                </c:pt>
                <c:pt idx="181">
                  <c:v>43319</c:v>
                </c:pt>
                <c:pt idx="182">
                  <c:v>43320</c:v>
                </c:pt>
                <c:pt idx="183">
                  <c:v>43321</c:v>
                </c:pt>
                <c:pt idx="184">
                  <c:v>43322</c:v>
                </c:pt>
                <c:pt idx="185">
                  <c:v>43325</c:v>
                </c:pt>
                <c:pt idx="186">
                  <c:v>43326</c:v>
                </c:pt>
                <c:pt idx="187">
                  <c:v>43327</c:v>
                </c:pt>
                <c:pt idx="188">
                  <c:v>43328</c:v>
                </c:pt>
                <c:pt idx="189">
                  <c:v>43329</c:v>
                </c:pt>
                <c:pt idx="190">
                  <c:v>43332</c:v>
                </c:pt>
                <c:pt idx="191">
                  <c:v>43333</c:v>
                </c:pt>
                <c:pt idx="192">
                  <c:v>43334</c:v>
                </c:pt>
                <c:pt idx="193">
                  <c:v>43335</c:v>
                </c:pt>
                <c:pt idx="194">
                  <c:v>43336</c:v>
                </c:pt>
                <c:pt idx="195">
                  <c:v>43339</c:v>
                </c:pt>
                <c:pt idx="196">
                  <c:v>43340</c:v>
                </c:pt>
                <c:pt idx="197">
                  <c:v>43341</c:v>
                </c:pt>
                <c:pt idx="198">
                  <c:v>43342</c:v>
                </c:pt>
                <c:pt idx="199">
                  <c:v>43343</c:v>
                </c:pt>
                <c:pt idx="200">
                  <c:v>43347</c:v>
                </c:pt>
                <c:pt idx="201">
                  <c:v>43348</c:v>
                </c:pt>
                <c:pt idx="202">
                  <c:v>43349</c:v>
                </c:pt>
                <c:pt idx="203">
                  <c:v>43350</c:v>
                </c:pt>
                <c:pt idx="204">
                  <c:v>43353</c:v>
                </c:pt>
                <c:pt idx="205">
                  <c:v>43354</c:v>
                </c:pt>
                <c:pt idx="206">
                  <c:v>43355</c:v>
                </c:pt>
                <c:pt idx="207">
                  <c:v>43356</c:v>
                </c:pt>
                <c:pt idx="208">
                  <c:v>43357</c:v>
                </c:pt>
                <c:pt idx="209">
                  <c:v>43360</c:v>
                </c:pt>
                <c:pt idx="210">
                  <c:v>43361</c:v>
                </c:pt>
                <c:pt idx="211">
                  <c:v>43362</c:v>
                </c:pt>
                <c:pt idx="212">
                  <c:v>43363</c:v>
                </c:pt>
                <c:pt idx="213">
                  <c:v>43364</c:v>
                </c:pt>
                <c:pt idx="214">
                  <c:v>43367</c:v>
                </c:pt>
                <c:pt idx="215">
                  <c:v>43368</c:v>
                </c:pt>
                <c:pt idx="216">
                  <c:v>43369</c:v>
                </c:pt>
                <c:pt idx="217">
                  <c:v>43370</c:v>
                </c:pt>
                <c:pt idx="218">
                  <c:v>43371</c:v>
                </c:pt>
                <c:pt idx="219">
                  <c:v>43374</c:v>
                </c:pt>
                <c:pt idx="220">
                  <c:v>43375</c:v>
                </c:pt>
                <c:pt idx="221">
                  <c:v>43376</c:v>
                </c:pt>
                <c:pt idx="222">
                  <c:v>43377</c:v>
                </c:pt>
                <c:pt idx="223">
                  <c:v>43378</c:v>
                </c:pt>
                <c:pt idx="224">
                  <c:v>43381</c:v>
                </c:pt>
                <c:pt idx="225">
                  <c:v>43382</c:v>
                </c:pt>
                <c:pt idx="226">
                  <c:v>43383</c:v>
                </c:pt>
                <c:pt idx="227">
                  <c:v>43384</c:v>
                </c:pt>
                <c:pt idx="228">
                  <c:v>43385</c:v>
                </c:pt>
                <c:pt idx="229">
                  <c:v>43388</c:v>
                </c:pt>
                <c:pt idx="230">
                  <c:v>43389</c:v>
                </c:pt>
                <c:pt idx="231">
                  <c:v>43390</c:v>
                </c:pt>
                <c:pt idx="232">
                  <c:v>43391</c:v>
                </c:pt>
                <c:pt idx="233">
                  <c:v>43392</c:v>
                </c:pt>
                <c:pt idx="234">
                  <c:v>43395</c:v>
                </c:pt>
                <c:pt idx="235">
                  <c:v>43396</c:v>
                </c:pt>
                <c:pt idx="236">
                  <c:v>43397</c:v>
                </c:pt>
                <c:pt idx="237">
                  <c:v>43398</c:v>
                </c:pt>
                <c:pt idx="238">
                  <c:v>43399</c:v>
                </c:pt>
                <c:pt idx="239">
                  <c:v>43402</c:v>
                </c:pt>
                <c:pt idx="240">
                  <c:v>43403</c:v>
                </c:pt>
                <c:pt idx="241">
                  <c:v>43404</c:v>
                </c:pt>
                <c:pt idx="242">
                  <c:v>43405</c:v>
                </c:pt>
                <c:pt idx="243">
                  <c:v>43406</c:v>
                </c:pt>
                <c:pt idx="244">
                  <c:v>43409</c:v>
                </c:pt>
                <c:pt idx="245">
                  <c:v>43410</c:v>
                </c:pt>
                <c:pt idx="246">
                  <c:v>43411</c:v>
                </c:pt>
                <c:pt idx="247">
                  <c:v>43412</c:v>
                </c:pt>
                <c:pt idx="248">
                  <c:v>43413</c:v>
                </c:pt>
                <c:pt idx="249">
                  <c:v>43416</c:v>
                </c:pt>
                <c:pt idx="250">
                  <c:v>43417</c:v>
                </c:pt>
                <c:pt idx="251">
                  <c:v>43418</c:v>
                </c:pt>
              </c:numCache>
            </c:numRef>
          </c:cat>
          <c:val>
            <c:numRef>
              <c:f>'#11 and #16'!$B$1599:$B$1850</c:f>
              <c:numCache>
                <c:formatCode>General</c:formatCode>
                <c:ptCount val="252"/>
                <c:pt idx="0">
                  <c:v>27.3</c:v>
                </c:pt>
                <c:pt idx="1">
                  <c:v>27.25</c:v>
                </c:pt>
                <c:pt idx="2">
                  <c:v>27.25</c:v>
                </c:pt>
                <c:pt idx="3">
                  <c:v>27.01</c:v>
                </c:pt>
                <c:pt idx="4">
                  <c:v>27.3</c:v>
                </c:pt>
                <c:pt idx="5">
                  <c:v>27.11</c:v>
                </c:pt>
                <c:pt idx="6">
                  <c:v>27.43</c:v>
                </c:pt>
                <c:pt idx="7">
                  <c:v>27.55</c:v>
                </c:pt>
                <c:pt idx="8">
                  <c:v>27.66</c:v>
                </c:pt>
                <c:pt idx="9">
                  <c:v>27.65</c:v>
                </c:pt>
                <c:pt idx="10">
                  <c:v>27.43</c:v>
                </c:pt>
                <c:pt idx="11">
                  <c:v>27.21</c:v>
                </c:pt>
                <c:pt idx="12">
                  <c:v>27.14</c:v>
                </c:pt>
                <c:pt idx="13">
                  <c:v>26.75</c:v>
                </c:pt>
                <c:pt idx="14">
                  <c:v>26.66</c:v>
                </c:pt>
                <c:pt idx="15">
                  <c:v>26.7</c:v>
                </c:pt>
                <c:pt idx="16">
                  <c:v>26.95</c:v>
                </c:pt>
                <c:pt idx="17">
                  <c:v>27</c:v>
                </c:pt>
                <c:pt idx="18">
                  <c:v>26.9</c:v>
                </c:pt>
                <c:pt idx="19">
                  <c:v>26.79</c:v>
                </c:pt>
                <c:pt idx="20">
                  <c:v>26.78</c:v>
                </c:pt>
                <c:pt idx="21">
                  <c:v>27</c:v>
                </c:pt>
                <c:pt idx="22">
                  <c:v>26.93</c:v>
                </c:pt>
                <c:pt idx="23">
                  <c:v>26.93</c:v>
                </c:pt>
                <c:pt idx="24">
                  <c:v>26.98</c:v>
                </c:pt>
                <c:pt idx="25">
                  <c:v>26.98</c:v>
                </c:pt>
                <c:pt idx="26">
                  <c:v>26.94</c:v>
                </c:pt>
                <c:pt idx="27">
                  <c:v>26.94</c:v>
                </c:pt>
                <c:pt idx="28">
                  <c:v>26.94</c:v>
                </c:pt>
                <c:pt idx="29">
                  <c:v>26.86</c:v>
                </c:pt>
                <c:pt idx="30">
                  <c:v>26.93</c:v>
                </c:pt>
                <c:pt idx="31">
                  <c:v>27.05</c:v>
                </c:pt>
                <c:pt idx="32">
                  <c:v>26.95</c:v>
                </c:pt>
                <c:pt idx="33">
                  <c:v>26.87</c:v>
                </c:pt>
                <c:pt idx="34">
                  <c:v>26.8</c:v>
                </c:pt>
                <c:pt idx="35">
                  <c:v>26.92</c:v>
                </c:pt>
                <c:pt idx="36">
                  <c:v>26.73</c:v>
                </c:pt>
                <c:pt idx="37">
                  <c:v>26.83</c:v>
                </c:pt>
                <c:pt idx="38">
                  <c:v>26.8</c:v>
                </c:pt>
                <c:pt idx="39">
                  <c:v>26.81</c:v>
                </c:pt>
                <c:pt idx="40">
                  <c:v>26.71</c:v>
                </c:pt>
                <c:pt idx="41">
                  <c:v>26.75</c:v>
                </c:pt>
                <c:pt idx="42">
                  <c:v>26.75</c:v>
                </c:pt>
                <c:pt idx="43">
                  <c:v>26.66</c:v>
                </c:pt>
                <c:pt idx="44">
                  <c:v>26.7</c:v>
                </c:pt>
                <c:pt idx="45">
                  <c:v>26.55</c:v>
                </c:pt>
                <c:pt idx="46">
                  <c:v>26.43</c:v>
                </c:pt>
                <c:pt idx="47">
                  <c:v>26.4</c:v>
                </c:pt>
                <c:pt idx="48">
                  <c:v>26.25</c:v>
                </c:pt>
                <c:pt idx="49">
                  <c:v>25.81</c:v>
                </c:pt>
                <c:pt idx="50">
                  <c:v>25.85</c:v>
                </c:pt>
                <c:pt idx="51">
                  <c:v>25.7</c:v>
                </c:pt>
                <c:pt idx="52">
                  <c:v>25.85</c:v>
                </c:pt>
                <c:pt idx="53">
                  <c:v>25.88</c:v>
                </c:pt>
                <c:pt idx="54">
                  <c:v>25.8</c:v>
                </c:pt>
                <c:pt idx="55">
                  <c:v>25.5</c:v>
                </c:pt>
                <c:pt idx="56">
                  <c:v>25.55</c:v>
                </c:pt>
                <c:pt idx="57">
                  <c:v>25.55</c:v>
                </c:pt>
                <c:pt idx="58">
                  <c:v>25.8</c:v>
                </c:pt>
                <c:pt idx="59">
                  <c:v>25.86</c:v>
                </c:pt>
                <c:pt idx="60">
                  <c:v>25.87</c:v>
                </c:pt>
                <c:pt idx="61">
                  <c:v>25.87</c:v>
                </c:pt>
                <c:pt idx="62">
                  <c:v>25.74</c:v>
                </c:pt>
                <c:pt idx="63">
                  <c:v>25.8</c:v>
                </c:pt>
                <c:pt idx="64">
                  <c:v>25.6</c:v>
                </c:pt>
                <c:pt idx="65">
                  <c:v>25.67</c:v>
                </c:pt>
                <c:pt idx="66">
                  <c:v>25.6</c:v>
                </c:pt>
                <c:pt idx="67">
                  <c:v>25.49</c:v>
                </c:pt>
                <c:pt idx="68">
                  <c:v>25.44</c:v>
                </c:pt>
                <c:pt idx="69">
                  <c:v>25.43</c:v>
                </c:pt>
                <c:pt idx="70">
                  <c:v>25.4</c:v>
                </c:pt>
                <c:pt idx="71">
                  <c:v>25.2</c:v>
                </c:pt>
                <c:pt idx="72">
                  <c:v>25.13</c:v>
                </c:pt>
                <c:pt idx="73">
                  <c:v>24.93</c:v>
                </c:pt>
                <c:pt idx="74">
                  <c:v>24.93</c:v>
                </c:pt>
                <c:pt idx="75">
                  <c:v>24.87</c:v>
                </c:pt>
                <c:pt idx="76">
                  <c:v>24.78</c:v>
                </c:pt>
                <c:pt idx="77">
                  <c:v>24.95</c:v>
                </c:pt>
                <c:pt idx="78">
                  <c:v>24.75</c:v>
                </c:pt>
                <c:pt idx="79">
                  <c:v>24.63</c:v>
                </c:pt>
                <c:pt idx="80">
                  <c:v>24.77</c:v>
                </c:pt>
                <c:pt idx="81">
                  <c:v>24.62</c:v>
                </c:pt>
                <c:pt idx="82">
                  <c:v>24.6</c:v>
                </c:pt>
                <c:pt idx="83">
                  <c:v>24.8</c:v>
                </c:pt>
                <c:pt idx="84">
                  <c:v>24.6</c:v>
                </c:pt>
                <c:pt idx="85">
                  <c:v>24.65</c:v>
                </c:pt>
                <c:pt idx="86">
                  <c:v>24.66</c:v>
                </c:pt>
                <c:pt idx="87">
                  <c:v>24.53</c:v>
                </c:pt>
                <c:pt idx="88">
                  <c:v>24.48</c:v>
                </c:pt>
                <c:pt idx="89">
                  <c:v>24.45</c:v>
                </c:pt>
                <c:pt idx="90">
                  <c:v>24.45</c:v>
                </c:pt>
                <c:pt idx="91">
                  <c:v>24.5</c:v>
                </c:pt>
                <c:pt idx="92">
                  <c:v>24.45</c:v>
                </c:pt>
                <c:pt idx="93">
                  <c:v>24.69</c:v>
                </c:pt>
                <c:pt idx="94">
                  <c:v>24.66</c:v>
                </c:pt>
                <c:pt idx="95">
                  <c:v>24.5</c:v>
                </c:pt>
                <c:pt idx="96">
                  <c:v>24.62</c:v>
                </c:pt>
                <c:pt idx="97">
                  <c:v>24.53</c:v>
                </c:pt>
                <c:pt idx="98">
                  <c:v>24.95</c:v>
                </c:pt>
                <c:pt idx="99">
                  <c:v>24.91</c:v>
                </c:pt>
                <c:pt idx="100">
                  <c:v>24.91</c:v>
                </c:pt>
                <c:pt idx="101">
                  <c:v>24.95</c:v>
                </c:pt>
                <c:pt idx="102">
                  <c:v>24.92</c:v>
                </c:pt>
                <c:pt idx="103">
                  <c:v>24.95</c:v>
                </c:pt>
                <c:pt idx="104">
                  <c:v>24.95</c:v>
                </c:pt>
                <c:pt idx="105">
                  <c:v>24.95</c:v>
                </c:pt>
                <c:pt idx="106">
                  <c:v>24.95</c:v>
                </c:pt>
                <c:pt idx="107">
                  <c:v>24.95</c:v>
                </c:pt>
                <c:pt idx="108">
                  <c:v>24.9</c:v>
                </c:pt>
                <c:pt idx="109">
                  <c:v>24.9</c:v>
                </c:pt>
                <c:pt idx="110">
                  <c:v>24.8</c:v>
                </c:pt>
                <c:pt idx="111">
                  <c:v>24.82</c:v>
                </c:pt>
                <c:pt idx="112">
                  <c:v>24.81</c:v>
                </c:pt>
                <c:pt idx="113">
                  <c:v>24.8</c:v>
                </c:pt>
                <c:pt idx="114">
                  <c:v>24.81</c:v>
                </c:pt>
                <c:pt idx="115">
                  <c:v>24.6</c:v>
                </c:pt>
                <c:pt idx="116">
                  <c:v>24.51</c:v>
                </c:pt>
                <c:pt idx="117">
                  <c:v>24.55</c:v>
                </c:pt>
                <c:pt idx="118">
                  <c:v>24.5</c:v>
                </c:pt>
                <c:pt idx="119">
                  <c:v>24.55</c:v>
                </c:pt>
                <c:pt idx="120">
                  <c:v>24.6</c:v>
                </c:pt>
                <c:pt idx="121">
                  <c:v>24.7</c:v>
                </c:pt>
                <c:pt idx="122">
                  <c:v>24.69</c:v>
                </c:pt>
                <c:pt idx="123">
                  <c:v>24.6</c:v>
                </c:pt>
                <c:pt idx="124">
                  <c:v>24.6</c:v>
                </c:pt>
                <c:pt idx="125">
                  <c:v>24.55</c:v>
                </c:pt>
                <c:pt idx="126">
                  <c:v>24.55</c:v>
                </c:pt>
                <c:pt idx="127">
                  <c:v>24.5</c:v>
                </c:pt>
                <c:pt idx="128">
                  <c:v>24.6</c:v>
                </c:pt>
                <c:pt idx="129">
                  <c:v>24.5</c:v>
                </c:pt>
                <c:pt idx="130">
                  <c:v>24.51</c:v>
                </c:pt>
                <c:pt idx="131">
                  <c:v>24.5</c:v>
                </c:pt>
                <c:pt idx="132">
                  <c:v>24.51</c:v>
                </c:pt>
                <c:pt idx="133">
                  <c:v>24.7</c:v>
                </c:pt>
                <c:pt idx="134">
                  <c:v>24.66</c:v>
                </c:pt>
                <c:pt idx="135">
                  <c:v>24.95</c:v>
                </c:pt>
                <c:pt idx="136">
                  <c:v>25.02</c:v>
                </c:pt>
                <c:pt idx="137">
                  <c:v>25.16</c:v>
                </c:pt>
                <c:pt idx="138">
                  <c:v>25.45</c:v>
                </c:pt>
                <c:pt idx="139">
                  <c:v>24.95</c:v>
                </c:pt>
                <c:pt idx="140">
                  <c:v>25.56</c:v>
                </c:pt>
                <c:pt idx="141">
                  <c:v>25.96</c:v>
                </c:pt>
                <c:pt idx="142">
                  <c:v>25.7</c:v>
                </c:pt>
                <c:pt idx="143">
                  <c:v>25.52</c:v>
                </c:pt>
                <c:pt idx="144">
                  <c:v>25.59</c:v>
                </c:pt>
                <c:pt idx="145">
                  <c:v>25.53</c:v>
                </c:pt>
                <c:pt idx="146">
                  <c:v>25.53</c:v>
                </c:pt>
                <c:pt idx="147">
                  <c:v>26</c:v>
                </c:pt>
                <c:pt idx="148">
                  <c:v>26.09</c:v>
                </c:pt>
                <c:pt idx="149">
                  <c:v>25.83</c:v>
                </c:pt>
                <c:pt idx="150">
                  <c:v>25.96</c:v>
                </c:pt>
                <c:pt idx="151">
                  <c:v>25.67</c:v>
                </c:pt>
                <c:pt idx="152">
                  <c:v>25.65</c:v>
                </c:pt>
                <c:pt idx="153">
                  <c:v>25.57</c:v>
                </c:pt>
                <c:pt idx="154">
                  <c:v>25.51</c:v>
                </c:pt>
                <c:pt idx="155">
                  <c:v>26.11</c:v>
                </c:pt>
                <c:pt idx="156">
                  <c:v>25.84</c:v>
                </c:pt>
                <c:pt idx="157">
                  <c:v>25.97</c:v>
                </c:pt>
                <c:pt idx="158">
                  <c:v>26</c:v>
                </c:pt>
                <c:pt idx="159">
                  <c:v>25.93</c:v>
                </c:pt>
                <c:pt idx="160">
                  <c:v>26.02</c:v>
                </c:pt>
                <c:pt idx="161">
                  <c:v>26</c:v>
                </c:pt>
                <c:pt idx="162">
                  <c:v>26</c:v>
                </c:pt>
                <c:pt idx="163">
                  <c:v>25.66</c:v>
                </c:pt>
                <c:pt idx="164">
                  <c:v>25.63</c:v>
                </c:pt>
                <c:pt idx="165">
                  <c:v>25.57</c:v>
                </c:pt>
                <c:pt idx="166">
                  <c:v>25.06</c:v>
                </c:pt>
                <c:pt idx="167">
                  <c:v>25.5</c:v>
                </c:pt>
                <c:pt idx="168">
                  <c:v>25.22</c:v>
                </c:pt>
                <c:pt idx="169">
                  <c:v>25.26</c:v>
                </c:pt>
                <c:pt idx="170">
                  <c:v>25.08</c:v>
                </c:pt>
                <c:pt idx="171">
                  <c:v>25.09</c:v>
                </c:pt>
                <c:pt idx="172">
                  <c:v>25.21</c:v>
                </c:pt>
                <c:pt idx="173">
                  <c:v>25.21</c:v>
                </c:pt>
                <c:pt idx="174">
                  <c:v>25.38</c:v>
                </c:pt>
                <c:pt idx="175">
                  <c:v>25.35</c:v>
                </c:pt>
                <c:pt idx="176">
                  <c:v>25.45</c:v>
                </c:pt>
                <c:pt idx="177">
                  <c:v>25.61</c:v>
                </c:pt>
                <c:pt idx="178">
                  <c:v>25.8</c:v>
                </c:pt>
                <c:pt idx="179">
                  <c:v>26.05</c:v>
                </c:pt>
                <c:pt idx="180">
                  <c:v>26</c:v>
                </c:pt>
                <c:pt idx="181">
                  <c:v>26</c:v>
                </c:pt>
                <c:pt idx="182">
                  <c:v>25.87</c:v>
                </c:pt>
                <c:pt idx="183">
                  <c:v>25.78</c:v>
                </c:pt>
                <c:pt idx="184">
                  <c:v>25.72</c:v>
                </c:pt>
                <c:pt idx="185">
                  <c:v>25.72</c:v>
                </c:pt>
                <c:pt idx="186">
                  <c:v>25.71</c:v>
                </c:pt>
                <c:pt idx="187">
                  <c:v>25.7</c:v>
                </c:pt>
                <c:pt idx="188">
                  <c:v>25.6</c:v>
                </c:pt>
                <c:pt idx="189">
                  <c:v>25.6</c:v>
                </c:pt>
                <c:pt idx="190">
                  <c:v>25.65</c:v>
                </c:pt>
                <c:pt idx="191">
                  <c:v>25.5</c:v>
                </c:pt>
                <c:pt idx="192">
                  <c:v>25.45</c:v>
                </c:pt>
                <c:pt idx="193">
                  <c:v>25.5</c:v>
                </c:pt>
                <c:pt idx="194">
                  <c:v>25.51</c:v>
                </c:pt>
                <c:pt idx="195">
                  <c:v>25.52</c:v>
                </c:pt>
                <c:pt idx="196">
                  <c:v>25.46</c:v>
                </c:pt>
                <c:pt idx="197">
                  <c:v>25.47</c:v>
                </c:pt>
                <c:pt idx="198">
                  <c:v>25.47</c:v>
                </c:pt>
                <c:pt idx="199">
                  <c:v>25.46</c:v>
                </c:pt>
                <c:pt idx="200">
                  <c:v>25.47</c:v>
                </c:pt>
                <c:pt idx="201">
                  <c:v>25.35</c:v>
                </c:pt>
                <c:pt idx="202">
                  <c:v>25.36</c:v>
                </c:pt>
                <c:pt idx="203">
                  <c:v>25.36</c:v>
                </c:pt>
                <c:pt idx="204">
                  <c:v>25.41</c:v>
                </c:pt>
                <c:pt idx="205">
                  <c:v>25.37</c:v>
                </c:pt>
                <c:pt idx="206">
                  <c:v>25.37</c:v>
                </c:pt>
                <c:pt idx="207">
                  <c:v>25.45</c:v>
                </c:pt>
                <c:pt idx="208">
                  <c:v>25.45</c:v>
                </c:pt>
                <c:pt idx="209">
                  <c:v>25.41</c:v>
                </c:pt>
                <c:pt idx="210">
                  <c:v>25.45</c:v>
                </c:pt>
                <c:pt idx="211">
                  <c:v>25.45</c:v>
                </c:pt>
                <c:pt idx="212">
                  <c:v>25.45</c:v>
                </c:pt>
                <c:pt idx="213">
                  <c:v>25.39</c:v>
                </c:pt>
                <c:pt idx="214">
                  <c:v>25.36</c:v>
                </c:pt>
                <c:pt idx="215">
                  <c:v>25.4</c:v>
                </c:pt>
                <c:pt idx="216">
                  <c:v>25.35</c:v>
                </c:pt>
                <c:pt idx="217">
                  <c:v>25.35</c:v>
                </c:pt>
                <c:pt idx="218">
                  <c:v>25.34</c:v>
                </c:pt>
                <c:pt idx="219">
                  <c:v>25.23</c:v>
                </c:pt>
                <c:pt idx="220">
                  <c:v>25.13</c:v>
                </c:pt>
                <c:pt idx="221">
                  <c:v>25.19</c:v>
                </c:pt>
                <c:pt idx="222">
                  <c:v>25.38</c:v>
                </c:pt>
                <c:pt idx="223">
                  <c:v>25.1</c:v>
                </c:pt>
                <c:pt idx="224">
                  <c:v>25.08</c:v>
                </c:pt>
                <c:pt idx="225">
                  <c:v>25.31</c:v>
                </c:pt>
                <c:pt idx="226">
                  <c:v>25.27</c:v>
                </c:pt>
                <c:pt idx="227">
                  <c:v>25.2</c:v>
                </c:pt>
                <c:pt idx="228">
                  <c:v>25.12</c:v>
                </c:pt>
                <c:pt idx="229">
                  <c:v>25.13</c:v>
                </c:pt>
                <c:pt idx="230">
                  <c:v>25.28</c:v>
                </c:pt>
                <c:pt idx="231">
                  <c:v>25.28</c:v>
                </c:pt>
                <c:pt idx="232">
                  <c:v>25.29</c:v>
                </c:pt>
                <c:pt idx="233">
                  <c:v>25.28</c:v>
                </c:pt>
                <c:pt idx="234">
                  <c:v>25.28</c:v>
                </c:pt>
                <c:pt idx="235">
                  <c:v>25.12</c:v>
                </c:pt>
                <c:pt idx="236">
                  <c:v>25.1</c:v>
                </c:pt>
                <c:pt idx="237">
                  <c:v>25.1</c:v>
                </c:pt>
                <c:pt idx="238">
                  <c:v>25.25</c:v>
                </c:pt>
                <c:pt idx="239">
                  <c:v>25.25</c:v>
                </c:pt>
                <c:pt idx="240">
                  <c:v>25.15</c:v>
                </c:pt>
                <c:pt idx="241">
                  <c:v>25.1</c:v>
                </c:pt>
                <c:pt idx="242">
                  <c:v>25.1</c:v>
                </c:pt>
                <c:pt idx="243">
                  <c:v>25.11</c:v>
                </c:pt>
                <c:pt idx="244">
                  <c:v>25.12</c:v>
                </c:pt>
                <c:pt idx="245">
                  <c:v>25.12</c:v>
                </c:pt>
                <c:pt idx="246">
                  <c:v>25.18</c:v>
                </c:pt>
                <c:pt idx="247">
                  <c:v>25.1</c:v>
                </c:pt>
                <c:pt idx="248">
                  <c:v>25.03</c:v>
                </c:pt>
                <c:pt idx="249">
                  <c:v>25.04</c:v>
                </c:pt>
                <c:pt idx="250">
                  <c:v>25.02</c:v>
                </c:pt>
                <c:pt idx="251">
                  <c:v>25.01</c:v>
                </c:pt>
              </c:numCache>
            </c:numRef>
          </c:val>
          <c:smooth val="0"/>
          <c:extLst>
            <c:ext xmlns:c16="http://schemas.microsoft.com/office/drawing/2014/chart" uri="{C3380CC4-5D6E-409C-BE32-E72D297353CC}">
              <c16:uniqueId val="{00000000-BD8D-4167-A774-0E48C01386F0}"/>
            </c:ext>
          </c:extLst>
        </c:ser>
        <c:ser>
          <c:idx val="1"/>
          <c:order val="1"/>
          <c:tx>
            <c:strRef>
              <c:f>'#11 and #16'!$C$1</c:f>
              <c:strCache>
                <c:ptCount val="1"/>
                <c:pt idx="0">
                  <c:v>#11</c:v>
                </c:pt>
              </c:strCache>
            </c:strRef>
          </c:tx>
          <c:spPr>
            <a:ln w="31750">
              <a:solidFill>
                <a:srgbClr val="EA6A00"/>
              </a:solidFill>
              <a:prstDash val="solid"/>
            </a:ln>
          </c:spPr>
          <c:marker>
            <c:symbol val="none"/>
          </c:marker>
          <c:cat>
            <c:numRef>
              <c:f>'#11 and #16'!$A$1599:$A$1850</c:f>
              <c:numCache>
                <c:formatCode>mm/dd/yy;@</c:formatCode>
                <c:ptCount val="252"/>
                <c:pt idx="0">
                  <c:v>43054</c:v>
                </c:pt>
                <c:pt idx="1">
                  <c:v>43055</c:v>
                </c:pt>
                <c:pt idx="2">
                  <c:v>43056</c:v>
                </c:pt>
                <c:pt idx="3">
                  <c:v>43059</c:v>
                </c:pt>
                <c:pt idx="4">
                  <c:v>43060</c:v>
                </c:pt>
                <c:pt idx="5">
                  <c:v>43061</c:v>
                </c:pt>
                <c:pt idx="6">
                  <c:v>43063</c:v>
                </c:pt>
                <c:pt idx="7">
                  <c:v>43066</c:v>
                </c:pt>
                <c:pt idx="8">
                  <c:v>43067</c:v>
                </c:pt>
                <c:pt idx="9">
                  <c:v>43068</c:v>
                </c:pt>
                <c:pt idx="10">
                  <c:v>43069</c:v>
                </c:pt>
                <c:pt idx="11">
                  <c:v>43070</c:v>
                </c:pt>
                <c:pt idx="12">
                  <c:v>43073</c:v>
                </c:pt>
                <c:pt idx="13">
                  <c:v>43074</c:v>
                </c:pt>
                <c:pt idx="14">
                  <c:v>43075</c:v>
                </c:pt>
                <c:pt idx="15">
                  <c:v>43076</c:v>
                </c:pt>
                <c:pt idx="16">
                  <c:v>43077</c:v>
                </c:pt>
                <c:pt idx="17">
                  <c:v>43080</c:v>
                </c:pt>
                <c:pt idx="18">
                  <c:v>43081</c:v>
                </c:pt>
                <c:pt idx="19">
                  <c:v>43082</c:v>
                </c:pt>
                <c:pt idx="20">
                  <c:v>43083</c:v>
                </c:pt>
                <c:pt idx="21">
                  <c:v>43084</c:v>
                </c:pt>
                <c:pt idx="22">
                  <c:v>43087</c:v>
                </c:pt>
                <c:pt idx="23">
                  <c:v>43088</c:v>
                </c:pt>
                <c:pt idx="24">
                  <c:v>43089</c:v>
                </c:pt>
                <c:pt idx="25">
                  <c:v>43090</c:v>
                </c:pt>
                <c:pt idx="26">
                  <c:v>43091</c:v>
                </c:pt>
                <c:pt idx="27">
                  <c:v>43095</c:v>
                </c:pt>
                <c:pt idx="28">
                  <c:v>43096</c:v>
                </c:pt>
                <c:pt idx="29">
                  <c:v>43097</c:v>
                </c:pt>
                <c:pt idx="30">
                  <c:v>43098</c:v>
                </c:pt>
                <c:pt idx="31">
                  <c:v>43102</c:v>
                </c:pt>
                <c:pt idx="32">
                  <c:v>43103</c:v>
                </c:pt>
                <c:pt idx="33">
                  <c:v>43104</c:v>
                </c:pt>
                <c:pt idx="34">
                  <c:v>43105</c:v>
                </c:pt>
                <c:pt idx="35">
                  <c:v>43108</c:v>
                </c:pt>
                <c:pt idx="36">
                  <c:v>43109</c:v>
                </c:pt>
                <c:pt idx="37">
                  <c:v>43110</c:v>
                </c:pt>
                <c:pt idx="38">
                  <c:v>43111</c:v>
                </c:pt>
                <c:pt idx="39">
                  <c:v>43112</c:v>
                </c:pt>
                <c:pt idx="40">
                  <c:v>43116</c:v>
                </c:pt>
                <c:pt idx="41">
                  <c:v>43117</c:v>
                </c:pt>
                <c:pt idx="42">
                  <c:v>43118</c:v>
                </c:pt>
                <c:pt idx="43">
                  <c:v>43119</c:v>
                </c:pt>
                <c:pt idx="44">
                  <c:v>43122</c:v>
                </c:pt>
                <c:pt idx="45">
                  <c:v>43123</c:v>
                </c:pt>
                <c:pt idx="46">
                  <c:v>43124</c:v>
                </c:pt>
                <c:pt idx="47">
                  <c:v>43125</c:v>
                </c:pt>
                <c:pt idx="48">
                  <c:v>43126</c:v>
                </c:pt>
                <c:pt idx="49">
                  <c:v>43129</c:v>
                </c:pt>
                <c:pt idx="50">
                  <c:v>43130</c:v>
                </c:pt>
                <c:pt idx="51">
                  <c:v>43131</c:v>
                </c:pt>
                <c:pt idx="52">
                  <c:v>43132</c:v>
                </c:pt>
                <c:pt idx="53">
                  <c:v>43133</c:v>
                </c:pt>
                <c:pt idx="54">
                  <c:v>43136</c:v>
                </c:pt>
                <c:pt idx="55">
                  <c:v>43137</c:v>
                </c:pt>
                <c:pt idx="56">
                  <c:v>43138</c:v>
                </c:pt>
                <c:pt idx="57">
                  <c:v>43139</c:v>
                </c:pt>
                <c:pt idx="58">
                  <c:v>43140</c:v>
                </c:pt>
                <c:pt idx="59">
                  <c:v>43143</c:v>
                </c:pt>
                <c:pt idx="60">
                  <c:v>43144</c:v>
                </c:pt>
                <c:pt idx="61">
                  <c:v>43145</c:v>
                </c:pt>
                <c:pt idx="62">
                  <c:v>43146</c:v>
                </c:pt>
                <c:pt idx="63">
                  <c:v>43147</c:v>
                </c:pt>
                <c:pt idx="64">
                  <c:v>43151</c:v>
                </c:pt>
                <c:pt idx="65">
                  <c:v>43152</c:v>
                </c:pt>
                <c:pt idx="66">
                  <c:v>43153</c:v>
                </c:pt>
                <c:pt idx="67">
                  <c:v>43154</c:v>
                </c:pt>
                <c:pt idx="68">
                  <c:v>43157</c:v>
                </c:pt>
                <c:pt idx="69">
                  <c:v>43158</c:v>
                </c:pt>
                <c:pt idx="70">
                  <c:v>43159</c:v>
                </c:pt>
                <c:pt idx="71">
                  <c:v>43160</c:v>
                </c:pt>
                <c:pt idx="72">
                  <c:v>43161</c:v>
                </c:pt>
                <c:pt idx="73">
                  <c:v>43164</c:v>
                </c:pt>
                <c:pt idx="74">
                  <c:v>43165</c:v>
                </c:pt>
                <c:pt idx="75">
                  <c:v>43166</c:v>
                </c:pt>
                <c:pt idx="76">
                  <c:v>43167</c:v>
                </c:pt>
                <c:pt idx="77">
                  <c:v>43168</c:v>
                </c:pt>
                <c:pt idx="78">
                  <c:v>43171</c:v>
                </c:pt>
                <c:pt idx="79">
                  <c:v>43172</c:v>
                </c:pt>
                <c:pt idx="80">
                  <c:v>43173</c:v>
                </c:pt>
                <c:pt idx="81">
                  <c:v>43174</c:v>
                </c:pt>
                <c:pt idx="82">
                  <c:v>43175</c:v>
                </c:pt>
                <c:pt idx="83">
                  <c:v>43178</c:v>
                </c:pt>
                <c:pt idx="84">
                  <c:v>43179</c:v>
                </c:pt>
                <c:pt idx="85">
                  <c:v>43180</c:v>
                </c:pt>
                <c:pt idx="86">
                  <c:v>43181</c:v>
                </c:pt>
                <c:pt idx="87">
                  <c:v>43182</c:v>
                </c:pt>
                <c:pt idx="88">
                  <c:v>43185</c:v>
                </c:pt>
                <c:pt idx="89">
                  <c:v>43186</c:v>
                </c:pt>
                <c:pt idx="90">
                  <c:v>43187</c:v>
                </c:pt>
                <c:pt idx="91">
                  <c:v>43188</c:v>
                </c:pt>
                <c:pt idx="92">
                  <c:v>43192</c:v>
                </c:pt>
                <c:pt idx="93">
                  <c:v>43193</c:v>
                </c:pt>
                <c:pt idx="94">
                  <c:v>43194</c:v>
                </c:pt>
                <c:pt idx="95">
                  <c:v>43195</c:v>
                </c:pt>
                <c:pt idx="96">
                  <c:v>43196</c:v>
                </c:pt>
                <c:pt idx="97">
                  <c:v>43199</c:v>
                </c:pt>
                <c:pt idx="98">
                  <c:v>43200</c:v>
                </c:pt>
                <c:pt idx="99">
                  <c:v>43201</c:v>
                </c:pt>
                <c:pt idx="100">
                  <c:v>43202</c:v>
                </c:pt>
                <c:pt idx="101">
                  <c:v>43203</c:v>
                </c:pt>
                <c:pt idx="102">
                  <c:v>43206</c:v>
                </c:pt>
                <c:pt idx="103">
                  <c:v>43207</c:v>
                </c:pt>
                <c:pt idx="104">
                  <c:v>43208</c:v>
                </c:pt>
                <c:pt idx="105">
                  <c:v>43209</c:v>
                </c:pt>
                <c:pt idx="106">
                  <c:v>43210</c:v>
                </c:pt>
                <c:pt idx="107">
                  <c:v>43213</c:v>
                </c:pt>
                <c:pt idx="108">
                  <c:v>43214</c:v>
                </c:pt>
                <c:pt idx="109">
                  <c:v>43215</c:v>
                </c:pt>
                <c:pt idx="110">
                  <c:v>43216</c:v>
                </c:pt>
                <c:pt idx="111">
                  <c:v>43217</c:v>
                </c:pt>
                <c:pt idx="112">
                  <c:v>43220</c:v>
                </c:pt>
                <c:pt idx="113">
                  <c:v>43221</c:v>
                </c:pt>
                <c:pt idx="114">
                  <c:v>43222</c:v>
                </c:pt>
                <c:pt idx="115">
                  <c:v>43223</c:v>
                </c:pt>
                <c:pt idx="116">
                  <c:v>43224</c:v>
                </c:pt>
                <c:pt idx="117">
                  <c:v>43227</c:v>
                </c:pt>
                <c:pt idx="118">
                  <c:v>43228</c:v>
                </c:pt>
                <c:pt idx="119">
                  <c:v>43229</c:v>
                </c:pt>
                <c:pt idx="120">
                  <c:v>43230</c:v>
                </c:pt>
                <c:pt idx="121">
                  <c:v>43231</c:v>
                </c:pt>
                <c:pt idx="122">
                  <c:v>43234</c:v>
                </c:pt>
                <c:pt idx="123">
                  <c:v>43235</c:v>
                </c:pt>
                <c:pt idx="124">
                  <c:v>43236</c:v>
                </c:pt>
                <c:pt idx="125">
                  <c:v>43237</c:v>
                </c:pt>
                <c:pt idx="126">
                  <c:v>43238</c:v>
                </c:pt>
                <c:pt idx="127">
                  <c:v>43241</c:v>
                </c:pt>
                <c:pt idx="128">
                  <c:v>43242</c:v>
                </c:pt>
                <c:pt idx="129">
                  <c:v>43243</c:v>
                </c:pt>
                <c:pt idx="130">
                  <c:v>43244</c:v>
                </c:pt>
                <c:pt idx="131">
                  <c:v>43245</c:v>
                </c:pt>
                <c:pt idx="132">
                  <c:v>43249</c:v>
                </c:pt>
                <c:pt idx="133">
                  <c:v>43250</c:v>
                </c:pt>
                <c:pt idx="134">
                  <c:v>43251</c:v>
                </c:pt>
                <c:pt idx="135">
                  <c:v>43252</c:v>
                </c:pt>
                <c:pt idx="136">
                  <c:v>43255</c:v>
                </c:pt>
                <c:pt idx="137">
                  <c:v>43256</c:v>
                </c:pt>
                <c:pt idx="138">
                  <c:v>43257</c:v>
                </c:pt>
                <c:pt idx="139">
                  <c:v>43258</c:v>
                </c:pt>
                <c:pt idx="140">
                  <c:v>43259</c:v>
                </c:pt>
                <c:pt idx="141">
                  <c:v>43262</c:v>
                </c:pt>
                <c:pt idx="142">
                  <c:v>43263</c:v>
                </c:pt>
                <c:pt idx="143">
                  <c:v>43264</c:v>
                </c:pt>
                <c:pt idx="144">
                  <c:v>43265</c:v>
                </c:pt>
                <c:pt idx="145">
                  <c:v>43266</c:v>
                </c:pt>
                <c:pt idx="146">
                  <c:v>43269</c:v>
                </c:pt>
                <c:pt idx="147">
                  <c:v>43270</c:v>
                </c:pt>
                <c:pt idx="148">
                  <c:v>43271</c:v>
                </c:pt>
                <c:pt idx="149">
                  <c:v>43272</c:v>
                </c:pt>
                <c:pt idx="150">
                  <c:v>43273</c:v>
                </c:pt>
                <c:pt idx="151">
                  <c:v>43276</c:v>
                </c:pt>
                <c:pt idx="152">
                  <c:v>43277</c:v>
                </c:pt>
                <c:pt idx="153">
                  <c:v>43278</c:v>
                </c:pt>
                <c:pt idx="154">
                  <c:v>43279</c:v>
                </c:pt>
                <c:pt idx="155">
                  <c:v>43280</c:v>
                </c:pt>
                <c:pt idx="156">
                  <c:v>43283</c:v>
                </c:pt>
                <c:pt idx="157">
                  <c:v>43284</c:v>
                </c:pt>
                <c:pt idx="158">
                  <c:v>43286</c:v>
                </c:pt>
                <c:pt idx="159">
                  <c:v>43287</c:v>
                </c:pt>
                <c:pt idx="160">
                  <c:v>43290</c:v>
                </c:pt>
                <c:pt idx="161">
                  <c:v>43291</c:v>
                </c:pt>
                <c:pt idx="162">
                  <c:v>43292</c:v>
                </c:pt>
                <c:pt idx="163">
                  <c:v>43293</c:v>
                </c:pt>
                <c:pt idx="164">
                  <c:v>43294</c:v>
                </c:pt>
                <c:pt idx="165">
                  <c:v>43297</c:v>
                </c:pt>
                <c:pt idx="166">
                  <c:v>43298</c:v>
                </c:pt>
                <c:pt idx="167">
                  <c:v>43299</c:v>
                </c:pt>
                <c:pt idx="168">
                  <c:v>43300</c:v>
                </c:pt>
                <c:pt idx="169">
                  <c:v>43301</c:v>
                </c:pt>
                <c:pt idx="170">
                  <c:v>43304</c:v>
                </c:pt>
                <c:pt idx="171">
                  <c:v>43305</c:v>
                </c:pt>
                <c:pt idx="172">
                  <c:v>43306</c:v>
                </c:pt>
                <c:pt idx="173">
                  <c:v>43307</c:v>
                </c:pt>
                <c:pt idx="174">
                  <c:v>43308</c:v>
                </c:pt>
                <c:pt idx="175">
                  <c:v>43311</c:v>
                </c:pt>
                <c:pt idx="176">
                  <c:v>43312</c:v>
                </c:pt>
                <c:pt idx="177">
                  <c:v>43313</c:v>
                </c:pt>
                <c:pt idx="178">
                  <c:v>43314</c:v>
                </c:pt>
                <c:pt idx="179">
                  <c:v>43315</c:v>
                </c:pt>
                <c:pt idx="180">
                  <c:v>43318</c:v>
                </c:pt>
                <c:pt idx="181">
                  <c:v>43319</c:v>
                </c:pt>
                <c:pt idx="182">
                  <c:v>43320</c:v>
                </c:pt>
                <c:pt idx="183">
                  <c:v>43321</c:v>
                </c:pt>
                <c:pt idx="184">
                  <c:v>43322</c:v>
                </c:pt>
                <c:pt idx="185">
                  <c:v>43325</c:v>
                </c:pt>
                <c:pt idx="186">
                  <c:v>43326</c:v>
                </c:pt>
                <c:pt idx="187">
                  <c:v>43327</c:v>
                </c:pt>
                <c:pt idx="188">
                  <c:v>43328</c:v>
                </c:pt>
                <c:pt idx="189">
                  <c:v>43329</c:v>
                </c:pt>
                <c:pt idx="190">
                  <c:v>43332</c:v>
                </c:pt>
                <c:pt idx="191">
                  <c:v>43333</c:v>
                </c:pt>
                <c:pt idx="192">
                  <c:v>43334</c:v>
                </c:pt>
                <c:pt idx="193">
                  <c:v>43335</c:v>
                </c:pt>
                <c:pt idx="194">
                  <c:v>43336</c:v>
                </c:pt>
                <c:pt idx="195">
                  <c:v>43339</c:v>
                </c:pt>
                <c:pt idx="196">
                  <c:v>43340</c:v>
                </c:pt>
                <c:pt idx="197">
                  <c:v>43341</c:v>
                </c:pt>
                <c:pt idx="198">
                  <c:v>43342</c:v>
                </c:pt>
                <c:pt idx="199">
                  <c:v>43343</c:v>
                </c:pt>
                <c:pt idx="200">
                  <c:v>43347</c:v>
                </c:pt>
                <c:pt idx="201">
                  <c:v>43348</c:v>
                </c:pt>
                <c:pt idx="202">
                  <c:v>43349</c:v>
                </c:pt>
                <c:pt idx="203">
                  <c:v>43350</c:v>
                </c:pt>
                <c:pt idx="204">
                  <c:v>43353</c:v>
                </c:pt>
                <c:pt idx="205">
                  <c:v>43354</c:v>
                </c:pt>
                <c:pt idx="206">
                  <c:v>43355</c:v>
                </c:pt>
                <c:pt idx="207">
                  <c:v>43356</c:v>
                </c:pt>
                <c:pt idx="208">
                  <c:v>43357</c:v>
                </c:pt>
                <c:pt idx="209">
                  <c:v>43360</c:v>
                </c:pt>
                <c:pt idx="210">
                  <c:v>43361</c:v>
                </c:pt>
                <c:pt idx="211">
                  <c:v>43362</c:v>
                </c:pt>
                <c:pt idx="212">
                  <c:v>43363</c:v>
                </c:pt>
                <c:pt idx="213">
                  <c:v>43364</c:v>
                </c:pt>
                <c:pt idx="214">
                  <c:v>43367</c:v>
                </c:pt>
                <c:pt idx="215">
                  <c:v>43368</c:v>
                </c:pt>
                <c:pt idx="216">
                  <c:v>43369</c:v>
                </c:pt>
                <c:pt idx="217">
                  <c:v>43370</c:v>
                </c:pt>
                <c:pt idx="218">
                  <c:v>43371</c:v>
                </c:pt>
                <c:pt idx="219">
                  <c:v>43374</c:v>
                </c:pt>
                <c:pt idx="220">
                  <c:v>43375</c:v>
                </c:pt>
                <c:pt idx="221">
                  <c:v>43376</c:v>
                </c:pt>
                <c:pt idx="222">
                  <c:v>43377</c:v>
                </c:pt>
                <c:pt idx="223">
                  <c:v>43378</c:v>
                </c:pt>
                <c:pt idx="224">
                  <c:v>43381</c:v>
                </c:pt>
                <c:pt idx="225">
                  <c:v>43382</c:v>
                </c:pt>
                <c:pt idx="226">
                  <c:v>43383</c:v>
                </c:pt>
                <c:pt idx="227">
                  <c:v>43384</c:v>
                </c:pt>
                <c:pt idx="228">
                  <c:v>43385</c:v>
                </c:pt>
                <c:pt idx="229">
                  <c:v>43388</c:v>
                </c:pt>
                <c:pt idx="230">
                  <c:v>43389</c:v>
                </c:pt>
                <c:pt idx="231">
                  <c:v>43390</c:v>
                </c:pt>
                <c:pt idx="232">
                  <c:v>43391</c:v>
                </c:pt>
                <c:pt idx="233">
                  <c:v>43392</c:v>
                </c:pt>
                <c:pt idx="234">
                  <c:v>43395</c:v>
                </c:pt>
                <c:pt idx="235">
                  <c:v>43396</c:v>
                </c:pt>
                <c:pt idx="236">
                  <c:v>43397</c:v>
                </c:pt>
                <c:pt idx="237">
                  <c:v>43398</c:v>
                </c:pt>
                <c:pt idx="238">
                  <c:v>43399</c:v>
                </c:pt>
                <c:pt idx="239">
                  <c:v>43402</c:v>
                </c:pt>
                <c:pt idx="240">
                  <c:v>43403</c:v>
                </c:pt>
                <c:pt idx="241">
                  <c:v>43404</c:v>
                </c:pt>
                <c:pt idx="242">
                  <c:v>43405</c:v>
                </c:pt>
                <c:pt idx="243">
                  <c:v>43406</c:v>
                </c:pt>
                <c:pt idx="244">
                  <c:v>43409</c:v>
                </c:pt>
                <c:pt idx="245">
                  <c:v>43410</c:v>
                </c:pt>
                <c:pt idx="246">
                  <c:v>43411</c:v>
                </c:pt>
                <c:pt idx="247">
                  <c:v>43412</c:v>
                </c:pt>
                <c:pt idx="248">
                  <c:v>43413</c:v>
                </c:pt>
                <c:pt idx="249">
                  <c:v>43416</c:v>
                </c:pt>
                <c:pt idx="250">
                  <c:v>43417</c:v>
                </c:pt>
                <c:pt idx="251">
                  <c:v>43418</c:v>
                </c:pt>
              </c:numCache>
            </c:numRef>
          </c:cat>
          <c:val>
            <c:numRef>
              <c:f>'#11 and #16'!$C$1599:$C$1850</c:f>
              <c:numCache>
                <c:formatCode>0.00</c:formatCode>
                <c:ptCount val="252"/>
                <c:pt idx="0">
                  <c:v>15.09</c:v>
                </c:pt>
                <c:pt idx="1">
                  <c:v>15.26</c:v>
                </c:pt>
                <c:pt idx="2">
                  <c:v>15.37</c:v>
                </c:pt>
                <c:pt idx="3">
                  <c:v>14.98</c:v>
                </c:pt>
                <c:pt idx="4">
                  <c:v>14.88</c:v>
                </c:pt>
                <c:pt idx="5">
                  <c:v>15.28</c:v>
                </c:pt>
                <c:pt idx="6">
                  <c:v>15.45</c:v>
                </c:pt>
                <c:pt idx="7">
                  <c:v>15.39</c:v>
                </c:pt>
                <c:pt idx="8">
                  <c:v>15.04</c:v>
                </c:pt>
                <c:pt idx="9">
                  <c:v>15.07</c:v>
                </c:pt>
                <c:pt idx="10">
                  <c:v>15.08</c:v>
                </c:pt>
                <c:pt idx="11">
                  <c:v>14.98</c:v>
                </c:pt>
                <c:pt idx="12">
                  <c:v>15.06</c:v>
                </c:pt>
                <c:pt idx="13">
                  <c:v>14.9</c:v>
                </c:pt>
                <c:pt idx="14">
                  <c:v>14.45</c:v>
                </c:pt>
                <c:pt idx="15">
                  <c:v>14.31</c:v>
                </c:pt>
                <c:pt idx="16">
                  <c:v>14.05</c:v>
                </c:pt>
                <c:pt idx="17">
                  <c:v>13.95</c:v>
                </c:pt>
                <c:pt idx="18">
                  <c:v>13.77</c:v>
                </c:pt>
                <c:pt idx="19">
                  <c:v>13.85</c:v>
                </c:pt>
                <c:pt idx="20">
                  <c:v>13.77</c:v>
                </c:pt>
                <c:pt idx="21">
                  <c:v>13.66</c:v>
                </c:pt>
                <c:pt idx="22">
                  <c:v>13.76</c:v>
                </c:pt>
                <c:pt idx="23">
                  <c:v>14.41</c:v>
                </c:pt>
                <c:pt idx="24">
                  <c:v>14.57</c:v>
                </c:pt>
                <c:pt idx="25">
                  <c:v>14.77</c:v>
                </c:pt>
                <c:pt idx="26">
                  <c:v>14.6</c:v>
                </c:pt>
                <c:pt idx="27">
                  <c:v>14.7</c:v>
                </c:pt>
                <c:pt idx="28">
                  <c:v>14.93</c:v>
                </c:pt>
                <c:pt idx="29">
                  <c:v>15</c:v>
                </c:pt>
                <c:pt idx="30">
                  <c:v>15.16</c:v>
                </c:pt>
                <c:pt idx="31">
                  <c:v>15.33</c:v>
                </c:pt>
                <c:pt idx="32">
                  <c:v>15.31</c:v>
                </c:pt>
                <c:pt idx="33">
                  <c:v>15.25</c:v>
                </c:pt>
                <c:pt idx="34">
                  <c:v>15.08</c:v>
                </c:pt>
                <c:pt idx="35">
                  <c:v>14.78</c:v>
                </c:pt>
                <c:pt idx="36">
                  <c:v>14.73</c:v>
                </c:pt>
                <c:pt idx="37">
                  <c:v>14.65</c:v>
                </c:pt>
                <c:pt idx="38">
                  <c:v>14.18</c:v>
                </c:pt>
                <c:pt idx="39">
                  <c:v>14.18</c:v>
                </c:pt>
                <c:pt idx="40">
                  <c:v>13.59</c:v>
                </c:pt>
                <c:pt idx="41">
                  <c:v>13.42</c:v>
                </c:pt>
                <c:pt idx="42">
                  <c:v>13.08</c:v>
                </c:pt>
                <c:pt idx="43">
                  <c:v>13.25</c:v>
                </c:pt>
                <c:pt idx="44">
                  <c:v>13.17</c:v>
                </c:pt>
                <c:pt idx="45">
                  <c:v>13.19</c:v>
                </c:pt>
                <c:pt idx="46">
                  <c:v>13.16</c:v>
                </c:pt>
                <c:pt idx="47">
                  <c:v>13.24</c:v>
                </c:pt>
                <c:pt idx="48">
                  <c:v>13.36</c:v>
                </c:pt>
                <c:pt idx="49">
                  <c:v>13.67</c:v>
                </c:pt>
                <c:pt idx="50">
                  <c:v>13.72</c:v>
                </c:pt>
                <c:pt idx="51">
                  <c:v>13.23</c:v>
                </c:pt>
                <c:pt idx="52">
                  <c:v>13.37</c:v>
                </c:pt>
                <c:pt idx="53">
                  <c:v>13.63</c:v>
                </c:pt>
                <c:pt idx="54">
                  <c:v>13.9</c:v>
                </c:pt>
                <c:pt idx="55">
                  <c:v>13.84</c:v>
                </c:pt>
                <c:pt idx="56">
                  <c:v>14</c:v>
                </c:pt>
                <c:pt idx="57">
                  <c:v>13.58</c:v>
                </c:pt>
                <c:pt idx="58">
                  <c:v>13.67</c:v>
                </c:pt>
                <c:pt idx="59">
                  <c:v>13.73</c:v>
                </c:pt>
                <c:pt idx="60">
                  <c:v>13.48</c:v>
                </c:pt>
                <c:pt idx="61">
                  <c:v>13.4</c:v>
                </c:pt>
                <c:pt idx="62">
                  <c:v>13.62</c:v>
                </c:pt>
                <c:pt idx="63">
                  <c:v>13.38</c:v>
                </c:pt>
                <c:pt idx="64">
                  <c:v>13.36</c:v>
                </c:pt>
                <c:pt idx="65">
                  <c:v>13.38</c:v>
                </c:pt>
                <c:pt idx="66">
                  <c:v>13.71</c:v>
                </c:pt>
                <c:pt idx="67">
                  <c:v>13.68</c:v>
                </c:pt>
                <c:pt idx="68">
                  <c:v>13.66</c:v>
                </c:pt>
                <c:pt idx="69">
                  <c:v>13.01</c:v>
                </c:pt>
                <c:pt idx="70">
                  <c:v>13.48</c:v>
                </c:pt>
                <c:pt idx="71">
                  <c:v>13.71</c:v>
                </c:pt>
                <c:pt idx="72">
                  <c:v>13.42</c:v>
                </c:pt>
                <c:pt idx="73">
                  <c:v>13.56</c:v>
                </c:pt>
                <c:pt idx="74">
                  <c:v>13.45</c:v>
                </c:pt>
                <c:pt idx="75">
                  <c:v>12.79</c:v>
                </c:pt>
                <c:pt idx="76">
                  <c:v>12.89</c:v>
                </c:pt>
                <c:pt idx="77">
                  <c:v>12.84</c:v>
                </c:pt>
                <c:pt idx="78">
                  <c:v>12.93</c:v>
                </c:pt>
                <c:pt idx="79">
                  <c:v>12.62</c:v>
                </c:pt>
                <c:pt idx="80">
                  <c:v>12.76</c:v>
                </c:pt>
                <c:pt idx="81">
                  <c:v>12.74</c:v>
                </c:pt>
                <c:pt idx="82">
                  <c:v>12.65</c:v>
                </c:pt>
                <c:pt idx="83">
                  <c:v>12.89</c:v>
                </c:pt>
                <c:pt idx="84">
                  <c:v>12.56</c:v>
                </c:pt>
                <c:pt idx="85">
                  <c:v>12.67</c:v>
                </c:pt>
                <c:pt idx="86">
                  <c:v>12.77</c:v>
                </c:pt>
                <c:pt idx="87">
                  <c:v>12.57</c:v>
                </c:pt>
                <c:pt idx="88">
                  <c:v>12.42</c:v>
                </c:pt>
                <c:pt idx="89">
                  <c:v>12.54</c:v>
                </c:pt>
                <c:pt idx="90">
                  <c:v>12.21</c:v>
                </c:pt>
                <c:pt idx="91">
                  <c:v>12.35</c:v>
                </c:pt>
                <c:pt idx="92">
                  <c:v>12.52</c:v>
                </c:pt>
                <c:pt idx="93">
                  <c:v>12.47</c:v>
                </c:pt>
                <c:pt idx="94">
                  <c:v>12.27</c:v>
                </c:pt>
                <c:pt idx="95">
                  <c:v>12.35</c:v>
                </c:pt>
                <c:pt idx="96">
                  <c:v>12.34</c:v>
                </c:pt>
                <c:pt idx="97">
                  <c:v>12.36</c:v>
                </c:pt>
                <c:pt idx="98">
                  <c:v>12.13</c:v>
                </c:pt>
                <c:pt idx="99">
                  <c:v>12.06</c:v>
                </c:pt>
                <c:pt idx="100">
                  <c:v>12.05</c:v>
                </c:pt>
                <c:pt idx="101">
                  <c:v>12.08</c:v>
                </c:pt>
                <c:pt idx="102">
                  <c:v>11.98</c:v>
                </c:pt>
                <c:pt idx="103">
                  <c:v>11.65</c:v>
                </c:pt>
                <c:pt idx="104">
                  <c:v>11.74</c:v>
                </c:pt>
                <c:pt idx="105">
                  <c:v>11.75</c:v>
                </c:pt>
                <c:pt idx="106">
                  <c:v>11.64</c:v>
                </c:pt>
                <c:pt idx="107">
                  <c:v>11.21</c:v>
                </c:pt>
                <c:pt idx="108">
                  <c:v>11.14</c:v>
                </c:pt>
                <c:pt idx="109">
                  <c:v>10.86</c:v>
                </c:pt>
                <c:pt idx="110">
                  <c:v>10.97</c:v>
                </c:pt>
                <c:pt idx="111">
                  <c:v>11.22</c:v>
                </c:pt>
                <c:pt idx="112">
                  <c:v>11.52</c:v>
                </c:pt>
                <c:pt idx="113">
                  <c:v>11.69</c:v>
                </c:pt>
                <c:pt idx="114">
                  <c:v>11.75</c:v>
                </c:pt>
                <c:pt idx="115">
                  <c:v>11.69</c:v>
                </c:pt>
                <c:pt idx="116">
                  <c:v>11.51</c:v>
                </c:pt>
                <c:pt idx="117">
                  <c:v>11.32</c:v>
                </c:pt>
                <c:pt idx="118">
                  <c:v>11.56</c:v>
                </c:pt>
                <c:pt idx="119">
                  <c:v>11.29</c:v>
                </c:pt>
                <c:pt idx="120">
                  <c:v>11.27</c:v>
                </c:pt>
                <c:pt idx="121">
                  <c:v>11.22</c:v>
                </c:pt>
                <c:pt idx="122">
                  <c:v>11.26</c:v>
                </c:pt>
                <c:pt idx="123">
                  <c:v>11.52</c:v>
                </c:pt>
                <c:pt idx="124">
                  <c:v>11.61</c:v>
                </c:pt>
                <c:pt idx="125">
                  <c:v>11.56</c:v>
                </c:pt>
                <c:pt idx="126">
                  <c:v>11.66</c:v>
                </c:pt>
                <c:pt idx="127">
                  <c:v>12.1</c:v>
                </c:pt>
                <c:pt idx="128">
                  <c:v>12.15</c:v>
                </c:pt>
                <c:pt idx="129">
                  <c:v>12.35</c:v>
                </c:pt>
                <c:pt idx="130">
                  <c:v>12.38</c:v>
                </c:pt>
                <c:pt idx="131">
                  <c:v>12.46</c:v>
                </c:pt>
                <c:pt idx="132">
                  <c:v>12.46</c:v>
                </c:pt>
                <c:pt idx="133">
                  <c:v>12.6</c:v>
                </c:pt>
                <c:pt idx="134">
                  <c:v>12.79</c:v>
                </c:pt>
                <c:pt idx="135">
                  <c:v>12.52</c:v>
                </c:pt>
                <c:pt idx="136">
                  <c:v>11.9</c:v>
                </c:pt>
                <c:pt idx="137">
                  <c:v>12.02</c:v>
                </c:pt>
                <c:pt idx="138">
                  <c:v>12.2</c:v>
                </c:pt>
                <c:pt idx="139">
                  <c:v>11.73</c:v>
                </c:pt>
                <c:pt idx="140">
                  <c:v>12.25</c:v>
                </c:pt>
                <c:pt idx="141">
                  <c:v>12.35</c:v>
                </c:pt>
                <c:pt idx="142">
                  <c:v>12.35</c:v>
                </c:pt>
                <c:pt idx="143">
                  <c:v>12.51</c:v>
                </c:pt>
                <c:pt idx="144">
                  <c:v>12.23</c:v>
                </c:pt>
                <c:pt idx="145">
                  <c:v>12.02</c:v>
                </c:pt>
                <c:pt idx="146">
                  <c:v>11.99</c:v>
                </c:pt>
                <c:pt idx="147">
                  <c:v>11.84</c:v>
                </c:pt>
                <c:pt idx="148">
                  <c:v>11.89</c:v>
                </c:pt>
                <c:pt idx="149">
                  <c:v>11.87</c:v>
                </c:pt>
                <c:pt idx="150">
                  <c:v>12.05</c:v>
                </c:pt>
                <c:pt idx="151">
                  <c:v>12</c:v>
                </c:pt>
                <c:pt idx="152">
                  <c:v>12.12</c:v>
                </c:pt>
                <c:pt idx="153">
                  <c:v>11.72</c:v>
                </c:pt>
                <c:pt idx="154">
                  <c:v>11.88</c:v>
                </c:pt>
                <c:pt idx="155">
                  <c:v>11.86</c:v>
                </c:pt>
                <c:pt idx="156">
                  <c:v>11.56</c:v>
                </c:pt>
                <c:pt idx="157">
                  <c:v>11.39</c:v>
                </c:pt>
                <c:pt idx="158">
                  <c:v>11.48</c:v>
                </c:pt>
                <c:pt idx="159">
                  <c:v>11.51</c:v>
                </c:pt>
                <c:pt idx="160">
                  <c:v>11.4</c:v>
                </c:pt>
                <c:pt idx="161">
                  <c:v>11.41</c:v>
                </c:pt>
                <c:pt idx="162">
                  <c:v>11.29</c:v>
                </c:pt>
                <c:pt idx="163">
                  <c:v>11.08</c:v>
                </c:pt>
                <c:pt idx="164">
                  <c:v>10.96</c:v>
                </c:pt>
                <c:pt idx="165">
                  <c:v>11.14</c:v>
                </c:pt>
                <c:pt idx="166">
                  <c:v>11.13</c:v>
                </c:pt>
                <c:pt idx="167">
                  <c:v>11.08</c:v>
                </c:pt>
                <c:pt idx="168">
                  <c:v>10.97</c:v>
                </c:pt>
                <c:pt idx="169">
                  <c:v>11.12</c:v>
                </c:pt>
                <c:pt idx="170">
                  <c:v>11.08</c:v>
                </c:pt>
                <c:pt idx="171">
                  <c:v>11.19</c:v>
                </c:pt>
                <c:pt idx="172">
                  <c:v>11.19</c:v>
                </c:pt>
                <c:pt idx="173">
                  <c:v>11.03</c:v>
                </c:pt>
                <c:pt idx="174">
                  <c:v>10.88</c:v>
                </c:pt>
                <c:pt idx="175">
                  <c:v>10.82</c:v>
                </c:pt>
                <c:pt idx="176">
                  <c:v>10.55</c:v>
                </c:pt>
                <c:pt idx="177">
                  <c:v>10.48</c:v>
                </c:pt>
                <c:pt idx="178">
                  <c:v>10.59</c:v>
                </c:pt>
                <c:pt idx="179">
                  <c:v>10.85</c:v>
                </c:pt>
                <c:pt idx="180">
                  <c:v>10.98</c:v>
                </c:pt>
                <c:pt idx="181">
                  <c:v>10.88</c:v>
                </c:pt>
                <c:pt idx="182">
                  <c:v>10.81</c:v>
                </c:pt>
                <c:pt idx="183">
                  <c:v>10.84</c:v>
                </c:pt>
                <c:pt idx="184">
                  <c:v>10.54</c:v>
                </c:pt>
                <c:pt idx="185">
                  <c:v>10.3</c:v>
                </c:pt>
                <c:pt idx="186">
                  <c:v>10.34</c:v>
                </c:pt>
                <c:pt idx="187">
                  <c:v>10.23</c:v>
                </c:pt>
                <c:pt idx="188">
                  <c:v>10.3</c:v>
                </c:pt>
                <c:pt idx="189">
                  <c:v>10.18</c:v>
                </c:pt>
                <c:pt idx="190">
                  <c:v>10.09</c:v>
                </c:pt>
                <c:pt idx="191">
                  <c:v>10.17</c:v>
                </c:pt>
                <c:pt idx="192">
                  <c:v>10.18</c:v>
                </c:pt>
                <c:pt idx="193">
                  <c:v>10.119999999999999</c:v>
                </c:pt>
                <c:pt idx="194">
                  <c:v>10.23</c:v>
                </c:pt>
                <c:pt idx="195">
                  <c:v>10.51</c:v>
                </c:pt>
                <c:pt idx="196">
                  <c:v>10.31</c:v>
                </c:pt>
                <c:pt idx="197">
                  <c:v>10.37</c:v>
                </c:pt>
                <c:pt idx="198">
                  <c:v>10.57</c:v>
                </c:pt>
                <c:pt idx="199">
                  <c:v>10.6</c:v>
                </c:pt>
                <c:pt idx="200">
                  <c:v>10.64</c:v>
                </c:pt>
                <c:pt idx="201">
                  <c:v>10.89</c:v>
                </c:pt>
                <c:pt idx="202">
                  <c:v>10.8</c:v>
                </c:pt>
                <c:pt idx="203">
                  <c:v>11.01</c:v>
                </c:pt>
                <c:pt idx="204">
                  <c:v>11.2</c:v>
                </c:pt>
                <c:pt idx="205">
                  <c:v>11.18</c:v>
                </c:pt>
                <c:pt idx="206">
                  <c:v>11.67</c:v>
                </c:pt>
                <c:pt idx="207">
                  <c:v>11.68</c:v>
                </c:pt>
                <c:pt idx="208">
                  <c:v>11.16</c:v>
                </c:pt>
                <c:pt idx="209">
                  <c:v>10.63</c:v>
                </c:pt>
                <c:pt idx="210">
                  <c:v>10.52</c:v>
                </c:pt>
                <c:pt idx="211">
                  <c:v>10.76</c:v>
                </c:pt>
                <c:pt idx="212">
                  <c:v>10.8</c:v>
                </c:pt>
                <c:pt idx="213">
                  <c:v>10.84</c:v>
                </c:pt>
                <c:pt idx="214">
                  <c:v>10.38</c:v>
                </c:pt>
                <c:pt idx="215">
                  <c:v>10.36</c:v>
                </c:pt>
                <c:pt idx="216">
                  <c:v>9.9</c:v>
                </c:pt>
                <c:pt idx="217">
                  <c:v>10.050000000000001</c:v>
                </c:pt>
                <c:pt idx="218">
                  <c:v>10.42</c:v>
                </c:pt>
                <c:pt idx="219">
                  <c:v>11.61</c:v>
                </c:pt>
                <c:pt idx="220">
                  <c:v>12.07</c:v>
                </c:pt>
                <c:pt idx="221">
                  <c:v>12.23</c:v>
                </c:pt>
                <c:pt idx="222">
                  <c:v>12.33</c:v>
                </c:pt>
                <c:pt idx="223">
                  <c:v>12.63</c:v>
                </c:pt>
                <c:pt idx="224">
                  <c:v>12.94</c:v>
                </c:pt>
                <c:pt idx="225">
                  <c:v>12.97</c:v>
                </c:pt>
                <c:pt idx="226">
                  <c:v>12.85</c:v>
                </c:pt>
                <c:pt idx="227">
                  <c:v>12.92</c:v>
                </c:pt>
                <c:pt idx="228">
                  <c:v>13.07</c:v>
                </c:pt>
                <c:pt idx="229">
                  <c:v>13.43</c:v>
                </c:pt>
                <c:pt idx="230">
                  <c:v>13.25</c:v>
                </c:pt>
                <c:pt idx="231">
                  <c:v>13.73</c:v>
                </c:pt>
                <c:pt idx="232">
                  <c:v>13.87</c:v>
                </c:pt>
                <c:pt idx="233">
                  <c:v>13.89</c:v>
                </c:pt>
                <c:pt idx="234">
                  <c:v>13.82</c:v>
                </c:pt>
                <c:pt idx="235">
                  <c:v>13.81</c:v>
                </c:pt>
                <c:pt idx="236">
                  <c:v>14.01</c:v>
                </c:pt>
                <c:pt idx="237">
                  <c:v>13.97</c:v>
                </c:pt>
                <c:pt idx="238">
                  <c:v>13.84</c:v>
                </c:pt>
                <c:pt idx="239">
                  <c:v>13.5</c:v>
                </c:pt>
                <c:pt idx="240">
                  <c:v>13.32</c:v>
                </c:pt>
                <c:pt idx="241">
                  <c:v>13.19</c:v>
                </c:pt>
                <c:pt idx="242">
                  <c:v>13.19</c:v>
                </c:pt>
                <c:pt idx="243">
                  <c:v>13.44</c:v>
                </c:pt>
                <c:pt idx="244">
                  <c:v>13.15</c:v>
                </c:pt>
                <c:pt idx="245">
                  <c:v>12.96</c:v>
                </c:pt>
                <c:pt idx="246">
                  <c:v>13.01</c:v>
                </c:pt>
                <c:pt idx="247">
                  <c:v>12.84</c:v>
                </c:pt>
                <c:pt idx="248">
                  <c:v>12.73</c:v>
                </c:pt>
                <c:pt idx="249">
                  <c:v>12.94</c:v>
                </c:pt>
                <c:pt idx="250">
                  <c:v>12.61</c:v>
                </c:pt>
                <c:pt idx="251">
                  <c:v>12.65</c:v>
                </c:pt>
              </c:numCache>
            </c:numRef>
          </c:val>
          <c:smooth val="0"/>
          <c:extLst>
            <c:ext xmlns:c16="http://schemas.microsoft.com/office/drawing/2014/chart" uri="{C3380CC4-5D6E-409C-BE32-E72D297353CC}">
              <c16:uniqueId val="{00000001-BD8D-4167-A774-0E48C01386F0}"/>
            </c:ext>
          </c:extLst>
        </c:ser>
        <c:dLbls>
          <c:showLegendKey val="0"/>
          <c:showVal val="0"/>
          <c:showCatName val="0"/>
          <c:showSerName val="0"/>
          <c:showPercent val="0"/>
          <c:showBubbleSize val="0"/>
        </c:dLbls>
        <c:smooth val="0"/>
        <c:axId val="724499440"/>
        <c:axId val="1"/>
      </c:lineChart>
      <c:dateAx>
        <c:axId val="724499440"/>
        <c:scaling>
          <c:orientation val="minMax"/>
          <c:max val="43418"/>
          <c:min val="43054"/>
        </c:scaling>
        <c:delete val="0"/>
        <c:axPos val="b"/>
        <c:numFmt formatCode="mm/dd/yy;@" sourceLinked="0"/>
        <c:majorTickMark val="out"/>
        <c:minorTickMark val="none"/>
        <c:tickLblPos val="nextTo"/>
        <c:txPr>
          <a:bodyPr rot="5400000" vert="horz"/>
          <a:lstStyle/>
          <a:p>
            <a:pPr>
              <a:defRPr sz="1200" b="0" i="0" u="none" strike="noStrike" baseline="0">
                <a:solidFill>
                  <a:schemeClr val="tx1"/>
                </a:solidFill>
                <a:latin typeface="Calibri"/>
                <a:ea typeface="Calibri"/>
                <a:cs typeface="Calibri"/>
              </a:defRPr>
            </a:pPr>
            <a:endParaRPr lang="en-US"/>
          </a:p>
        </c:txPr>
        <c:crossAx val="1"/>
        <c:crossesAt val="9"/>
        <c:auto val="1"/>
        <c:lblOffset val="100"/>
        <c:baseTimeUnit val="days"/>
        <c:majorUnit val="28"/>
        <c:majorTimeUnit val="days"/>
      </c:dateAx>
      <c:valAx>
        <c:axId val="1"/>
        <c:scaling>
          <c:orientation val="minMax"/>
          <c:max val="28"/>
          <c:min val="9"/>
        </c:scaling>
        <c:delete val="0"/>
        <c:axPos val="l"/>
        <c:majorGridlines/>
        <c:numFmt formatCode="General" sourceLinked="1"/>
        <c:majorTickMark val="out"/>
        <c:minorTickMark val="none"/>
        <c:tickLblPos val="nextTo"/>
        <c:txPr>
          <a:bodyPr rot="0" vert="horz"/>
          <a:lstStyle/>
          <a:p>
            <a:pPr>
              <a:defRPr sz="1400" b="0" i="0" u="none" strike="noStrike" baseline="0">
                <a:solidFill>
                  <a:schemeClr val="tx1"/>
                </a:solidFill>
                <a:latin typeface="Calibri"/>
                <a:ea typeface="Calibri"/>
                <a:cs typeface="Calibri"/>
              </a:defRPr>
            </a:pPr>
            <a:endParaRPr lang="en-US"/>
          </a:p>
        </c:txPr>
        <c:crossAx val="724499440"/>
        <c:crossesAt val="43054"/>
        <c:crossBetween val="midCat"/>
        <c:majorUnit val="1"/>
        <c:minorUnit val="0.5"/>
      </c:valAx>
      <c:spPr>
        <a:solidFill>
          <a:schemeClr val="bg1"/>
        </a:solidFill>
      </c:spPr>
    </c:plotArea>
    <c:legend>
      <c:legendPos val="t"/>
      <c:layout>
        <c:manualLayout>
          <c:xMode val="edge"/>
          <c:yMode val="edge"/>
          <c:x val="5.0027570083151361E-2"/>
          <c:y val="0.28147111012531884"/>
          <c:w val="0.21778171110964073"/>
          <c:h val="0.12363184355476692"/>
        </c:manualLayout>
      </c:layout>
      <c:overlay val="1"/>
      <c:spPr>
        <a:solidFill>
          <a:schemeClr val="bg1"/>
        </a:solidFill>
        <a:ln>
          <a:solidFill>
            <a:schemeClr val="tx1">
              <a:lumMod val="50000"/>
              <a:lumOff val="50000"/>
            </a:schemeClr>
          </a:solidFill>
        </a:ln>
      </c:spPr>
      <c:txPr>
        <a:bodyPr/>
        <a:lstStyle/>
        <a:p>
          <a:pPr>
            <a:defRPr sz="1600" b="1" i="0" u="none" strike="noStrike" baseline="0">
              <a:solidFill>
                <a:schemeClr val="tx1"/>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Yearly!$B$2</c:f>
              <c:strCache>
                <c:ptCount val="1"/>
                <c:pt idx="0">
                  <c:v>U.S. sugar ending stocks-to-use ratio in percent</c:v>
                </c:pt>
              </c:strCache>
            </c:strRef>
          </c:tx>
          <c:spPr>
            <a:ln w="31750"/>
          </c:spPr>
          <c:marker>
            <c:spPr>
              <a:solidFill>
                <a:schemeClr val="bg1"/>
              </a:solidFill>
              <a:ln>
                <a:solidFill>
                  <a:schemeClr val="tx1"/>
                </a:solidFill>
              </a:ln>
            </c:spPr>
          </c:marker>
          <c:cat>
            <c:strRef>
              <c:f>Yearly!$A$3:$A$21</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Yearly!$B$3:$B$21</c:f>
              <c:numCache>
                <c:formatCode>General</c:formatCode>
                <c:ptCount val="19"/>
                <c:pt idx="0">
                  <c:v>21</c:v>
                </c:pt>
                <c:pt idx="1">
                  <c:v>15.2</c:v>
                </c:pt>
                <c:pt idx="2">
                  <c:v>16.7</c:v>
                </c:pt>
                <c:pt idx="3">
                  <c:v>18.7</c:v>
                </c:pt>
                <c:pt idx="4">
                  <c:v>12.6</c:v>
                </c:pt>
                <c:pt idx="5">
                  <c:v>16.2</c:v>
                </c:pt>
                <c:pt idx="6">
                  <c:v>17.3</c:v>
                </c:pt>
                <c:pt idx="7">
                  <c:v>15.3</c:v>
                </c:pt>
                <c:pt idx="8">
                  <c:v>14.3</c:v>
                </c:pt>
                <c:pt idx="9">
                  <c:v>13.2</c:v>
                </c:pt>
                <c:pt idx="10">
                  <c:v>11.8</c:v>
                </c:pt>
                <c:pt idx="11">
                  <c:v>17.2</c:v>
                </c:pt>
                <c:pt idx="12">
                  <c:v>17.899999999999999</c:v>
                </c:pt>
                <c:pt idx="13">
                  <c:v>14.4</c:v>
                </c:pt>
                <c:pt idx="14">
                  <c:v>14.9</c:v>
                </c:pt>
                <c:pt idx="15">
                  <c:v>17</c:v>
                </c:pt>
                <c:pt idx="16">
                  <c:v>15.1</c:v>
                </c:pt>
                <c:pt idx="17">
                  <c:v>16</c:v>
                </c:pt>
                <c:pt idx="18">
                  <c:v>11.3</c:v>
                </c:pt>
              </c:numCache>
            </c:numRef>
          </c:val>
          <c:smooth val="0"/>
          <c:extLst>
            <c:ext xmlns:c16="http://schemas.microsoft.com/office/drawing/2014/chart" uri="{C3380CC4-5D6E-409C-BE32-E72D297353CC}">
              <c16:uniqueId val="{00000000-0CFF-48D0-BCBF-125745324B59}"/>
            </c:ext>
          </c:extLst>
        </c:ser>
        <c:dLbls>
          <c:showLegendKey val="0"/>
          <c:showVal val="0"/>
          <c:showCatName val="0"/>
          <c:showSerName val="0"/>
          <c:showPercent val="0"/>
          <c:showBubbleSize val="0"/>
        </c:dLbls>
        <c:marker val="1"/>
        <c:smooth val="0"/>
        <c:axId val="157423488"/>
        <c:axId val="157425024"/>
      </c:lineChart>
      <c:catAx>
        <c:axId val="157423488"/>
        <c:scaling>
          <c:orientation val="minMax"/>
        </c:scaling>
        <c:delete val="0"/>
        <c:axPos val="b"/>
        <c:numFmt formatCode="General" sourceLinked="1"/>
        <c:majorTickMark val="out"/>
        <c:minorTickMark val="none"/>
        <c:tickLblPos val="nextTo"/>
        <c:txPr>
          <a:bodyPr/>
          <a:lstStyle/>
          <a:p>
            <a:pPr>
              <a:defRPr sz="1400" baseline="0"/>
            </a:pPr>
            <a:endParaRPr lang="en-US"/>
          </a:p>
        </c:txPr>
        <c:crossAx val="157425024"/>
        <c:crossesAt val="11"/>
        <c:auto val="1"/>
        <c:lblAlgn val="ctr"/>
        <c:lblOffset val="100"/>
        <c:noMultiLvlLbl val="0"/>
      </c:catAx>
      <c:valAx>
        <c:axId val="157425024"/>
        <c:scaling>
          <c:orientation val="minMax"/>
          <c:max val="21"/>
          <c:min val="11"/>
        </c:scaling>
        <c:delete val="0"/>
        <c:axPos val="l"/>
        <c:majorGridlines/>
        <c:minorGridlines/>
        <c:numFmt formatCode="General" sourceLinked="1"/>
        <c:majorTickMark val="out"/>
        <c:minorTickMark val="none"/>
        <c:tickLblPos val="nextTo"/>
        <c:txPr>
          <a:bodyPr/>
          <a:lstStyle/>
          <a:p>
            <a:pPr>
              <a:defRPr sz="1400" baseline="0"/>
            </a:pPr>
            <a:endParaRPr lang="en-US"/>
          </a:p>
        </c:txPr>
        <c:crossAx val="157423488"/>
        <c:crosses val="autoZero"/>
        <c:crossBetween val="between"/>
        <c:majorUnit val="1"/>
        <c:minorUnit val="0.5"/>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Harvested!$B$4</c:f>
              <c:strCache>
                <c:ptCount val="1"/>
                <c:pt idx="0">
                  <c:v>5-yr avg</c:v>
                </c:pt>
              </c:strCache>
            </c:strRef>
          </c:tx>
          <c:invertIfNegative val="0"/>
          <c:cat>
            <c:strRef>
              <c:f>Harvested!$A$5:$A$14</c:f>
              <c:strCache>
                <c:ptCount val="10"/>
                <c:pt idx="0">
                  <c:v>Minn.</c:v>
                </c:pt>
                <c:pt idx="1">
                  <c:v>N. Dak.</c:v>
                </c:pt>
                <c:pt idx="2">
                  <c:v>Idaho</c:v>
                </c:pt>
                <c:pt idx="3">
                  <c:v>Mich.</c:v>
                </c:pt>
                <c:pt idx="4">
                  <c:v>Colo.</c:v>
                </c:pt>
                <c:pt idx="5">
                  <c:v>Wyo.#</c:v>
                </c:pt>
                <c:pt idx="6">
                  <c:v>Mont.#</c:v>
                </c:pt>
                <c:pt idx="7">
                  <c:v>Wash.*</c:v>
                </c:pt>
                <c:pt idx="8">
                  <c:v>Ore.#*</c:v>
                </c:pt>
                <c:pt idx="9">
                  <c:v>La.</c:v>
                </c:pt>
              </c:strCache>
            </c:strRef>
          </c:cat>
          <c:val>
            <c:numRef>
              <c:f>Harvested!$B$5:$B$14</c:f>
              <c:numCache>
                <c:formatCode>0</c:formatCode>
                <c:ptCount val="10"/>
                <c:pt idx="0">
                  <c:v>99</c:v>
                </c:pt>
                <c:pt idx="1">
                  <c:v>100</c:v>
                </c:pt>
                <c:pt idx="2">
                  <c:v>94</c:v>
                </c:pt>
                <c:pt idx="3">
                  <c:v>86</c:v>
                </c:pt>
                <c:pt idx="4">
                  <c:v>89</c:v>
                </c:pt>
                <c:pt idx="5">
                  <c:v>100</c:v>
                </c:pt>
                <c:pt idx="6">
                  <c:v>100</c:v>
                </c:pt>
                <c:pt idx="7">
                  <c:v>0</c:v>
                </c:pt>
                <c:pt idx="8">
                  <c:v>0</c:v>
                </c:pt>
                <c:pt idx="9" formatCode="General">
                  <c:v>46</c:v>
                </c:pt>
              </c:numCache>
            </c:numRef>
          </c:val>
          <c:extLst>
            <c:ext xmlns:c16="http://schemas.microsoft.com/office/drawing/2014/chart" uri="{C3380CC4-5D6E-409C-BE32-E72D297353CC}">
              <c16:uniqueId val="{00000000-848B-4FFA-A5B7-C435F254EE79}"/>
            </c:ext>
          </c:extLst>
        </c:ser>
        <c:ser>
          <c:idx val="1"/>
          <c:order val="1"/>
          <c:tx>
            <c:strRef>
              <c:f>Harvested!$C$4</c:f>
              <c:strCache>
                <c:ptCount val="1"/>
                <c:pt idx="0">
                  <c:v>yr ago</c:v>
                </c:pt>
              </c:strCache>
            </c:strRef>
          </c:tx>
          <c:invertIfNegative val="0"/>
          <c:cat>
            <c:strRef>
              <c:f>Harvested!$A$5:$A$14</c:f>
              <c:strCache>
                <c:ptCount val="10"/>
                <c:pt idx="0">
                  <c:v>Minn.</c:v>
                </c:pt>
                <c:pt idx="1">
                  <c:v>N. Dak.</c:v>
                </c:pt>
                <c:pt idx="2">
                  <c:v>Idaho</c:v>
                </c:pt>
                <c:pt idx="3">
                  <c:v>Mich.</c:v>
                </c:pt>
                <c:pt idx="4">
                  <c:v>Colo.</c:v>
                </c:pt>
                <c:pt idx="5">
                  <c:v>Wyo.#</c:v>
                </c:pt>
                <c:pt idx="6">
                  <c:v>Mont.#</c:v>
                </c:pt>
                <c:pt idx="7">
                  <c:v>Wash.*</c:v>
                </c:pt>
                <c:pt idx="8">
                  <c:v>Ore.#*</c:v>
                </c:pt>
                <c:pt idx="9">
                  <c:v>La.</c:v>
                </c:pt>
              </c:strCache>
            </c:strRef>
          </c:cat>
          <c:val>
            <c:numRef>
              <c:f>Harvested!$C$5:$C$14</c:f>
              <c:numCache>
                <c:formatCode>0</c:formatCode>
                <c:ptCount val="10"/>
                <c:pt idx="0">
                  <c:v>100</c:v>
                </c:pt>
                <c:pt idx="1">
                  <c:v>100</c:v>
                </c:pt>
                <c:pt idx="2">
                  <c:v>94</c:v>
                </c:pt>
                <c:pt idx="3">
                  <c:v>82</c:v>
                </c:pt>
                <c:pt idx="4" formatCode="General">
                  <c:v>90</c:v>
                </c:pt>
                <c:pt idx="5" formatCode="General">
                  <c:v>100</c:v>
                </c:pt>
                <c:pt idx="6">
                  <c:v>100</c:v>
                </c:pt>
                <c:pt idx="7">
                  <c:v>100</c:v>
                </c:pt>
                <c:pt idx="8">
                  <c:v>100</c:v>
                </c:pt>
                <c:pt idx="9" formatCode="General">
                  <c:v>50</c:v>
                </c:pt>
              </c:numCache>
            </c:numRef>
          </c:val>
          <c:extLst>
            <c:ext xmlns:c16="http://schemas.microsoft.com/office/drawing/2014/chart" uri="{C3380CC4-5D6E-409C-BE32-E72D297353CC}">
              <c16:uniqueId val="{00000001-848B-4FFA-A5B7-C435F254EE79}"/>
            </c:ext>
          </c:extLst>
        </c:ser>
        <c:ser>
          <c:idx val="2"/>
          <c:order val="2"/>
          <c:tx>
            <c:strRef>
              <c:f>Harvested!$D$4</c:f>
              <c:strCache>
                <c:ptCount val="1"/>
                <c:pt idx="0">
                  <c:v>11-11-2018</c:v>
                </c:pt>
              </c:strCache>
            </c:strRef>
          </c:tx>
          <c:invertIfNegative val="0"/>
          <c:cat>
            <c:strRef>
              <c:f>Harvested!$A$5:$A$14</c:f>
              <c:strCache>
                <c:ptCount val="10"/>
                <c:pt idx="0">
                  <c:v>Minn.</c:v>
                </c:pt>
                <c:pt idx="1">
                  <c:v>N. Dak.</c:v>
                </c:pt>
                <c:pt idx="2">
                  <c:v>Idaho</c:v>
                </c:pt>
                <c:pt idx="3">
                  <c:v>Mich.</c:v>
                </c:pt>
                <c:pt idx="4">
                  <c:v>Colo.</c:v>
                </c:pt>
                <c:pt idx="5">
                  <c:v>Wyo.#</c:v>
                </c:pt>
                <c:pt idx="6">
                  <c:v>Mont.#</c:v>
                </c:pt>
                <c:pt idx="7">
                  <c:v>Wash.*</c:v>
                </c:pt>
                <c:pt idx="8">
                  <c:v>Ore.#*</c:v>
                </c:pt>
                <c:pt idx="9">
                  <c:v>La.</c:v>
                </c:pt>
              </c:strCache>
            </c:strRef>
          </c:cat>
          <c:val>
            <c:numRef>
              <c:f>Harvested!$D$5:$D$14</c:f>
              <c:numCache>
                <c:formatCode>0</c:formatCode>
                <c:ptCount val="10"/>
                <c:pt idx="0">
                  <c:v>100</c:v>
                </c:pt>
                <c:pt idx="1">
                  <c:v>99</c:v>
                </c:pt>
                <c:pt idx="2">
                  <c:v>93</c:v>
                </c:pt>
                <c:pt idx="3">
                  <c:v>87</c:v>
                </c:pt>
                <c:pt idx="4" formatCode="General">
                  <c:v>94</c:v>
                </c:pt>
                <c:pt idx="5" formatCode="General">
                  <c:v>100</c:v>
                </c:pt>
                <c:pt idx="6">
                  <c:v>100</c:v>
                </c:pt>
                <c:pt idx="7">
                  <c:v>90</c:v>
                </c:pt>
                <c:pt idx="8">
                  <c:v>100</c:v>
                </c:pt>
                <c:pt idx="9" formatCode="General">
                  <c:v>46</c:v>
                </c:pt>
              </c:numCache>
            </c:numRef>
          </c:val>
          <c:extLst>
            <c:ext xmlns:c16="http://schemas.microsoft.com/office/drawing/2014/chart" uri="{C3380CC4-5D6E-409C-BE32-E72D297353CC}">
              <c16:uniqueId val="{00000002-848B-4FFA-A5B7-C435F254EE79}"/>
            </c:ext>
          </c:extLst>
        </c:ser>
        <c:dLbls>
          <c:showLegendKey val="0"/>
          <c:showVal val="0"/>
          <c:showCatName val="0"/>
          <c:showSerName val="0"/>
          <c:showPercent val="0"/>
          <c:showBubbleSize val="0"/>
        </c:dLbls>
        <c:gapWidth val="100"/>
        <c:axId val="309018624"/>
        <c:axId val="309020160"/>
      </c:barChart>
      <c:catAx>
        <c:axId val="309018624"/>
        <c:scaling>
          <c:orientation val="minMax"/>
        </c:scaling>
        <c:delete val="0"/>
        <c:axPos val="b"/>
        <c:numFmt formatCode="General" sourceLinked="0"/>
        <c:majorTickMark val="out"/>
        <c:minorTickMark val="none"/>
        <c:tickLblPos val="nextTo"/>
        <c:txPr>
          <a:bodyPr/>
          <a:lstStyle/>
          <a:p>
            <a:pPr>
              <a:defRPr sz="1600" baseline="0">
                <a:solidFill>
                  <a:schemeClr val="tx1"/>
                </a:solidFill>
              </a:defRPr>
            </a:pPr>
            <a:endParaRPr lang="en-US"/>
          </a:p>
        </c:txPr>
        <c:crossAx val="309020160"/>
        <c:crosses val="autoZero"/>
        <c:auto val="1"/>
        <c:lblAlgn val="ctr"/>
        <c:lblOffset val="100"/>
        <c:noMultiLvlLbl val="0"/>
      </c:catAx>
      <c:valAx>
        <c:axId val="309020160"/>
        <c:scaling>
          <c:orientation val="minMax"/>
          <c:max val="100"/>
          <c:min val="0"/>
        </c:scaling>
        <c:delete val="0"/>
        <c:axPos val="l"/>
        <c:majorGridlines/>
        <c:numFmt formatCode="0" sourceLinked="1"/>
        <c:majorTickMark val="out"/>
        <c:minorTickMark val="none"/>
        <c:tickLblPos val="nextTo"/>
        <c:txPr>
          <a:bodyPr/>
          <a:lstStyle/>
          <a:p>
            <a:pPr>
              <a:defRPr sz="1600" baseline="0">
                <a:solidFill>
                  <a:schemeClr val="tx1"/>
                </a:solidFill>
              </a:defRPr>
            </a:pPr>
            <a:endParaRPr lang="en-US"/>
          </a:p>
        </c:txPr>
        <c:crossAx val="309018624"/>
        <c:crosses val="autoZero"/>
        <c:crossBetween val="between"/>
        <c:minorUnit val="5"/>
      </c:valAx>
      <c:spPr>
        <a:solidFill>
          <a:schemeClr val="bg1"/>
        </a:solidFill>
      </c:spPr>
    </c:plotArea>
    <c:legend>
      <c:legendPos val="l"/>
      <c:legendEntry>
        <c:idx val="0"/>
        <c:txPr>
          <a:bodyPr/>
          <a:lstStyle/>
          <a:p>
            <a:pPr>
              <a:defRPr sz="1600" baseline="0">
                <a:latin typeface="Arial" panose="020B0604020202020204" pitchFamily="34" charset="0"/>
              </a:defRPr>
            </a:pPr>
            <a:endParaRPr lang="en-US"/>
          </a:p>
        </c:txPr>
      </c:legendEntry>
      <c:legendEntry>
        <c:idx val="1"/>
        <c:txPr>
          <a:bodyPr/>
          <a:lstStyle/>
          <a:p>
            <a:pPr>
              <a:defRPr sz="1600" baseline="0">
                <a:latin typeface="Arial" panose="020B0604020202020204" pitchFamily="34" charset="0"/>
              </a:defRPr>
            </a:pPr>
            <a:endParaRPr lang="en-US"/>
          </a:p>
        </c:txPr>
      </c:legendEntry>
      <c:legendEntry>
        <c:idx val="2"/>
        <c:txPr>
          <a:bodyPr/>
          <a:lstStyle/>
          <a:p>
            <a:pPr>
              <a:defRPr sz="1600" baseline="0">
                <a:latin typeface="Arial" panose="020B0604020202020204" pitchFamily="34" charset="0"/>
              </a:defRPr>
            </a:pPr>
            <a:endParaRPr lang="en-US"/>
          </a:p>
        </c:txPr>
      </c:legendEntry>
      <c:layout>
        <c:manualLayout>
          <c:xMode val="edge"/>
          <c:yMode val="edge"/>
          <c:x val="0.26666666666666666"/>
          <c:y val="0.69710119568387285"/>
          <c:w val="0.51705468066491689"/>
          <c:h val="0.1111048197626982"/>
        </c:manualLayout>
      </c:layout>
      <c:overlay val="1"/>
      <c:spPr>
        <a:solidFill>
          <a:schemeClr val="bg1"/>
        </a:solidFill>
        <a:ln>
          <a:solidFill>
            <a:schemeClr val="tx1"/>
          </a:solidFill>
        </a:ln>
      </c:spPr>
      <c:txPr>
        <a:bodyPr/>
        <a:lstStyle/>
        <a:p>
          <a:pPr>
            <a:defRPr sz="1600" baseline="0">
              <a:latin typeface="Arial" panose="020B0604020202020204" pitchFamily="34" charset="0"/>
            </a:defRPr>
          </a:pPr>
          <a:endParaRPr lang="en-US"/>
        </a:p>
      </c:txPr>
    </c:legend>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467738407699038E-2"/>
          <c:y val="2.1354089392720113E-2"/>
          <c:w val="0.94603226159230092"/>
          <c:h val="0.91445341221489951"/>
        </c:manualLayout>
      </c:layout>
      <c:lineChart>
        <c:grouping val="standard"/>
        <c:varyColors val="0"/>
        <c:ser>
          <c:idx val="0"/>
          <c:order val="0"/>
          <c:tx>
            <c:strRef>
              <c:f>'Louisiana cane rating'!$B$3</c:f>
              <c:strCache>
                <c:ptCount val="1"/>
                <c:pt idx="0">
                  <c:v>2018</c:v>
                </c:pt>
              </c:strCache>
            </c:strRef>
          </c:tx>
          <c:spPr>
            <a:ln w="31750" cap="rnd">
              <a:solidFill>
                <a:schemeClr val="accent1"/>
              </a:solidFill>
              <a:round/>
            </a:ln>
            <a:effectLst/>
          </c:spPr>
          <c:marker>
            <c:symbol val="circle"/>
            <c:size val="5"/>
            <c:spPr>
              <a:solidFill>
                <a:schemeClr val="bg1"/>
              </a:solidFill>
              <a:ln w="9525">
                <a:solidFill>
                  <a:schemeClr val="tx1"/>
                </a:solidFill>
              </a:ln>
              <a:effectLst/>
            </c:spPr>
          </c:marker>
          <c:cat>
            <c:strRef>
              <c:f>'Louisiana cane rating'!$A$4:$A$23</c:f>
              <c:strCache>
                <c:ptCount val="20"/>
                <c:pt idx="0">
                  <c:v>7-1</c:v>
                </c:pt>
                <c:pt idx="1">
                  <c:v>7-8</c:v>
                </c:pt>
                <c:pt idx="2">
                  <c:v>7-15</c:v>
                </c:pt>
                <c:pt idx="3">
                  <c:v>7-22</c:v>
                </c:pt>
                <c:pt idx="4">
                  <c:v>7-29</c:v>
                </c:pt>
                <c:pt idx="5">
                  <c:v>8-5</c:v>
                </c:pt>
                <c:pt idx="6">
                  <c:v>8-12</c:v>
                </c:pt>
                <c:pt idx="7">
                  <c:v>8-19</c:v>
                </c:pt>
                <c:pt idx="8">
                  <c:v>8-26</c:v>
                </c:pt>
                <c:pt idx="9">
                  <c:v>9-2</c:v>
                </c:pt>
                <c:pt idx="10">
                  <c:v>9-9</c:v>
                </c:pt>
                <c:pt idx="11">
                  <c:v>9-16</c:v>
                </c:pt>
                <c:pt idx="12">
                  <c:v>9-23</c:v>
                </c:pt>
                <c:pt idx="13">
                  <c:v>9-30</c:v>
                </c:pt>
                <c:pt idx="14">
                  <c:v>10-7</c:v>
                </c:pt>
                <c:pt idx="15">
                  <c:v>10-14</c:v>
                </c:pt>
                <c:pt idx="16">
                  <c:v>10-21</c:v>
                </c:pt>
                <c:pt idx="17">
                  <c:v>10-28</c:v>
                </c:pt>
                <c:pt idx="18">
                  <c:v>11-4</c:v>
                </c:pt>
                <c:pt idx="19">
                  <c:v>11-11</c:v>
                </c:pt>
              </c:strCache>
            </c:strRef>
          </c:cat>
          <c:val>
            <c:numRef>
              <c:f>'Louisiana cane rating'!$B$4:$B$23</c:f>
              <c:numCache>
                <c:formatCode>General</c:formatCode>
                <c:ptCount val="20"/>
                <c:pt idx="0">
                  <c:v>60</c:v>
                </c:pt>
                <c:pt idx="1">
                  <c:v>60</c:v>
                </c:pt>
                <c:pt idx="2">
                  <c:v>64</c:v>
                </c:pt>
                <c:pt idx="3">
                  <c:v>58</c:v>
                </c:pt>
                <c:pt idx="4">
                  <c:v>55</c:v>
                </c:pt>
                <c:pt idx="5">
                  <c:v>56</c:v>
                </c:pt>
                <c:pt idx="6">
                  <c:v>58</c:v>
                </c:pt>
                <c:pt idx="7">
                  <c:v>55</c:v>
                </c:pt>
                <c:pt idx="8">
                  <c:v>59</c:v>
                </c:pt>
                <c:pt idx="9">
                  <c:v>62</c:v>
                </c:pt>
                <c:pt idx="10">
                  <c:v>59</c:v>
                </c:pt>
                <c:pt idx="11">
                  <c:v>55</c:v>
                </c:pt>
                <c:pt idx="12">
                  <c:v>58</c:v>
                </c:pt>
                <c:pt idx="13">
                  <c:v>58</c:v>
                </c:pt>
                <c:pt idx="14">
                  <c:v>62</c:v>
                </c:pt>
                <c:pt idx="15">
                  <c:v>58</c:v>
                </c:pt>
                <c:pt idx="16">
                  <c:v>62</c:v>
                </c:pt>
                <c:pt idx="17">
                  <c:v>64</c:v>
                </c:pt>
                <c:pt idx="18">
                  <c:v>62</c:v>
                </c:pt>
                <c:pt idx="19">
                  <c:v>66</c:v>
                </c:pt>
              </c:numCache>
            </c:numRef>
          </c:val>
          <c:smooth val="0"/>
          <c:extLst>
            <c:ext xmlns:c16="http://schemas.microsoft.com/office/drawing/2014/chart" uri="{C3380CC4-5D6E-409C-BE32-E72D297353CC}">
              <c16:uniqueId val="{00000000-E457-409B-A554-7B861F8A1192}"/>
            </c:ext>
          </c:extLst>
        </c:ser>
        <c:ser>
          <c:idx val="1"/>
          <c:order val="1"/>
          <c:tx>
            <c:strRef>
              <c:f>'Louisiana cane rating'!$C$3</c:f>
              <c:strCache>
                <c:ptCount val="1"/>
                <c:pt idx="0">
                  <c:v>2017</c:v>
                </c:pt>
              </c:strCache>
            </c:strRef>
          </c:tx>
          <c:spPr>
            <a:ln w="31750" cap="rnd">
              <a:solidFill>
                <a:schemeClr val="accent2"/>
              </a:solidFill>
              <a:round/>
            </a:ln>
            <a:effectLst/>
          </c:spPr>
          <c:marker>
            <c:symbol val="circle"/>
            <c:size val="5"/>
            <c:spPr>
              <a:solidFill>
                <a:schemeClr val="bg1"/>
              </a:solidFill>
              <a:ln w="9525">
                <a:solidFill>
                  <a:schemeClr val="tx1"/>
                </a:solidFill>
              </a:ln>
              <a:effectLst/>
            </c:spPr>
          </c:marker>
          <c:cat>
            <c:strRef>
              <c:f>'Louisiana cane rating'!$A$4:$A$23</c:f>
              <c:strCache>
                <c:ptCount val="20"/>
                <c:pt idx="0">
                  <c:v>7-1</c:v>
                </c:pt>
                <c:pt idx="1">
                  <c:v>7-8</c:v>
                </c:pt>
                <c:pt idx="2">
                  <c:v>7-15</c:v>
                </c:pt>
                <c:pt idx="3">
                  <c:v>7-22</c:v>
                </c:pt>
                <c:pt idx="4">
                  <c:v>7-29</c:v>
                </c:pt>
                <c:pt idx="5">
                  <c:v>8-5</c:v>
                </c:pt>
                <c:pt idx="6">
                  <c:v>8-12</c:v>
                </c:pt>
                <c:pt idx="7">
                  <c:v>8-19</c:v>
                </c:pt>
                <c:pt idx="8">
                  <c:v>8-26</c:v>
                </c:pt>
                <c:pt idx="9">
                  <c:v>9-2</c:v>
                </c:pt>
                <c:pt idx="10">
                  <c:v>9-9</c:v>
                </c:pt>
                <c:pt idx="11">
                  <c:v>9-16</c:v>
                </c:pt>
                <c:pt idx="12">
                  <c:v>9-23</c:v>
                </c:pt>
                <c:pt idx="13">
                  <c:v>9-30</c:v>
                </c:pt>
                <c:pt idx="14">
                  <c:v>10-7</c:v>
                </c:pt>
                <c:pt idx="15">
                  <c:v>10-14</c:v>
                </c:pt>
                <c:pt idx="16">
                  <c:v>10-21</c:v>
                </c:pt>
                <c:pt idx="17">
                  <c:v>10-28</c:v>
                </c:pt>
                <c:pt idx="18">
                  <c:v>11-4</c:v>
                </c:pt>
                <c:pt idx="19">
                  <c:v>11-11</c:v>
                </c:pt>
              </c:strCache>
            </c:strRef>
          </c:cat>
          <c:val>
            <c:numRef>
              <c:f>'Louisiana cane rating'!$C$4:$C$23</c:f>
              <c:numCache>
                <c:formatCode>General</c:formatCode>
                <c:ptCount val="20"/>
                <c:pt idx="0">
                  <c:v>78</c:v>
                </c:pt>
                <c:pt idx="1">
                  <c:v>78</c:v>
                </c:pt>
                <c:pt idx="2">
                  <c:v>81</c:v>
                </c:pt>
                <c:pt idx="3">
                  <c:v>77</c:v>
                </c:pt>
                <c:pt idx="4">
                  <c:v>79</c:v>
                </c:pt>
                <c:pt idx="5">
                  <c:v>79</c:v>
                </c:pt>
                <c:pt idx="6">
                  <c:v>78</c:v>
                </c:pt>
                <c:pt idx="7">
                  <c:v>77</c:v>
                </c:pt>
                <c:pt idx="8">
                  <c:v>73</c:v>
                </c:pt>
                <c:pt idx="9">
                  <c:v>78</c:v>
                </c:pt>
                <c:pt idx="10">
                  <c:v>77</c:v>
                </c:pt>
                <c:pt idx="11">
                  <c:v>78</c:v>
                </c:pt>
                <c:pt idx="12">
                  <c:v>77</c:v>
                </c:pt>
                <c:pt idx="13">
                  <c:v>81</c:v>
                </c:pt>
                <c:pt idx="14">
                  <c:v>78</c:v>
                </c:pt>
                <c:pt idx="15">
                  <c:v>85</c:v>
                </c:pt>
                <c:pt idx="16">
                  <c:v>80</c:v>
                </c:pt>
                <c:pt idx="17">
                  <c:v>82</c:v>
                </c:pt>
                <c:pt idx="18">
                  <c:v>87</c:v>
                </c:pt>
                <c:pt idx="19">
                  <c:v>76</c:v>
                </c:pt>
              </c:numCache>
            </c:numRef>
          </c:val>
          <c:smooth val="0"/>
          <c:extLst>
            <c:ext xmlns:c16="http://schemas.microsoft.com/office/drawing/2014/chart" uri="{C3380CC4-5D6E-409C-BE32-E72D297353CC}">
              <c16:uniqueId val="{00000001-E457-409B-A554-7B861F8A1192}"/>
            </c:ext>
          </c:extLst>
        </c:ser>
        <c:ser>
          <c:idx val="2"/>
          <c:order val="2"/>
          <c:tx>
            <c:strRef>
              <c:f>'Louisiana cane rating'!$D$3</c:f>
              <c:strCache>
                <c:ptCount val="1"/>
                <c:pt idx="0">
                  <c:v>2016</c:v>
                </c:pt>
              </c:strCache>
            </c:strRef>
          </c:tx>
          <c:spPr>
            <a:ln w="31750" cap="rnd">
              <a:solidFill>
                <a:schemeClr val="accent3"/>
              </a:solidFill>
              <a:round/>
            </a:ln>
            <a:effectLst/>
          </c:spPr>
          <c:marker>
            <c:symbol val="circle"/>
            <c:size val="5"/>
            <c:spPr>
              <a:solidFill>
                <a:schemeClr val="bg1"/>
              </a:solidFill>
              <a:ln w="9525">
                <a:solidFill>
                  <a:schemeClr val="tx1"/>
                </a:solidFill>
              </a:ln>
              <a:effectLst/>
            </c:spPr>
          </c:marker>
          <c:cat>
            <c:strRef>
              <c:f>'Louisiana cane rating'!$A$4:$A$23</c:f>
              <c:strCache>
                <c:ptCount val="20"/>
                <c:pt idx="0">
                  <c:v>7-1</c:v>
                </c:pt>
                <c:pt idx="1">
                  <c:v>7-8</c:v>
                </c:pt>
                <c:pt idx="2">
                  <c:v>7-15</c:v>
                </c:pt>
                <c:pt idx="3">
                  <c:v>7-22</c:v>
                </c:pt>
                <c:pt idx="4">
                  <c:v>7-29</c:v>
                </c:pt>
                <c:pt idx="5">
                  <c:v>8-5</c:v>
                </c:pt>
                <c:pt idx="6">
                  <c:v>8-12</c:v>
                </c:pt>
                <c:pt idx="7">
                  <c:v>8-19</c:v>
                </c:pt>
                <c:pt idx="8">
                  <c:v>8-26</c:v>
                </c:pt>
                <c:pt idx="9">
                  <c:v>9-2</c:v>
                </c:pt>
                <c:pt idx="10">
                  <c:v>9-9</c:v>
                </c:pt>
                <c:pt idx="11">
                  <c:v>9-16</c:v>
                </c:pt>
                <c:pt idx="12">
                  <c:v>9-23</c:v>
                </c:pt>
                <c:pt idx="13">
                  <c:v>9-30</c:v>
                </c:pt>
                <c:pt idx="14">
                  <c:v>10-7</c:v>
                </c:pt>
                <c:pt idx="15">
                  <c:v>10-14</c:v>
                </c:pt>
                <c:pt idx="16">
                  <c:v>10-21</c:v>
                </c:pt>
                <c:pt idx="17">
                  <c:v>10-28</c:v>
                </c:pt>
                <c:pt idx="18">
                  <c:v>11-4</c:v>
                </c:pt>
                <c:pt idx="19">
                  <c:v>11-11</c:v>
                </c:pt>
              </c:strCache>
            </c:strRef>
          </c:cat>
          <c:val>
            <c:numRef>
              <c:f>'Louisiana cane rating'!$D$4:$D$23</c:f>
              <c:numCache>
                <c:formatCode>General</c:formatCode>
                <c:ptCount val="20"/>
                <c:pt idx="0">
                  <c:v>82</c:v>
                </c:pt>
                <c:pt idx="1">
                  <c:v>81</c:v>
                </c:pt>
                <c:pt idx="2">
                  <c:v>82</c:v>
                </c:pt>
                <c:pt idx="3">
                  <c:v>84</c:v>
                </c:pt>
                <c:pt idx="4">
                  <c:v>83</c:v>
                </c:pt>
                <c:pt idx="5">
                  <c:v>81</c:v>
                </c:pt>
                <c:pt idx="6">
                  <c:v>70</c:v>
                </c:pt>
                <c:pt idx="7">
                  <c:v>53</c:v>
                </c:pt>
                <c:pt idx="8">
                  <c:v>49</c:v>
                </c:pt>
                <c:pt idx="9">
                  <c:v>51</c:v>
                </c:pt>
                <c:pt idx="10">
                  <c:v>52</c:v>
                </c:pt>
                <c:pt idx="11">
                  <c:v>57</c:v>
                </c:pt>
                <c:pt idx="12">
                  <c:v>60</c:v>
                </c:pt>
                <c:pt idx="13">
                  <c:v>60</c:v>
                </c:pt>
                <c:pt idx="14">
                  <c:v>61</c:v>
                </c:pt>
                <c:pt idx="15">
                  <c:v>62</c:v>
                </c:pt>
                <c:pt idx="16">
                  <c:v>65</c:v>
                </c:pt>
                <c:pt idx="17">
                  <c:v>59</c:v>
                </c:pt>
                <c:pt idx="18">
                  <c:v>57</c:v>
                </c:pt>
                <c:pt idx="19">
                  <c:v>53</c:v>
                </c:pt>
              </c:numCache>
            </c:numRef>
          </c:val>
          <c:smooth val="0"/>
          <c:extLst>
            <c:ext xmlns:c16="http://schemas.microsoft.com/office/drawing/2014/chart" uri="{C3380CC4-5D6E-409C-BE32-E72D297353CC}">
              <c16:uniqueId val="{00000002-E457-409B-A554-7B861F8A1192}"/>
            </c:ext>
          </c:extLst>
        </c:ser>
        <c:dLbls>
          <c:showLegendKey val="0"/>
          <c:showVal val="0"/>
          <c:showCatName val="0"/>
          <c:showSerName val="0"/>
          <c:showPercent val="0"/>
          <c:showBubbleSize val="0"/>
        </c:dLbls>
        <c:marker val="1"/>
        <c:smooth val="0"/>
        <c:axId val="1003141080"/>
        <c:axId val="1003138784"/>
      </c:lineChart>
      <c:catAx>
        <c:axId val="1003141080"/>
        <c:scaling>
          <c:orientation val="minMax"/>
        </c:scaling>
        <c:delete val="0"/>
        <c:axPos val="b"/>
        <c:numFmt formatCode="General" sourceLinked="1"/>
        <c:majorTickMark val="out"/>
        <c:minorTickMark val="none"/>
        <c:tickLblPos val="nextTo"/>
        <c:spPr>
          <a:noFill/>
          <a:ln w="9525" cap="flat" cmpd="sng" algn="ctr">
            <a:solidFill>
              <a:schemeClr val="tx1">
                <a:lumMod val="65000"/>
                <a:lumOff val="3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panose="020F0502020204030204" pitchFamily="34" charset="0"/>
                <a:ea typeface="+mn-ea"/>
                <a:cs typeface="+mn-cs"/>
              </a:defRPr>
            </a:pPr>
            <a:endParaRPr lang="en-US"/>
          </a:p>
        </c:txPr>
        <c:crossAx val="1003138784"/>
        <c:crosses val="autoZero"/>
        <c:auto val="1"/>
        <c:lblAlgn val="ctr"/>
        <c:lblOffset val="100"/>
        <c:noMultiLvlLbl val="0"/>
      </c:catAx>
      <c:valAx>
        <c:axId val="1003138784"/>
        <c:scaling>
          <c:orientation val="minMax"/>
          <c:max val="90"/>
          <c:min val="45"/>
        </c:scaling>
        <c:delete val="0"/>
        <c:axPos val="l"/>
        <c:majorGridlines>
          <c:spPr>
            <a:ln w="9525" cap="flat" cmpd="sng" algn="ctr">
              <a:solidFill>
                <a:schemeClr val="tx1">
                  <a:lumMod val="65000"/>
                  <a:lumOff val="35000"/>
                </a:schemeClr>
              </a:solidFill>
              <a:round/>
            </a:ln>
            <a:effectLst/>
          </c:spPr>
        </c:majorGridlines>
        <c:numFmt formatCode="General" sourceLinked="1"/>
        <c:majorTickMark val="out"/>
        <c:minorTickMark val="none"/>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Calibri" panose="020F0502020204030204" pitchFamily="34" charset="0"/>
                <a:ea typeface="+mn-ea"/>
                <a:cs typeface="+mn-cs"/>
              </a:defRPr>
            </a:pPr>
            <a:endParaRPr lang="en-US"/>
          </a:p>
        </c:txPr>
        <c:crossAx val="1003141080"/>
        <c:crosses val="autoZero"/>
        <c:crossBetween val="between"/>
        <c:minorUnit val="2.5"/>
      </c:valAx>
      <c:spPr>
        <a:solidFill>
          <a:schemeClr val="bg1"/>
        </a:solidFill>
        <a:ln>
          <a:noFill/>
        </a:ln>
        <a:effectLst/>
      </c:spPr>
    </c:plotArea>
    <c:legend>
      <c:legendPos val="b"/>
      <c:layout>
        <c:manualLayout>
          <c:xMode val="edge"/>
          <c:yMode val="edge"/>
          <c:x val="0.30642213473315838"/>
          <c:y val="3.1631086164361326E-2"/>
          <c:w val="0.46300153105861769"/>
          <c:h val="8.4702172645086046E-2"/>
        </c:manualLayout>
      </c:layout>
      <c:overlay val="1"/>
      <c:spPr>
        <a:noFill/>
        <a:ln w="12700">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'Beet, Cane and total sugar'!$E$36</c:f>
              <c:strCache>
                <c:ptCount val="1"/>
                <c:pt idx="0">
                  <c:v>Beet &amp; Cane</c:v>
                </c:pt>
              </c:strCache>
            </c:strRef>
          </c:tx>
          <c:spPr>
            <a:ln w="28575" cap="rnd">
              <a:solidFill>
                <a:schemeClr val="accent1"/>
              </a:solidFill>
              <a:round/>
            </a:ln>
            <a:effectLst/>
          </c:spPr>
          <c:invertIfNegative val="0"/>
          <c:cat>
            <c:strRef>
              <c:f>'Beet, Cane and total sugar'!$D$37:$D$57</c:f>
              <c:strCache>
                <c:ptCount val="21"/>
                <c:pt idx="0">
                  <c:v>98/99</c:v>
                </c:pt>
                <c:pt idx="1">
                  <c:v>99/00</c:v>
                </c:pt>
                <c:pt idx="2">
                  <c:v>00/01</c:v>
                </c:pt>
                <c:pt idx="3">
                  <c:v>01/02</c:v>
                </c:pt>
                <c:pt idx="4">
                  <c:v>02/03</c:v>
                </c:pt>
                <c:pt idx="5">
                  <c:v>03/04</c:v>
                </c:pt>
                <c:pt idx="6">
                  <c:v>04/05</c:v>
                </c:pt>
                <c:pt idx="7">
                  <c:v>05/06</c:v>
                </c:pt>
                <c:pt idx="8">
                  <c:v>06/07</c:v>
                </c:pt>
                <c:pt idx="9">
                  <c:v>07/08</c:v>
                </c:pt>
                <c:pt idx="10">
                  <c:v>08/09</c:v>
                </c:pt>
                <c:pt idx="11">
                  <c:v>09/10</c:v>
                </c:pt>
                <c:pt idx="12">
                  <c:v>10/11</c:v>
                </c:pt>
                <c:pt idx="13">
                  <c:v>11/12</c:v>
                </c:pt>
                <c:pt idx="14">
                  <c:v>12/13</c:v>
                </c:pt>
                <c:pt idx="15">
                  <c:v>13/14</c:v>
                </c:pt>
                <c:pt idx="16">
                  <c:v>14/15</c:v>
                </c:pt>
                <c:pt idx="17">
                  <c:v>15/16</c:v>
                </c:pt>
                <c:pt idx="18">
                  <c:v>16/17</c:v>
                </c:pt>
                <c:pt idx="19">
                  <c:v>17/18*</c:v>
                </c:pt>
                <c:pt idx="20">
                  <c:v>18/19*</c:v>
                </c:pt>
              </c:strCache>
            </c:strRef>
          </c:cat>
          <c:val>
            <c:numRef>
              <c:f>'Beet, Cane and total sugar'!$E$37:$E$57</c:f>
              <c:numCache>
                <c:formatCode>#,##0___________)</c:formatCode>
                <c:ptCount val="21"/>
                <c:pt idx="0">
                  <c:v>8374</c:v>
                </c:pt>
                <c:pt idx="1">
                  <c:v>9032</c:v>
                </c:pt>
                <c:pt idx="2">
                  <c:v>8769.2720000000008</c:v>
                </c:pt>
                <c:pt idx="3">
                  <c:v>7900.067</c:v>
                </c:pt>
                <c:pt idx="4">
                  <c:v>8425.5949999999993</c:v>
                </c:pt>
                <c:pt idx="5">
                  <c:v>8649.2180000000008</c:v>
                </c:pt>
                <c:pt idx="6">
                  <c:v>7875.9880000000003</c:v>
                </c:pt>
                <c:pt idx="7">
                  <c:v>7398.8289999999997</c:v>
                </c:pt>
                <c:pt idx="8">
                  <c:v>8445.4009999999998</c:v>
                </c:pt>
                <c:pt idx="9">
                  <c:v>8152.1550000000007</c:v>
                </c:pt>
                <c:pt idx="10">
                  <c:v>7530.9290000000001</c:v>
                </c:pt>
                <c:pt idx="11">
                  <c:v>7962.6380000000008</c:v>
                </c:pt>
                <c:pt idx="12">
                  <c:v>7830.683</c:v>
                </c:pt>
                <c:pt idx="13">
                  <c:v>8488.0730000000003</c:v>
                </c:pt>
                <c:pt idx="14">
                  <c:v>8981.4760000000006</c:v>
                </c:pt>
                <c:pt idx="15">
                  <c:v>8461.7260000000006</c:v>
                </c:pt>
                <c:pt idx="16">
                  <c:v>8656.1140000000014</c:v>
                </c:pt>
                <c:pt idx="17">
                  <c:v>8988.8729999999996</c:v>
                </c:pt>
                <c:pt idx="18">
                  <c:v>8969.3090000000011</c:v>
                </c:pt>
                <c:pt idx="19">
                  <c:v>9293</c:v>
                </c:pt>
                <c:pt idx="20">
                  <c:v>9015</c:v>
                </c:pt>
              </c:numCache>
            </c:numRef>
          </c:val>
          <c:extLst>
            <c:ext xmlns:c16="http://schemas.microsoft.com/office/drawing/2014/chart" uri="{C3380CC4-5D6E-409C-BE32-E72D297353CC}">
              <c16:uniqueId val="{00000000-97AA-4C7C-92DD-BF9D033A0B08}"/>
            </c:ext>
          </c:extLst>
        </c:ser>
        <c:dLbls>
          <c:showLegendKey val="0"/>
          <c:showVal val="0"/>
          <c:showCatName val="0"/>
          <c:showSerName val="0"/>
          <c:showPercent val="0"/>
          <c:showBubbleSize val="0"/>
        </c:dLbls>
        <c:gapWidth val="150"/>
        <c:axId val="439395120"/>
        <c:axId val="1"/>
      </c:barChart>
      <c:catAx>
        <c:axId val="43939512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5400000" vert="horz"/>
          <a:lstStyle/>
          <a:p>
            <a:pPr>
              <a:defRPr sz="1400" b="0" i="0" u="none" strike="noStrike" baseline="0">
                <a:solidFill>
                  <a:schemeClr val="tx1"/>
                </a:solidFill>
                <a:latin typeface="Calibri"/>
                <a:ea typeface="Calibri"/>
                <a:cs typeface="Calibri"/>
              </a:defRPr>
            </a:pPr>
            <a:endParaRPr lang="en-US"/>
          </a:p>
        </c:txPr>
        <c:crossAx val="1"/>
        <c:crosses val="autoZero"/>
        <c:auto val="1"/>
        <c:lblAlgn val="ctr"/>
        <c:lblOffset val="100"/>
        <c:noMultiLvlLbl val="0"/>
      </c:catAx>
      <c:valAx>
        <c:axId val="1"/>
        <c:scaling>
          <c:orientation val="minMax"/>
          <c:max val="9500"/>
          <c:min val="4500"/>
        </c:scaling>
        <c:delete val="0"/>
        <c:axPos val="l"/>
        <c:majorGridlines>
          <c:spPr>
            <a:ln w="9525" cap="flat" cmpd="sng" algn="ctr">
              <a:solidFill>
                <a:schemeClr val="bg1">
                  <a:lumMod val="50000"/>
                </a:schemeClr>
              </a:solidFill>
              <a:round/>
            </a:ln>
            <a:effectLst/>
          </c:spPr>
        </c:majorGridlines>
        <c:minorGridlines>
          <c:spPr>
            <a:ln w="9525" cap="flat" cmpd="sng" algn="ctr">
              <a:solidFill>
                <a:schemeClr val="bg1">
                  <a:lumMod val="75000"/>
                </a:schemeClr>
              </a:solidFill>
              <a:round/>
            </a:ln>
            <a:effectLst/>
          </c:spPr>
        </c:minorGridlines>
        <c:numFmt formatCode="#,##0" sourceLinked="0"/>
        <c:majorTickMark val="out"/>
        <c:minorTickMark val="none"/>
        <c:tickLblPos val="nextTo"/>
        <c:spPr>
          <a:noFill/>
          <a:ln>
            <a:solidFill>
              <a:schemeClr val="tx1"/>
            </a:solidFill>
          </a:ln>
          <a:effectLst/>
        </c:spPr>
        <c:txPr>
          <a:bodyPr rot="0" vert="horz"/>
          <a:lstStyle/>
          <a:p>
            <a:pPr>
              <a:defRPr sz="1400" b="0" i="0" u="none" strike="noStrike" baseline="0">
                <a:solidFill>
                  <a:schemeClr val="tx1"/>
                </a:solidFill>
                <a:latin typeface="Calibri"/>
                <a:ea typeface="Calibri"/>
                <a:cs typeface="Calibri"/>
              </a:defRPr>
            </a:pPr>
            <a:endParaRPr lang="en-US"/>
          </a:p>
        </c:txPr>
        <c:crossAx val="439395120"/>
        <c:crosses val="autoZero"/>
        <c:crossBetween val="between"/>
        <c:minorUnit val="250"/>
      </c:valAx>
      <c:spPr>
        <a:solidFill>
          <a:schemeClr val="bg1"/>
        </a:solidFill>
        <a:ln>
          <a:solidFill>
            <a:schemeClr val="tx1"/>
          </a:solidFill>
        </a:ln>
        <a:effectLst/>
      </c:spPr>
    </c:plotArea>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Sheet3!$A$24</c:f>
              <c:strCache>
                <c:ptCount val="1"/>
                <c:pt idx="0">
                  <c:v>sugar</c:v>
                </c:pt>
              </c:strCache>
            </c:strRef>
          </c:tx>
          <c:spPr>
            <a:solidFill>
              <a:schemeClr val="accent1"/>
            </a:solidFill>
            <a:ln>
              <a:noFill/>
            </a:ln>
            <a:effectLst/>
          </c:spPr>
          <c:invertIfNegative val="0"/>
          <c:dPt>
            <c:idx val="11"/>
            <c:invertIfNegative val="0"/>
            <c:bubble3D val="0"/>
            <c:spPr>
              <a:solidFill>
                <a:srgbClr val="FF9900"/>
              </a:solidFill>
              <a:ln>
                <a:noFill/>
              </a:ln>
              <a:effectLst/>
            </c:spPr>
            <c:extLst>
              <c:ext xmlns:c16="http://schemas.microsoft.com/office/drawing/2014/chart" uri="{C3380CC4-5D6E-409C-BE32-E72D297353CC}">
                <c16:uniqueId val="{00000001-6E51-4A2C-8368-18C295D63B56}"/>
              </c:ext>
            </c:extLst>
          </c:dPt>
          <c:dPt>
            <c:idx val="12"/>
            <c:invertIfNegative val="0"/>
            <c:bubble3D val="0"/>
            <c:spPr>
              <a:solidFill>
                <a:srgbClr val="EA6A00"/>
              </a:solidFill>
              <a:ln>
                <a:noFill/>
              </a:ln>
              <a:effectLst/>
            </c:spPr>
            <c:extLst>
              <c:ext xmlns:c16="http://schemas.microsoft.com/office/drawing/2014/chart" uri="{C3380CC4-5D6E-409C-BE32-E72D297353CC}">
                <c16:uniqueId val="{00000002-6E51-4A2C-8368-18C295D63B56}"/>
              </c:ext>
            </c:extLst>
          </c:dPt>
          <c:dPt>
            <c:idx val="13"/>
            <c:invertIfNegative val="0"/>
            <c:bubble3D val="0"/>
            <c:spPr>
              <a:solidFill>
                <a:srgbClr val="00CC00"/>
              </a:solidFill>
              <a:ln>
                <a:noFill/>
              </a:ln>
              <a:effectLst/>
            </c:spPr>
            <c:extLst>
              <c:ext xmlns:c16="http://schemas.microsoft.com/office/drawing/2014/chart" uri="{C3380CC4-5D6E-409C-BE32-E72D297353CC}">
                <c16:uniqueId val="{00000003-6E51-4A2C-8368-18C295D63B56}"/>
              </c:ext>
            </c:extLst>
          </c:dPt>
          <c:cat>
            <c:strRef>
              <c:f>Sheet3!$B$23:$O$23</c:f>
              <c:strCache>
                <c:ptCount val="14"/>
                <c:pt idx="0">
                  <c:v>07-08</c:v>
                </c:pt>
                <c:pt idx="1">
                  <c:v>08-09</c:v>
                </c:pt>
                <c:pt idx="2">
                  <c:v>09-10</c:v>
                </c:pt>
                <c:pt idx="3">
                  <c:v>10-11</c:v>
                </c:pt>
                <c:pt idx="4">
                  <c:v>11-12</c:v>
                </c:pt>
                <c:pt idx="5">
                  <c:v>12-13</c:v>
                </c:pt>
                <c:pt idx="6">
                  <c:v>13-14</c:v>
                </c:pt>
                <c:pt idx="7">
                  <c:v>14-15</c:v>
                </c:pt>
                <c:pt idx="8">
                  <c:v>15-16</c:v>
                </c:pt>
                <c:pt idx="9">
                  <c:v>16-17</c:v>
                </c:pt>
                <c:pt idx="10">
                  <c:v>17-18</c:v>
                </c:pt>
                <c:pt idx="11">
                  <c:v>Sept.-Nov.</c:v>
                </c:pt>
                <c:pt idx="12">
                  <c:v>to 13.5%</c:v>
                </c:pt>
                <c:pt idx="13">
                  <c:v>RS-SPC</c:v>
                </c:pt>
              </c:strCache>
            </c:strRef>
          </c:cat>
          <c:val>
            <c:numRef>
              <c:f>Sheet3!$B$24:$O$24</c:f>
              <c:numCache>
                <c:formatCode>General</c:formatCode>
                <c:ptCount val="14"/>
                <c:pt idx="0">
                  <c:v>629.52499999999998</c:v>
                </c:pt>
                <c:pt idx="1">
                  <c:v>1272.1959999999999</c:v>
                </c:pt>
                <c:pt idx="2">
                  <c:v>732.16399999999999</c:v>
                </c:pt>
                <c:pt idx="3">
                  <c:v>1549.0440000000001</c:v>
                </c:pt>
                <c:pt idx="4">
                  <c:v>971.85900000000004</c:v>
                </c:pt>
                <c:pt idx="5">
                  <c:v>1926.46</c:v>
                </c:pt>
                <c:pt idx="6">
                  <c:v>1926.81</c:v>
                </c:pt>
                <c:pt idx="7">
                  <c:v>1405.627</c:v>
                </c:pt>
                <c:pt idx="8">
                  <c:v>1187.7429999999999</c:v>
                </c:pt>
                <c:pt idx="9">
                  <c:v>1089.54</c:v>
                </c:pt>
                <c:pt idx="10">
                  <c:v>1109.5</c:v>
                </c:pt>
                <c:pt idx="11">
                  <c:v>764</c:v>
                </c:pt>
                <c:pt idx="12">
                  <c:v>1010</c:v>
                </c:pt>
                <c:pt idx="13">
                  <c:v>1197</c:v>
                </c:pt>
              </c:numCache>
            </c:numRef>
          </c:val>
          <c:extLst>
            <c:ext xmlns:c16="http://schemas.microsoft.com/office/drawing/2014/chart" uri="{C3380CC4-5D6E-409C-BE32-E72D297353CC}">
              <c16:uniqueId val="{00000000-6E51-4A2C-8368-18C295D63B56}"/>
            </c:ext>
          </c:extLst>
        </c:ser>
        <c:dLbls>
          <c:showLegendKey val="0"/>
          <c:showVal val="0"/>
          <c:showCatName val="0"/>
          <c:showSerName val="0"/>
          <c:showPercent val="0"/>
          <c:showBubbleSize val="0"/>
        </c:dLbls>
        <c:gapWidth val="80"/>
        <c:overlap val="-13"/>
        <c:axId val="1003839448"/>
        <c:axId val="1003839776"/>
      </c:barChart>
      <c:catAx>
        <c:axId val="100383944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03839776"/>
        <c:crosses val="autoZero"/>
        <c:auto val="1"/>
        <c:lblAlgn val="ctr"/>
        <c:lblOffset val="100"/>
        <c:noMultiLvlLbl val="0"/>
      </c:catAx>
      <c:valAx>
        <c:axId val="1003839776"/>
        <c:scaling>
          <c:orientation val="minMax"/>
          <c:max val="2000"/>
        </c:scaling>
        <c:delete val="0"/>
        <c:axPos val="l"/>
        <c:majorGridlines>
          <c:spPr>
            <a:ln w="9525" cap="flat" cmpd="sng" algn="ctr">
              <a:solidFill>
                <a:schemeClr val="bg1">
                  <a:lumMod val="75000"/>
                </a:schemeClr>
              </a:solid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3839448"/>
        <c:crosses val="autoZero"/>
        <c:crossBetween val="between"/>
        <c:minorUnit val="100"/>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Sheet1!$B$3</c:f>
              <c:strCache>
                <c:ptCount val="1"/>
                <c:pt idx="0">
                  <c:v>14-15</c:v>
                </c:pt>
              </c:strCache>
            </c:strRef>
          </c:tx>
          <c:spPr>
            <a:ln w="25400">
              <a:solidFill>
                <a:schemeClr val="accent1"/>
              </a:solidFill>
            </a:ln>
          </c:spPr>
          <c:marker>
            <c:spPr>
              <a:solidFill>
                <a:schemeClr val="bg1"/>
              </a:solidFill>
              <a:ln>
                <a:solidFill>
                  <a:schemeClr val="tx1"/>
                </a:solidFill>
              </a:ln>
            </c:spPr>
          </c:marker>
          <c:cat>
            <c:strRef>
              <c:f>Sheet1!$A$4:$A$15</c:f>
              <c:strCache>
                <c:ptCount val="12"/>
                <c:pt idx="0">
                  <c:v>Oct. </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Sheet1!$B$4:$B$15</c:f>
              <c:numCache>
                <c:formatCode>General</c:formatCode>
                <c:ptCount val="12"/>
                <c:pt idx="0">
                  <c:v>36.176000000000002</c:v>
                </c:pt>
                <c:pt idx="1">
                  <c:v>11.984</c:v>
                </c:pt>
                <c:pt idx="2">
                  <c:v>13.957000000000001</c:v>
                </c:pt>
                <c:pt idx="3">
                  <c:v>21.07</c:v>
                </c:pt>
                <c:pt idx="4">
                  <c:v>65.23</c:v>
                </c:pt>
                <c:pt idx="5">
                  <c:v>204.33799999999999</c:v>
                </c:pt>
                <c:pt idx="6">
                  <c:v>73.927999999999997</c:v>
                </c:pt>
                <c:pt idx="7">
                  <c:v>148.22</c:v>
                </c:pt>
                <c:pt idx="8">
                  <c:v>198.8</c:v>
                </c:pt>
                <c:pt idx="9">
                  <c:v>176.636</c:v>
                </c:pt>
                <c:pt idx="10">
                  <c:v>172.02799999999999</c:v>
                </c:pt>
                <c:pt idx="11">
                  <c:v>267.09500000000003</c:v>
                </c:pt>
              </c:numCache>
            </c:numRef>
          </c:val>
          <c:smooth val="0"/>
          <c:extLst>
            <c:ext xmlns:c16="http://schemas.microsoft.com/office/drawing/2014/chart" uri="{C3380CC4-5D6E-409C-BE32-E72D297353CC}">
              <c16:uniqueId val="{00000000-CF1C-4580-9921-9FBAB70234D4}"/>
            </c:ext>
          </c:extLst>
        </c:ser>
        <c:ser>
          <c:idx val="1"/>
          <c:order val="1"/>
          <c:tx>
            <c:strRef>
              <c:f>Sheet1!$C$3</c:f>
              <c:strCache>
                <c:ptCount val="1"/>
                <c:pt idx="0">
                  <c:v>15-16</c:v>
                </c:pt>
              </c:strCache>
            </c:strRef>
          </c:tx>
          <c:spPr>
            <a:ln w="25400"/>
          </c:spPr>
          <c:marker>
            <c:spPr>
              <a:solidFill>
                <a:schemeClr val="bg1"/>
              </a:solidFill>
              <a:ln>
                <a:solidFill>
                  <a:schemeClr val="tx1"/>
                </a:solidFill>
              </a:ln>
            </c:spPr>
          </c:marker>
          <c:cat>
            <c:strRef>
              <c:f>Sheet1!$A$4:$A$15</c:f>
              <c:strCache>
                <c:ptCount val="12"/>
                <c:pt idx="0">
                  <c:v>Oct. </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Sheet1!$C$4:$C$15</c:f>
              <c:numCache>
                <c:formatCode>General</c:formatCode>
                <c:ptCount val="12"/>
                <c:pt idx="0">
                  <c:v>36.712000000000003</c:v>
                </c:pt>
                <c:pt idx="1">
                  <c:v>29.895</c:v>
                </c:pt>
                <c:pt idx="2">
                  <c:v>64.873999999999995</c:v>
                </c:pt>
                <c:pt idx="3">
                  <c:v>100.09099999999999</c:v>
                </c:pt>
                <c:pt idx="4">
                  <c:v>108.42</c:v>
                </c:pt>
                <c:pt idx="5">
                  <c:v>142.167</c:v>
                </c:pt>
                <c:pt idx="6">
                  <c:v>131.11500000000001</c:v>
                </c:pt>
                <c:pt idx="7">
                  <c:v>91.718999999999994</c:v>
                </c:pt>
                <c:pt idx="8">
                  <c:v>139.78899999999999</c:v>
                </c:pt>
                <c:pt idx="9">
                  <c:v>147.28899999999999</c:v>
                </c:pt>
                <c:pt idx="10">
                  <c:v>101.70399999999999</c:v>
                </c:pt>
                <c:pt idx="11">
                  <c:v>93.587999999999994</c:v>
                </c:pt>
              </c:numCache>
            </c:numRef>
          </c:val>
          <c:smooth val="0"/>
          <c:extLst>
            <c:ext xmlns:c16="http://schemas.microsoft.com/office/drawing/2014/chart" uri="{C3380CC4-5D6E-409C-BE32-E72D297353CC}">
              <c16:uniqueId val="{00000001-CF1C-4580-9921-9FBAB70234D4}"/>
            </c:ext>
          </c:extLst>
        </c:ser>
        <c:ser>
          <c:idx val="2"/>
          <c:order val="2"/>
          <c:tx>
            <c:strRef>
              <c:f>Sheet1!$D$3</c:f>
              <c:strCache>
                <c:ptCount val="1"/>
                <c:pt idx="0">
                  <c:v>16-17</c:v>
                </c:pt>
              </c:strCache>
            </c:strRef>
          </c:tx>
          <c:spPr>
            <a:ln w="25400"/>
          </c:spPr>
          <c:marker>
            <c:spPr>
              <a:solidFill>
                <a:schemeClr val="bg1"/>
              </a:solidFill>
              <a:ln>
                <a:solidFill>
                  <a:schemeClr val="tx1"/>
                </a:solidFill>
              </a:ln>
            </c:spPr>
          </c:marker>
          <c:cat>
            <c:strRef>
              <c:f>Sheet1!$A$4:$A$15</c:f>
              <c:strCache>
                <c:ptCount val="12"/>
                <c:pt idx="0">
                  <c:v>Oct. </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Sheet1!$D$4:$D$15</c:f>
              <c:numCache>
                <c:formatCode>General</c:formatCode>
                <c:ptCount val="12"/>
                <c:pt idx="0">
                  <c:v>34.183</c:v>
                </c:pt>
                <c:pt idx="1">
                  <c:v>58.155999999999999</c:v>
                </c:pt>
                <c:pt idx="2">
                  <c:v>39.265999999999998</c:v>
                </c:pt>
                <c:pt idx="3">
                  <c:v>118.407</c:v>
                </c:pt>
                <c:pt idx="4">
                  <c:v>147.84399999999999</c:v>
                </c:pt>
                <c:pt idx="5">
                  <c:v>13.961</c:v>
                </c:pt>
                <c:pt idx="6">
                  <c:v>176.27600000000001</c:v>
                </c:pt>
                <c:pt idx="7">
                  <c:v>210.15799999999999</c:v>
                </c:pt>
                <c:pt idx="8">
                  <c:v>23.407</c:v>
                </c:pt>
                <c:pt idx="9">
                  <c:v>47.311999999999998</c:v>
                </c:pt>
                <c:pt idx="10">
                  <c:v>64.918000000000006</c:v>
                </c:pt>
                <c:pt idx="11">
                  <c:v>156.077</c:v>
                </c:pt>
              </c:numCache>
            </c:numRef>
          </c:val>
          <c:smooth val="0"/>
          <c:extLst>
            <c:ext xmlns:c16="http://schemas.microsoft.com/office/drawing/2014/chart" uri="{C3380CC4-5D6E-409C-BE32-E72D297353CC}">
              <c16:uniqueId val="{00000002-CF1C-4580-9921-9FBAB70234D4}"/>
            </c:ext>
          </c:extLst>
        </c:ser>
        <c:ser>
          <c:idx val="3"/>
          <c:order val="3"/>
          <c:tx>
            <c:strRef>
              <c:f>Sheet1!$E$3</c:f>
              <c:strCache>
                <c:ptCount val="1"/>
                <c:pt idx="0">
                  <c:v>17-18</c:v>
                </c:pt>
              </c:strCache>
            </c:strRef>
          </c:tx>
          <c:spPr>
            <a:ln w="31750">
              <a:solidFill>
                <a:schemeClr val="tx1"/>
              </a:solidFill>
              <a:prstDash val="sysDash"/>
            </a:ln>
          </c:spPr>
          <c:marker>
            <c:spPr>
              <a:solidFill>
                <a:schemeClr val="bg1"/>
              </a:solidFill>
              <a:ln w="19050">
                <a:solidFill>
                  <a:srgbClr val="FF0000"/>
                </a:solidFill>
              </a:ln>
            </c:spPr>
          </c:marker>
          <c:cat>
            <c:strRef>
              <c:f>Sheet1!$A$4:$A$15</c:f>
              <c:strCache>
                <c:ptCount val="12"/>
                <c:pt idx="0">
                  <c:v>Oct. </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Sheet1!$E$4:$E$15</c:f>
              <c:numCache>
                <c:formatCode>General</c:formatCode>
                <c:ptCount val="12"/>
                <c:pt idx="0">
                  <c:v>11.827</c:v>
                </c:pt>
                <c:pt idx="1">
                  <c:v>19.949000000000002</c:v>
                </c:pt>
                <c:pt idx="2">
                  <c:v>19.597999999999999</c:v>
                </c:pt>
                <c:pt idx="3">
                  <c:v>64.712999999999994</c:v>
                </c:pt>
                <c:pt idx="4">
                  <c:v>59.279000000000003</c:v>
                </c:pt>
                <c:pt idx="5">
                  <c:v>217.43799999999999</c:v>
                </c:pt>
                <c:pt idx="6">
                  <c:v>205.84200000000001</c:v>
                </c:pt>
                <c:pt idx="7">
                  <c:v>125.057</c:v>
                </c:pt>
                <c:pt idx="8">
                  <c:v>90.754999999999995</c:v>
                </c:pt>
                <c:pt idx="9">
                  <c:v>75.224999999999994</c:v>
                </c:pt>
                <c:pt idx="10">
                  <c:v>134.857</c:v>
                </c:pt>
                <c:pt idx="11">
                  <c:v>85.210999999999999</c:v>
                </c:pt>
              </c:numCache>
            </c:numRef>
          </c:val>
          <c:smooth val="0"/>
          <c:extLst>
            <c:ext xmlns:c16="http://schemas.microsoft.com/office/drawing/2014/chart" uri="{C3380CC4-5D6E-409C-BE32-E72D297353CC}">
              <c16:uniqueId val="{00000003-CF1C-4580-9921-9FBAB70234D4}"/>
            </c:ext>
          </c:extLst>
        </c:ser>
        <c:dLbls>
          <c:showLegendKey val="0"/>
          <c:showVal val="0"/>
          <c:showCatName val="0"/>
          <c:showSerName val="0"/>
          <c:showPercent val="0"/>
          <c:showBubbleSize val="0"/>
        </c:dLbls>
        <c:marker val="1"/>
        <c:smooth val="0"/>
        <c:axId val="210539264"/>
        <c:axId val="212004864"/>
      </c:lineChart>
      <c:catAx>
        <c:axId val="210539264"/>
        <c:scaling>
          <c:orientation val="minMax"/>
        </c:scaling>
        <c:delete val="0"/>
        <c:axPos val="b"/>
        <c:numFmt formatCode="General" sourceLinked="0"/>
        <c:majorTickMark val="out"/>
        <c:minorTickMark val="none"/>
        <c:tickLblPos val="nextTo"/>
        <c:txPr>
          <a:bodyPr/>
          <a:lstStyle/>
          <a:p>
            <a:pPr>
              <a:defRPr sz="1400" baseline="0">
                <a:solidFill>
                  <a:schemeClr val="tx1"/>
                </a:solidFill>
              </a:defRPr>
            </a:pPr>
            <a:endParaRPr lang="en-US"/>
          </a:p>
        </c:txPr>
        <c:crossAx val="212004864"/>
        <c:crossesAt val="0"/>
        <c:auto val="1"/>
        <c:lblAlgn val="ctr"/>
        <c:lblOffset val="100"/>
        <c:noMultiLvlLbl val="0"/>
      </c:catAx>
      <c:valAx>
        <c:axId val="212004864"/>
        <c:scaling>
          <c:orientation val="minMax"/>
          <c:max val="275"/>
          <c:min val="0"/>
        </c:scaling>
        <c:delete val="0"/>
        <c:axPos val="l"/>
        <c:majorGridlines/>
        <c:minorGridlines>
          <c:spPr>
            <a:ln>
              <a:noFill/>
            </a:ln>
          </c:spPr>
        </c:minorGridlines>
        <c:numFmt formatCode="#,##0" sourceLinked="0"/>
        <c:majorTickMark val="out"/>
        <c:minorTickMark val="none"/>
        <c:tickLblPos val="nextTo"/>
        <c:txPr>
          <a:bodyPr/>
          <a:lstStyle/>
          <a:p>
            <a:pPr>
              <a:defRPr sz="1400" baseline="0">
                <a:solidFill>
                  <a:schemeClr val="tx1"/>
                </a:solidFill>
              </a:defRPr>
            </a:pPr>
            <a:endParaRPr lang="en-US"/>
          </a:p>
        </c:txPr>
        <c:crossAx val="210539264"/>
        <c:crosses val="autoZero"/>
        <c:crossBetween val="between"/>
        <c:majorUnit val="25"/>
        <c:minorUnit val="15"/>
      </c:valAx>
      <c:spPr>
        <a:solidFill>
          <a:schemeClr val="bg1"/>
        </a:solidFill>
      </c:spPr>
    </c:plotArea>
    <c:legend>
      <c:legendPos val="l"/>
      <c:layout>
        <c:manualLayout>
          <c:xMode val="edge"/>
          <c:yMode val="edge"/>
          <c:x val="0.6896924834949093"/>
          <c:y val="3.8323043283675591E-2"/>
          <c:w val="0.19976450123507258"/>
          <c:h val="0.14338878026838844"/>
        </c:manualLayout>
      </c:layout>
      <c:overlay val="1"/>
      <c:spPr>
        <a:solidFill>
          <a:schemeClr val="bg1"/>
        </a:solidFill>
        <a:ln>
          <a:solidFill>
            <a:schemeClr val="tx1"/>
          </a:solidFill>
        </a:ln>
      </c:spPr>
      <c:txPr>
        <a:bodyPr/>
        <a:lstStyle/>
        <a:p>
          <a:pPr>
            <a:defRPr sz="1400" baseline="0"/>
          </a:pPr>
          <a:endParaRPr lang="en-US"/>
        </a:p>
      </c:txPr>
    </c:legend>
    <c:plotVisOnly val="1"/>
    <c:dispBlanksAs val="gap"/>
    <c:showDLblsOverMax val="0"/>
  </c:chart>
  <c:spPr>
    <a:ln w="12700">
      <a:noFill/>
    </a:ln>
  </c:spPr>
  <c:txPr>
    <a:bodyPr/>
    <a:lstStyle/>
    <a:p>
      <a:pPr>
        <a:defRPr sz="800" baseline="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'Beet and Cane'!$A$68</c:f>
              <c:strCache>
                <c:ptCount val="1"/>
                <c:pt idx="0">
                  <c:v>Beet</c:v>
                </c:pt>
              </c:strCache>
            </c:strRef>
          </c:tx>
          <c:spPr>
            <a:ln w="28575" cap="rnd">
              <a:solidFill>
                <a:schemeClr val="accent1"/>
              </a:solidFill>
              <a:round/>
            </a:ln>
            <a:effectLst/>
          </c:spPr>
          <c:marker>
            <c:symbol val="circle"/>
            <c:size val="5"/>
            <c:spPr>
              <a:solidFill>
                <a:schemeClr val="bg1"/>
              </a:solidFill>
              <a:ln w="9525">
                <a:solidFill>
                  <a:schemeClr val="tx1"/>
                </a:solidFill>
              </a:ln>
              <a:effectLst/>
            </c:spPr>
          </c:marker>
          <c:cat>
            <c:strRef>
              <c:f>'Beet and Cane'!$B$67:$M$67</c:f>
              <c:strCache>
                <c:ptCount val="12"/>
                <c:pt idx="0">
                  <c:v>Oct.</c:v>
                </c:pt>
                <c:pt idx="1">
                  <c:v>Nov.</c:v>
                </c:pt>
                <c:pt idx="2">
                  <c:v>Dec.</c:v>
                </c:pt>
                <c:pt idx="3">
                  <c:v>Jan. 18</c:v>
                </c:pt>
                <c:pt idx="4">
                  <c:v>Feb.</c:v>
                </c:pt>
                <c:pt idx="5">
                  <c:v>Mar.</c:v>
                </c:pt>
                <c:pt idx="6">
                  <c:v>April</c:v>
                </c:pt>
                <c:pt idx="7">
                  <c:v>May</c:v>
                </c:pt>
                <c:pt idx="8">
                  <c:v>June</c:v>
                </c:pt>
                <c:pt idx="9">
                  <c:v>July</c:v>
                </c:pt>
                <c:pt idx="10">
                  <c:v>Aug.</c:v>
                </c:pt>
                <c:pt idx="11">
                  <c:v>Sept.</c:v>
                </c:pt>
              </c:strCache>
            </c:strRef>
          </c:cat>
          <c:val>
            <c:numRef>
              <c:f>'Beet and Cane'!$B$68:$M$68</c:f>
              <c:numCache>
                <c:formatCode>#,##0___)</c:formatCode>
                <c:ptCount val="12"/>
                <c:pt idx="0">
                  <c:v>517.84299999999996</c:v>
                </c:pt>
                <c:pt idx="1">
                  <c:v>470.786</c:v>
                </c:pt>
                <c:pt idx="2">
                  <c:v>383.42700000000002</c:v>
                </c:pt>
                <c:pt idx="3">
                  <c:v>411.79399999999998</c:v>
                </c:pt>
                <c:pt idx="4">
                  <c:v>411.53</c:v>
                </c:pt>
                <c:pt idx="5">
                  <c:v>449.553</c:v>
                </c:pt>
                <c:pt idx="6">
                  <c:v>415.30599999999998</c:v>
                </c:pt>
                <c:pt idx="7">
                  <c:v>427.15899999999999</c:v>
                </c:pt>
                <c:pt idx="8">
                  <c:v>421.70499999999998</c:v>
                </c:pt>
                <c:pt idx="9">
                  <c:v>455.32299999999998</c:v>
                </c:pt>
                <c:pt idx="10">
                  <c:v>482.72800000000001</c:v>
                </c:pt>
                <c:pt idx="11">
                  <c:v>423.80599999999998</c:v>
                </c:pt>
              </c:numCache>
            </c:numRef>
          </c:val>
          <c:smooth val="0"/>
          <c:extLst>
            <c:ext xmlns:c16="http://schemas.microsoft.com/office/drawing/2014/chart" uri="{C3380CC4-5D6E-409C-BE32-E72D297353CC}">
              <c16:uniqueId val="{00000000-68CF-40F5-9C37-3227CF8CAAB6}"/>
            </c:ext>
          </c:extLst>
        </c:ser>
        <c:ser>
          <c:idx val="1"/>
          <c:order val="1"/>
          <c:tx>
            <c:strRef>
              <c:f>'Beet and Cane'!$A$69</c:f>
              <c:strCache>
                <c:ptCount val="1"/>
                <c:pt idx="0">
                  <c:v>Cane</c:v>
                </c:pt>
              </c:strCache>
            </c:strRef>
          </c:tx>
          <c:spPr>
            <a:ln w="28575" cap="rnd">
              <a:solidFill>
                <a:schemeClr val="accent2"/>
              </a:solidFill>
              <a:round/>
            </a:ln>
            <a:effectLst/>
          </c:spPr>
          <c:marker>
            <c:symbol val="circle"/>
            <c:size val="5"/>
            <c:spPr>
              <a:solidFill>
                <a:schemeClr val="bg1"/>
              </a:solidFill>
              <a:ln w="9525">
                <a:solidFill>
                  <a:schemeClr val="tx1"/>
                </a:solidFill>
              </a:ln>
              <a:effectLst/>
            </c:spPr>
          </c:marker>
          <c:cat>
            <c:strRef>
              <c:f>'Beet and Cane'!$B$67:$M$67</c:f>
              <c:strCache>
                <c:ptCount val="12"/>
                <c:pt idx="0">
                  <c:v>Oct.</c:v>
                </c:pt>
                <c:pt idx="1">
                  <c:v>Nov.</c:v>
                </c:pt>
                <c:pt idx="2">
                  <c:v>Dec.</c:v>
                </c:pt>
                <c:pt idx="3">
                  <c:v>Jan. 18</c:v>
                </c:pt>
                <c:pt idx="4">
                  <c:v>Feb.</c:v>
                </c:pt>
                <c:pt idx="5">
                  <c:v>Mar.</c:v>
                </c:pt>
                <c:pt idx="6">
                  <c:v>April</c:v>
                </c:pt>
                <c:pt idx="7">
                  <c:v>May</c:v>
                </c:pt>
                <c:pt idx="8">
                  <c:v>June</c:v>
                </c:pt>
                <c:pt idx="9">
                  <c:v>July</c:v>
                </c:pt>
                <c:pt idx="10">
                  <c:v>Aug.</c:v>
                </c:pt>
                <c:pt idx="11">
                  <c:v>Sept.</c:v>
                </c:pt>
              </c:strCache>
            </c:strRef>
          </c:cat>
          <c:val>
            <c:numRef>
              <c:f>'Beet and Cane'!$B$69:$M$69</c:f>
              <c:numCache>
                <c:formatCode>#,##0___)</c:formatCode>
                <c:ptCount val="12"/>
                <c:pt idx="0">
                  <c:v>538.37300000000005</c:v>
                </c:pt>
                <c:pt idx="1">
                  <c:v>505.59500000000003</c:v>
                </c:pt>
                <c:pt idx="2">
                  <c:v>446.59899999999999</c:v>
                </c:pt>
                <c:pt idx="3">
                  <c:v>476.423</c:v>
                </c:pt>
                <c:pt idx="4">
                  <c:v>456.86900000000003</c:v>
                </c:pt>
                <c:pt idx="5">
                  <c:v>522.31899999999996</c:v>
                </c:pt>
                <c:pt idx="6">
                  <c:v>480.02</c:v>
                </c:pt>
                <c:pt idx="7">
                  <c:v>537.30399999999997</c:v>
                </c:pt>
                <c:pt idx="8">
                  <c:v>532.11300000000006</c:v>
                </c:pt>
                <c:pt idx="9">
                  <c:v>536.78399999999999</c:v>
                </c:pt>
                <c:pt idx="10">
                  <c:v>586.17200000000003</c:v>
                </c:pt>
                <c:pt idx="11">
                  <c:v>494.25900000000001</c:v>
                </c:pt>
              </c:numCache>
            </c:numRef>
          </c:val>
          <c:smooth val="0"/>
          <c:extLst>
            <c:ext xmlns:c16="http://schemas.microsoft.com/office/drawing/2014/chart" uri="{C3380CC4-5D6E-409C-BE32-E72D297353CC}">
              <c16:uniqueId val="{00000001-68CF-40F5-9C37-3227CF8CAAB6}"/>
            </c:ext>
          </c:extLst>
        </c:ser>
        <c:dLbls>
          <c:showLegendKey val="0"/>
          <c:showVal val="0"/>
          <c:showCatName val="0"/>
          <c:showSerName val="0"/>
          <c:showPercent val="0"/>
          <c:showBubbleSize val="0"/>
        </c:dLbls>
        <c:marker val="1"/>
        <c:smooth val="0"/>
        <c:axId val="813589992"/>
        <c:axId val="1"/>
      </c:lineChart>
      <c:catAx>
        <c:axId val="81358999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0" vert="horz"/>
          <a:lstStyle/>
          <a:p>
            <a:pPr>
              <a:defRPr sz="1400" b="0" i="0" u="none" strike="noStrike" baseline="0">
                <a:solidFill>
                  <a:schemeClr val="tx1"/>
                </a:solidFill>
                <a:latin typeface="Calibri"/>
                <a:ea typeface="Calibri"/>
                <a:cs typeface="Calibri"/>
              </a:defRPr>
            </a:pPr>
            <a:endParaRPr lang="en-US"/>
          </a:p>
        </c:txPr>
        <c:crossAx val="1"/>
        <c:crosses val="autoZero"/>
        <c:auto val="1"/>
        <c:lblAlgn val="ctr"/>
        <c:lblOffset val="100"/>
        <c:noMultiLvlLbl val="0"/>
      </c:catAx>
      <c:valAx>
        <c:axId val="1"/>
        <c:scaling>
          <c:orientation val="minMax"/>
          <c:max val="600"/>
          <c:min val="300"/>
        </c:scaling>
        <c:delete val="0"/>
        <c:axPos val="l"/>
        <c:majorGridlines>
          <c:spPr>
            <a:ln w="9525" cap="flat" cmpd="sng" algn="ctr">
              <a:solidFill>
                <a:schemeClr val="bg1">
                  <a:lumMod val="50000"/>
                </a:schemeClr>
              </a:solidFill>
              <a:round/>
            </a:ln>
            <a:effectLst/>
          </c:spPr>
        </c:majorGridlines>
        <c:minorGridlines/>
        <c:numFmt formatCode="#,##0___)" sourceLinked="1"/>
        <c:majorTickMark val="out"/>
        <c:minorTickMark val="none"/>
        <c:tickLblPos val="nextTo"/>
        <c:spPr>
          <a:ln w="9525">
            <a:solidFill>
              <a:schemeClr val="bg1">
                <a:lumMod val="50000"/>
              </a:schemeClr>
            </a:solidFill>
          </a:ln>
        </c:spPr>
        <c:txPr>
          <a:bodyPr rot="0" vert="horz"/>
          <a:lstStyle/>
          <a:p>
            <a:pPr>
              <a:defRPr sz="1400" b="0" i="0" u="none" strike="noStrike" baseline="0">
                <a:solidFill>
                  <a:schemeClr val="tx1"/>
                </a:solidFill>
                <a:latin typeface="Calibri"/>
                <a:ea typeface="Calibri"/>
                <a:cs typeface="Calibri"/>
              </a:defRPr>
            </a:pPr>
            <a:endParaRPr lang="en-US"/>
          </a:p>
        </c:txPr>
        <c:crossAx val="813589992"/>
        <c:crosses val="autoZero"/>
        <c:crossBetween val="between"/>
        <c:minorUnit val="25"/>
      </c:valAx>
      <c:spPr>
        <a:solidFill>
          <a:schemeClr val="bg1"/>
        </a:solidFill>
        <a:ln w="25400">
          <a:noFill/>
        </a:ln>
      </c:spPr>
    </c:plotArea>
    <c:legend>
      <c:legendPos val="b"/>
      <c:layout>
        <c:manualLayout>
          <c:xMode val="edge"/>
          <c:yMode val="edge"/>
          <c:x val="5.85721784776903E-2"/>
          <c:y val="0.75427622514819659"/>
          <c:w val="0.30785564304461938"/>
          <c:h val="0.10127369495479732"/>
        </c:manualLayout>
      </c:layout>
      <c:overlay val="1"/>
      <c:spPr>
        <a:noFill/>
        <a:ln w="12700">
          <a:noFill/>
        </a:ln>
      </c:spPr>
      <c:txPr>
        <a:bodyPr/>
        <a:lstStyle/>
        <a:p>
          <a:pPr>
            <a:defRPr sz="1600" b="0" i="0" u="none" strike="noStrike" baseline="0">
              <a:solidFill>
                <a:schemeClr val="tx1"/>
              </a:solidFill>
              <a:latin typeface="Calibri"/>
              <a:ea typeface="Calibri"/>
              <a:cs typeface="Calibri"/>
            </a:defRPr>
          </a:pPr>
          <a:endParaRPr lang="en-US"/>
        </a:p>
      </c:txPr>
    </c:legend>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'Mex with US beet &amp; cane'!$B$1</c:f>
              <c:strCache>
                <c:ptCount val="1"/>
                <c:pt idx="0">
                  <c:v>Refinado</c:v>
                </c:pt>
              </c:strCache>
            </c:strRef>
          </c:tx>
          <c:spPr>
            <a:ln w="28575"/>
          </c:spPr>
          <c:marker>
            <c:spPr>
              <a:solidFill>
                <a:schemeClr val="bg1"/>
              </a:solidFill>
              <a:ln>
                <a:solidFill>
                  <a:schemeClr val="tx1"/>
                </a:solidFill>
              </a:ln>
            </c:spPr>
          </c:marker>
          <c:cat>
            <c:strRef>
              <c:f>'Mex with US beet &amp; cane'!$A$83:$A$95</c:f>
              <c:strCache>
                <c:ptCount val="13"/>
                <c:pt idx="0">
                  <c:v>Oct.-17</c:v>
                </c:pt>
                <c:pt idx="1">
                  <c:v>Nov.</c:v>
                </c:pt>
                <c:pt idx="2">
                  <c:v>Dec.</c:v>
                </c:pt>
                <c:pt idx="3">
                  <c:v>Jan.-18</c:v>
                </c:pt>
                <c:pt idx="4">
                  <c:v>Feb.</c:v>
                </c:pt>
                <c:pt idx="5">
                  <c:v>Mar.</c:v>
                </c:pt>
                <c:pt idx="6">
                  <c:v>April</c:v>
                </c:pt>
                <c:pt idx="7">
                  <c:v>May</c:v>
                </c:pt>
                <c:pt idx="8">
                  <c:v>June</c:v>
                </c:pt>
                <c:pt idx="9">
                  <c:v>July</c:v>
                </c:pt>
                <c:pt idx="10">
                  <c:v>Aug.</c:v>
                </c:pt>
                <c:pt idx="11">
                  <c:v>Sept.</c:v>
                </c:pt>
                <c:pt idx="12">
                  <c:v>Oct.-18</c:v>
                </c:pt>
              </c:strCache>
            </c:strRef>
          </c:cat>
          <c:val>
            <c:numRef>
              <c:f>'Mex with US beet &amp; cane'!$B$83:$B$95</c:f>
              <c:numCache>
                <c:formatCode>General</c:formatCode>
                <c:ptCount val="13"/>
                <c:pt idx="0">
                  <c:v>40.270000000000003</c:v>
                </c:pt>
                <c:pt idx="1">
                  <c:v>39.78</c:v>
                </c:pt>
                <c:pt idx="2">
                  <c:v>38.83</c:v>
                </c:pt>
                <c:pt idx="3">
                  <c:v>38.729999999999997</c:v>
                </c:pt>
                <c:pt idx="4">
                  <c:v>38.36</c:v>
                </c:pt>
                <c:pt idx="5">
                  <c:v>37.74</c:v>
                </c:pt>
                <c:pt idx="6">
                  <c:v>38.14</c:v>
                </c:pt>
                <c:pt idx="7">
                  <c:v>34.79</c:v>
                </c:pt>
                <c:pt idx="8">
                  <c:v>34.82</c:v>
                </c:pt>
                <c:pt idx="9">
                  <c:v>36.25</c:v>
                </c:pt>
                <c:pt idx="10">
                  <c:v>35.78</c:v>
                </c:pt>
                <c:pt idx="11">
                  <c:v>34.83</c:v>
                </c:pt>
                <c:pt idx="12">
                  <c:v>35.020000000000003</c:v>
                </c:pt>
              </c:numCache>
            </c:numRef>
          </c:val>
          <c:smooth val="0"/>
          <c:extLst>
            <c:ext xmlns:c16="http://schemas.microsoft.com/office/drawing/2014/chart" uri="{C3380CC4-5D6E-409C-BE32-E72D297353CC}">
              <c16:uniqueId val="{00000000-D69D-44C2-B408-338F1520ADE4}"/>
            </c:ext>
          </c:extLst>
        </c:ser>
        <c:ser>
          <c:idx val="1"/>
          <c:order val="1"/>
          <c:tx>
            <c:strRef>
              <c:f>'Mex with US beet &amp; cane'!$C$1</c:f>
              <c:strCache>
                <c:ptCount val="1"/>
                <c:pt idx="0">
                  <c:v>Estandar</c:v>
                </c:pt>
              </c:strCache>
            </c:strRef>
          </c:tx>
          <c:spPr>
            <a:ln w="28575">
              <a:solidFill>
                <a:srgbClr val="993366"/>
              </a:solidFill>
              <a:prstDash val="solid"/>
            </a:ln>
          </c:spPr>
          <c:marker>
            <c:spPr>
              <a:solidFill>
                <a:schemeClr val="bg1"/>
              </a:solidFill>
              <a:ln>
                <a:solidFill>
                  <a:schemeClr val="tx1"/>
                </a:solidFill>
              </a:ln>
            </c:spPr>
          </c:marker>
          <c:cat>
            <c:strRef>
              <c:f>'Mex with US beet &amp; cane'!$A$83:$A$95</c:f>
              <c:strCache>
                <c:ptCount val="13"/>
                <c:pt idx="0">
                  <c:v>Oct.-17</c:v>
                </c:pt>
                <c:pt idx="1">
                  <c:v>Nov.</c:v>
                </c:pt>
                <c:pt idx="2">
                  <c:v>Dec.</c:v>
                </c:pt>
                <c:pt idx="3">
                  <c:v>Jan.-18</c:v>
                </c:pt>
                <c:pt idx="4">
                  <c:v>Feb.</c:v>
                </c:pt>
                <c:pt idx="5">
                  <c:v>Mar.</c:v>
                </c:pt>
                <c:pt idx="6">
                  <c:v>April</c:v>
                </c:pt>
                <c:pt idx="7">
                  <c:v>May</c:v>
                </c:pt>
                <c:pt idx="8">
                  <c:v>June</c:v>
                </c:pt>
                <c:pt idx="9">
                  <c:v>July</c:v>
                </c:pt>
                <c:pt idx="10">
                  <c:v>Aug.</c:v>
                </c:pt>
                <c:pt idx="11">
                  <c:v>Sept.</c:v>
                </c:pt>
                <c:pt idx="12">
                  <c:v>Oct.-18</c:v>
                </c:pt>
              </c:strCache>
            </c:strRef>
          </c:cat>
          <c:val>
            <c:numRef>
              <c:f>'Mex with US beet &amp; cane'!$C$83:$C$95</c:f>
              <c:numCache>
                <c:formatCode>General</c:formatCode>
                <c:ptCount val="13"/>
                <c:pt idx="0">
                  <c:v>38.14</c:v>
                </c:pt>
                <c:pt idx="1">
                  <c:v>38.18</c:v>
                </c:pt>
                <c:pt idx="2">
                  <c:v>37.04</c:v>
                </c:pt>
                <c:pt idx="3">
                  <c:v>36.11</c:v>
                </c:pt>
                <c:pt idx="4">
                  <c:v>33.19</c:v>
                </c:pt>
                <c:pt idx="5">
                  <c:v>31.18</c:v>
                </c:pt>
                <c:pt idx="6">
                  <c:v>34.409999999999997</c:v>
                </c:pt>
                <c:pt idx="7">
                  <c:v>30.98</c:v>
                </c:pt>
                <c:pt idx="8">
                  <c:v>30.89</c:v>
                </c:pt>
                <c:pt idx="9">
                  <c:v>32.04</c:v>
                </c:pt>
                <c:pt idx="10">
                  <c:v>32.03</c:v>
                </c:pt>
                <c:pt idx="11">
                  <c:v>30.62</c:v>
                </c:pt>
                <c:pt idx="12">
                  <c:v>28.19</c:v>
                </c:pt>
              </c:numCache>
            </c:numRef>
          </c:val>
          <c:smooth val="0"/>
          <c:extLst>
            <c:ext xmlns:c16="http://schemas.microsoft.com/office/drawing/2014/chart" uri="{C3380CC4-5D6E-409C-BE32-E72D297353CC}">
              <c16:uniqueId val="{00000001-D69D-44C2-B408-338F1520ADE4}"/>
            </c:ext>
          </c:extLst>
        </c:ser>
        <c:ser>
          <c:idx val="2"/>
          <c:order val="2"/>
          <c:tx>
            <c:strRef>
              <c:f>'Mex with US beet &amp; cane'!$D$1</c:f>
              <c:strCache>
                <c:ptCount val="1"/>
                <c:pt idx="0">
                  <c:v>U.S. Beet</c:v>
                </c:pt>
              </c:strCache>
            </c:strRef>
          </c:tx>
          <c:spPr>
            <a:ln w="28575">
              <a:solidFill>
                <a:srgbClr val="339966"/>
              </a:solidFill>
              <a:prstDash val="solid"/>
            </a:ln>
          </c:spPr>
          <c:marker>
            <c:spPr>
              <a:solidFill>
                <a:schemeClr val="bg1"/>
              </a:solidFill>
              <a:ln>
                <a:solidFill>
                  <a:schemeClr val="tx1"/>
                </a:solidFill>
              </a:ln>
            </c:spPr>
          </c:marker>
          <c:cat>
            <c:strRef>
              <c:f>'Mex with US beet &amp; cane'!$A$83:$A$95</c:f>
              <c:strCache>
                <c:ptCount val="13"/>
                <c:pt idx="0">
                  <c:v>Oct.-17</c:v>
                </c:pt>
                <c:pt idx="1">
                  <c:v>Nov.</c:v>
                </c:pt>
                <c:pt idx="2">
                  <c:v>Dec.</c:v>
                </c:pt>
                <c:pt idx="3">
                  <c:v>Jan.-18</c:v>
                </c:pt>
                <c:pt idx="4">
                  <c:v>Feb.</c:v>
                </c:pt>
                <c:pt idx="5">
                  <c:v>Mar.</c:v>
                </c:pt>
                <c:pt idx="6">
                  <c:v>April</c:v>
                </c:pt>
                <c:pt idx="7">
                  <c:v>May</c:v>
                </c:pt>
                <c:pt idx="8">
                  <c:v>June</c:v>
                </c:pt>
                <c:pt idx="9">
                  <c:v>July</c:v>
                </c:pt>
                <c:pt idx="10">
                  <c:v>Aug.</c:v>
                </c:pt>
                <c:pt idx="11">
                  <c:v>Sept.</c:v>
                </c:pt>
                <c:pt idx="12">
                  <c:v>Oct.-18</c:v>
                </c:pt>
              </c:strCache>
            </c:strRef>
          </c:cat>
          <c:val>
            <c:numRef>
              <c:f>'Mex with US beet &amp; cane'!$D$83:$D$95</c:f>
              <c:numCache>
                <c:formatCode>General</c:formatCode>
                <c:ptCount val="13"/>
                <c:pt idx="0">
                  <c:v>34.25</c:v>
                </c:pt>
                <c:pt idx="1">
                  <c:v>35.25</c:v>
                </c:pt>
                <c:pt idx="2">
                  <c:v>35.5</c:v>
                </c:pt>
                <c:pt idx="3">
                  <c:v>35.75</c:v>
                </c:pt>
                <c:pt idx="4">
                  <c:v>36.5</c:v>
                </c:pt>
                <c:pt idx="5">
                  <c:v>36.200000000000003</c:v>
                </c:pt>
                <c:pt idx="6">
                  <c:v>36</c:v>
                </c:pt>
                <c:pt idx="7">
                  <c:v>36</c:v>
                </c:pt>
                <c:pt idx="8">
                  <c:v>36</c:v>
                </c:pt>
                <c:pt idx="9">
                  <c:v>36</c:v>
                </c:pt>
                <c:pt idx="10">
                  <c:v>36</c:v>
                </c:pt>
                <c:pt idx="11">
                  <c:v>36</c:v>
                </c:pt>
                <c:pt idx="12">
                  <c:v>34.25</c:v>
                </c:pt>
              </c:numCache>
            </c:numRef>
          </c:val>
          <c:smooth val="0"/>
          <c:extLst>
            <c:ext xmlns:c16="http://schemas.microsoft.com/office/drawing/2014/chart" uri="{C3380CC4-5D6E-409C-BE32-E72D297353CC}">
              <c16:uniqueId val="{00000002-D69D-44C2-B408-338F1520ADE4}"/>
            </c:ext>
          </c:extLst>
        </c:ser>
        <c:ser>
          <c:idx val="3"/>
          <c:order val="3"/>
          <c:tx>
            <c:strRef>
              <c:f>'Mex with US beet &amp; cane'!$E$1</c:f>
              <c:strCache>
                <c:ptCount val="1"/>
                <c:pt idx="0">
                  <c:v>U.S. Cane</c:v>
                </c:pt>
              </c:strCache>
            </c:strRef>
          </c:tx>
          <c:spPr>
            <a:ln w="28575"/>
          </c:spPr>
          <c:marker>
            <c:spPr>
              <a:noFill/>
              <a:ln>
                <a:solidFill>
                  <a:schemeClr val="tx1"/>
                </a:solidFill>
              </a:ln>
            </c:spPr>
          </c:marker>
          <c:cat>
            <c:strRef>
              <c:f>'Mex with US beet &amp; cane'!$A$83:$A$95</c:f>
              <c:strCache>
                <c:ptCount val="13"/>
                <c:pt idx="0">
                  <c:v>Oct.-17</c:v>
                </c:pt>
                <c:pt idx="1">
                  <c:v>Nov.</c:v>
                </c:pt>
                <c:pt idx="2">
                  <c:v>Dec.</c:v>
                </c:pt>
                <c:pt idx="3">
                  <c:v>Jan.-18</c:v>
                </c:pt>
                <c:pt idx="4">
                  <c:v>Feb.</c:v>
                </c:pt>
                <c:pt idx="5">
                  <c:v>Mar.</c:v>
                </c:pt>
                <c:pt idx="6">
                  <c:v>April</c:v>
                </c:pt>
                <c:pt idx="7">
                  <c:v>May</c:v>
                </c:pt>
                <c:pt idx="8">
                  <c:v>June</c:v>
                </c:pt>
                <c:pt idx="9">
                  <c:v>July</c:v>
                </c:pt>
                <c:pt idx="10">
                  <c:v>Aug.</c:v>
                </c:pt>
                <c:pt idx="11">
                  <c:v>Sept.</c:v>
                </c:pt>
                <c:pt idx="12">
                  <c:v>Oct.-18</c:v>
                </c:pt>
              </c:strCache>
            </c:strRef>
          </c:cat>
          <c:val>
            <c:numRef>
              <c:f>'Mex with US beet &amp; cane'!$E$83:$E$95</c:f>
              <c:numCache>
                <c:formatCode>General</c:formatCode>
                <c:ptCount val="13"/>
                <c:pt idx="0">
                  <c:v>36.75</c:v>
                </c:pt>
                <c:pt idx="1">
                  <c:v>37.5</c:v>
                </c:pt>
                <c:pt idx="2">
                  <c:v>37.5</c:v>
                </c:pt>
                <c:pt idx="3">
                  <c:v>37.5</c:v>
                </c:pt>
                <c:pt idx="4">
                  <c:v>37.5</c:v>
                </c:pt>
                <c:pt idx="5">
                  <c:v>37.5</c:v>
                </c:pt>
                <c:pt idx="6">
                  <c:v>37.5</c:v>
                </c:pt>
                <c:pt idx="7">
                  <c:v>37.5</c:v>
                </c:pt>
                <c:pt idx="8">
                  <c:v>37.5</c:v>
                </c:pt>
                <c:pt idx="9">
                  <c:v>37.5</c:v>
                </c:pt>
                <c:pt idx="10">
                  <c:v>37.5</c:v>
                </c:pt>
                <c:pt idx="11">
                  <c:v>37.5</c:v>
                </c:pt>
                <c:pt idx="12">
                  <c:v>35.75</c:v>
                </c:pt>
              </c:numCache>
            </c:numRef>
          </c:val>
          <c:smooth val="0"/>
          <c:extLst>
            <c:ext xmlns:c16="http://schemas.microsoft.com/office/drawing/2014/chart" uri="{C3380CC4-5D6E-409C-BE32-E72D297353CC}">
              <c16:uniqueId val="{00000003-D69D-44C2-B408-338F1520ADE4}"/>
            </c:ext>
          </c:extLst>
        </c:ser>
        <c:dLbls>
          <c:showLegendKey val="0"/>
          <c:showVal val="0"/>
          <c:showCatName val="0"/>
          <c:showSerName val="0"/>
          <c:showPercent val="0"/>
          <c:showBubbleSize val="0"/>
        </c:dLbls>
        <c:marker val="1"/>
        <c:smooth val="0"/>
        <c:axId val="403419144"/>
        <c:axId val="1"/>
      </c:lineChart>
      <c:catAx>
        <c:axId val="403419144"/>
        <c:scaling>
          <c:orientation val="minMax"/>
        </c:scaling>
        <c:delete val="0"/>
        <c:axPos val="b"/>
        <c:numFmt formatCode="General" sourceLinked="1"/>
        <c:majorTickMark val="out"/>
        <c:minorTickMark val="none"/>
        <c:tickLblPos val="nextTo"/>
        <c:spPr>
          <a:ln/>
        </c:spPr>
        <c:txPr>
          <a:bodyPr rot="0" vert="horz"/>
          <a:lstStyle/>
          <a:p>
            <a:pPr>
              <a:defRPr sz="1400" b="0" i="0" u="none" strike="noStrike" baseline="0">
                <a:solidFill>
                  <a:srgbClr val="000000"/>
                </a:solidFill>
                <a:latin typeface="Calibri"/>
                <a:ea typeface="Calibri"/>
                <a:cs typeface="Calibri"/>
              </a:defRPr>
            </a:pPr>
            <a:endParaRPr lang="en-US"/>
          </a:p>
        </c:txPr>
        <c:crossAx val="1"/>
        <c:crossesAt val="28"/>
        <c:auto val="1"/>
        <c:lblAlgn val="ctr"/>
        <c:lblOffset val="100"/>
        <c:noMultiLvlLbl val="0"/>
      </c:catAx>
      <c:valAx>
        <c:axId val="1"/>
        <c:scaling>
          <c:orientation val="minMax"/>
          <c:max val="41"/>
          <c:min val="28"/>
        </c:scaling>
        <c:delete val="0"/>
        <c:axPos val="l"/>
        <c:majorGridlines/>
        <c:minorGridlines/>
        <c:numFmt formatCode="#,##0" sourceLinked="0"/>
        <c:majorTickMark val="out"/>
        <c:minorTickMark val="none"/>
        <c:tickLblPos val="nextTo"/>
        <c:spPr>
          <a:ln w="9525">
            <a:solidFill>
              <a:schemeClr val="tx1">
                <a:tint val="75000"/>
                <a:shade val="95000"/>
                <a:satMod val="105000"/>
              </a:schemeClr>
            </a:solidFill>
          </a:ln>
        </c:spPr>
        <c:txPr>
          <a:bodyPr rot="0" vert="horz"/>
          <a:lstStyle/>
          <a:p>
            <a:pPr>
              <a:defRPr sz="1400" b="0" i="0" u="none" strike="noStrike" baseline="0">
                <a:solidFill>
                  <a:srgbClr val="000000"/>
                </a:solidFill>
                <a:latin typeface="Calibri"/>
                <a:ea typeface="Calibri"/>
                <a:cs typeface="Calibri"/>
              </a:defRPr>
            </a:pPr>
            <a:endParaRPr lang="en-US"/>
          </a:p>
        </c:txPr>
        <c:crossAx val="403419144"/>
        <c:crosses val="autoZero"/>
        <c:crossBetween val="between"/>
        <c:majorUnit val="1"/>
        <c:minorUnit val="0.5"/>
      </c:valAx>
      <c:spPr>
        <a:solidFill>
          <a:schemeClr val="bg1"/>
        </a:solidFill>
        <a:ln>
          <a:solidFill>
            <a:schemeClr val="tx1">
              <a:tint val="75000"/>
              <a:shade val="95000"/>
              <a:satMod val="105000"/>
            </a:schemeClr>
          </a:solidFill>
        </a:ln>
      </c:spPr>
    </c:plotArea>
    <c:legend>
      <c:legendPos val="tr"/>
      <c:legendEntry>
        <c:idx val="0"/>
        <c:txPr>
          <a:bodyPr/>
          <a:lstStyle/>
          <a:p>
            <a:pPr>
              <a:defRPr sz="1600" b="1" i="0" u="none" strike="noStrike" baseline="0">
                <a:solidFill>
                  <a:srgbClr val="000000"/>
                </a:solidFill>
                <a:latin typeface="Calibri"/>
                <a:ea typeface="Calibri"/>
                <a:cs typeface="Calibri"/>
              </a:defRPr>
            </a:pPr>
            <a:endParaRPr lang="en-US"/>
          </a:p>
        </c:txPr>
      </c:legendEntry>
      <c:legendEntry>
        <c:idx val="1"/>
        <c:txPr>
          <a:bodyPr/>
          <a:lstStyle/>
          <a:p>
            <a:pPr>
              <a:defRPr sz="1600" b="1" i="0" u="none" strike="noStrike" baseline="0">
                <a:solidFill>
                  <a:srgbClr val="000000"/>
                </a:solidFill>
                <a:latin typeface="Calibri"/>
                <a:ea typeface="Calibri"/>
                <a:cs typeface="Calibri"/>
              </a:defRPr>
            </a:pPr>
            <a:endParaRPr lang="en-US"/>
          </a:p>
        </c:txPr>
      </c:legendEntry>
      <c:legendEntry>
        <c:idx val="2"/>
        <c:txPr>
          <a:bodyPr/>
          <a:lstStyle/>
          <a:p>
            <a:pPr>
              <a:defRPr sz="1600" b="1" i="0" u="none" strike="noStrike" baseline="0">
                <a:solidFill>
                  <a:srgbClr val="000000"/>
                </a:solidFill>
                <a:latin typeface="Calibri"/>
                <a:ea typeface="Calibri"/>
                <a:cs typeface="Calibri"/>
              </a:defRPr>
            </a:pPr>
            <a:endParaRPr lang="en-US"/>
          </a:p>
        </c:txPr>
      </c:legendEntry>
      <c:layout>
        <c:manualLayout>
          <c:xMode val="edge"/>
          <c:yMode val="edge"/>
          <c:x val="0.44659194535538288"/>
          <c:y val="5.3739960087052431E-2"/>
          <c:w val="0.52953035125928394"/>
          <c:h val="0.12415594392164393"/>
        </c:manualLayout>
      </c:layout>
      <c:overlay val="1"/>
      <c:spPr>
        <a:solidFill>
          <a:schemeClr val="bg1"/>
        </a:solidFill>
        <a:ln>
          <a:solidFill>
            <a:schemeClr val="tx1"/>
          </a:solidFill>
        </a:ln>
      </c:spPr>
      <c:txPr>
        <a:bodyPr/>
        <a:lstStyle/>
        <a:p>
          <a:pPr>
            <a:defRPr sz="1600" b="1"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0.05042</cdr:x>
      <cdr:y>0.41783</cdr:y>
    </cdr:from>
    <cdr:to>
      <cdr:x>0.97479</cdr:x>
      <cdr:y>0.41783</cdr:y>
    </cdr:to>
    <cdr:cxnSp macro="">
      <cdr:nvCxnSpPr>
        <cdr:cNvPr id="5" name="Straight Connector 4">
          <a:extLst xmlns:a="http://schemas.openxmlformats.org/drawingml/2006/main">
            <a:ext uri="{FF2B5EF4-FFF2-40B4-BE49-F238E27FC236}">
              <a16:creationId xmlns:a16="http://schemas.microsoft.com/office/drawing/2014/main" id="{E8A81E57-59B0-460F-AD70-25BFE01528E2}"/>
            </a:ext>
          </a:extLst>
        </cdr:cNvPr>
        <cdr:cNvCxnSpPr/>
      </cdr:nvCxnSpPr>
      <cdr:spPr>
        <a:xfrm xmlns:a="http://schemas.openxmlformats.org/drawingml/2006/main">
          <a:off x="457200" y="2211329"/>
          <a:ext cx="8382000" cy="0"/>
        </a:xfrm>
        <a:prstGeom xmlns:a="http://schemas.openxmlformats.org/drawingml/2006/main" prst="line">
          <a:avLst/>
        </a:prstGeom>
        <a:ln xmlns:a="http://schemas.openxmlformats.org/drawingml/2006/main" w="190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0.05833</cdr:x>
      <cdr:y>0.52625</cdr:y>
    </cdr:from>
    <cdr:to>
      <cdr:x>0.975</cdr:x>
      <cdr:y>0.52625</cdr:y>
    </cdr:to>
    <cdr:cxnSp macro="">
      <cdr:nvCxnSpPr>
        <cdr:cNvPr id="2" name="Straight Connector 1">
          <a:extLst xmlns:a="http://schemas.openxmlformats.org/drawingml/2006/main">
            <a:ext uri="{FF2B5EF4-FFF2-40B4-BE49-F238E27FC236}">
              <a16:creationId xmlns:a16="http://schemas.microsoft.com/office/drawing/2014/main" id="{12821E47-207A-4EA9-86F0-A1F0103E6C7F}"/>
            </a:ext>
          </a:extLst>
        </cdr:cNvPr>
        <cdr:cNvCxnSpPr/>
      </cdr:nvCxnSpPr>
      <cdr:spPr>
        <a:xfrm xmlns:a="http://schemas.openxmlformats.org/drawingml/2006/main">
          <a:off x="533400" y="2743199"/>
          <a:ext cx="8382000" cy="0"/>
        </a:xfrm>
        <a:prstGeom xmlns:a="http://schemas.openxmlformats.org/drawingml/2006/main" prst="line">
          <a:avLst/>
        </a:prstGeom>
        <a:ln xmlns:a="http://schemas.openxmlformats.org/drawingml/2006/main" w="190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0.11354</cdr:x>
      <cdr:y>0.05324</cdr:y>
    </cdr:from>
    <cdr:to>
      <cdr:x>0.28021</cdr:x>
      <cdr:y>0.1635</cdr:y>
    </cdr:to>
    <cdr:sp macro="" textlink="">
      <cdr:nvSpPr>
        <cdr:cNvPr id="2" name="TextBox 1"/>
        <cdr:cNvSpPr txBox="1"/>
      </cdr:nvSpPr>
      <cdr:spPr>
        <a:xfrm xmlns:a="http://schemas.openxmlformats.org/drawingml/2006/main">
          <a:off x="519105" y="133361"/>
          <a:ext cx="762015" cy="276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000" b="0"/>
        </a:p>
      </cdr:txBody>
    </cdr:sp>
  </cdr:relSizeAnchor>
</c:userShapes>
</file>

<file path=ppt/drawings/drawing4.xml><?xml version="1.0" encoding="utf-8"?>
<c:userShapes xmlns:c="http://schemas.openxmlformats.org/drawingml/2006/chart">
  <cdr:relSizeAnchor xmlns:cdr="http://schemas.openxmlformats.org/drawingml/2006/chartDrawing">
    <cdr:from>
      <cdr:x>0.08333</cdr:x>
      <cdr:y>0.0567</cdr:y>
    </cdr:from>
    <cdr:to>
      <cdr:x>0.41667</cdr:x>
      <cdr:y>0.26264</cdr:y>
    </cdr:to>
    <cdr:sp macro="" textlink="">
      <cdr:nvSpPr>
        <cdr:cNvPr id="2" name="TextBox 1">
          <a:extLst xmlns:a="http://schemas.openxmlformats.org/drawingml/2006/main">
            <a:ext uri="{FF2B5EF4-FFF2-40B4-BE49-F238E27FC236}">
              <a16:creationId xmlns:a16="http://schemas.microsoft.com/office/drawing/2014/main" id="{077C0E23-2392-4EFB-AF1C-9FA4D49C07BF}"/>
            </a:ext>
          </a:extLst>
        </cdr:cNvPr>
        <cdr:cNvSpPr txBox="1"/>
      </cdr:nvSpPr>
      <cdr:spPr>
        <a:xfrm xmlns:a="http://schemas.openxmlformats.org/drawingml/2006/main">
          <a:off x="762000" y="301386"/>
          <a:ext cx="3048000" cy="1094715"/>
        </a:xfrm>
        <a:prstGeom xmlns:a="http://schemas.openxmlformats.org/drawingml/2006/main" prst="rect">
          <a:avLst/>
        </a:prstGeom>
        <a:solidFill xmlns:a="http://schemas.openxmlformats.org/drawingml/2006/main">
          <a:schemeClr val="bg1"/>
        </a:solidFill>
        <a:ln xmlns:a="http://schemas.openxmlformats.org/drawingml/2006/main" w="31750">
          <a:solidFill>
            <a:schemeClr val="tx1"/>
          </a:solidFill>
          <a:prstDash val="dash"/>
        </a:ln>
      </cdr:spPr>
      <cdr:txBody>
        <a:bodyPr xmlns:a="http://schemas.openxmlformats.org/drawingml/2006/main" vertOverflow="clip" wrap="square" rtlCol="0"/>
        <a:lstStyle xmlns:a="http://schemas.openxmlformats.org/drawingml/2006/main"/>
        <a:p xmlns:a="http://schemas.openxmlformats.org/drawingml/2006/main">
          <a:r>
            <a:rPr lang="en-US" sz="1600" dirty="0"/>
            <a:t>For 2017-18, raw sugar appears to have comprised 75% of imports from Mexico and refined sugar 25%, based on latest SMD report.</a:t>
          </a:r>
        </a:p>
      </cdr:txBody>
    </cdr:sp>
  </cdr:relSizeAnchor>
</c:userShapes>
</file>

<file path=ppt/drawings/drawing5.xml><?xml version="1.0" encoding="utf-8"?>
<c:userShapes xmlns:c="http://schemas.openxmlformats.org/drawingml/2006/chart">
  <cdr:relSizeAnchor xmlns:cdr="http://schemas.openxmlformats.org/drawingml/2006/chartDrawing">
    <cdr:from>
      <cdr:x>0.1</cdr:x>
      <cdr:y>0.31265</cdr:y>
    </cdr:from>
    <cdr:to>
      <cdr:x>0.95</cdr:x>
      <cdr:y>0.31265</cdr:y>
    </cdr:to>
    <cdr:cxnSp macro="">
      <cdr:nvCxnSpPr>
        <cdr:cNvPr id="2" name="Straight Connector 1">
          <a:extLst xmlns:a="http://schemas.openxmlformats.org/drawingml/2006/main">
            <a:ext uri="{FF2B5EF4-FFF2-40B4-BE49-F238E27FC236}">
              <a16:creationId xmlns:a16="http://schemas.microsoft.com/office/drawing/2014/main" id="{72ABC1F8-F315-40A9-846F-52AEFC85088A}"/>
            </a:ext>
          </a:extLst>
        </cdr:cNvPr>
        <cdr:cNvCxnSpPr>
          <a:cxnSpLocks xmlns:a="http://schemas.openxmlformats.org/drawingml/2006/main"/>
        </cdr:cNvCxnSpPr>
      </cdr:nvCxnSpPr>
      <cdr:spPr>
        <a:xfrm xmlns:a="http://schemas.openxmlformats.org/drawingml/2006/main">
          <a:off x="914400" y="1455751"/>
          <a:ext cx="7772400" cy="0"/>
        </a:xfrm>
        <a:prstGeom xmlns:a="http://schemas.openxmlformats.org/drawingml/2006/main" prst="line">
          <a:avLst/>
        </a:prstGeom>
        <a:ln xmlns:a="http://schemas.openxmlformats.org/drawingml/2006/main" w="31750">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0.10833</cdr:x>
      <cdr:y>0.04278</cdr:y>
    </cdr:from>
    <cdr:to>
      <cdr:x>0.25</cdr:x>
      <cdr:y>0.17136</cdr:y>
    </cdr:to>
    <cdr:sp macro="" textlink="">
      <cdr:nvSpPr>
        <cdr:cNvPr id="3" name="TextBox 2">
          <a:extLst xmlns:a="http://schemas.openxmlformats.org/drawingml/2006/main">
            <a:ext uri="{FF2B5EF4-FFF2-40B4-BE49-F238E27FC236}">
              <a16:creationId xmlns:a16="http://schemas.microsoft.com/office/drawing/2014/main" id="{8E88C4B2-BE82-491F-91A2-B0CFCF6C56D7}"/>
            </a:ext>
          </a:extLst>
        </cdr:cNvPr>
        <cdr:cNvSpPr txBox="1"/>
      </cdr:nvSpPr>
      <cdr:spPr>
        <a:xfrm xmlns:a="http://schemas.openxmlformats.org/drawingml/2006/main">
          <a:off x="990600" y="228172"/>
          <a:ext cx="1295400" cy="685800"/>
        </a:xfrm>
        <a:prstGeom xmlns:a="http://schemas.openxmlformats.org/drawingml/2006/main" prst="rect">
          <a:avLst/>
        </a:prstGeom>
        <a:solidFill xmlns:a="http://schemas.openxmlformats.org/drawingml/2006/main">
          <a:schemeClr val="bg1"/>
        </a:solidFill>
        <a:ln xmlns:a="http://schemas.openxmlformats.org/drawingml/2006/main" w="19050">
          <a:solidFill>
            <a:srgbClr val="FF0000"/>
          </a:solidFill>
        </a:ln>
      </cdr:spPr>
      <cdr:txBody>
        <a:bodyPr xmlns:a="http://schemas.openxmlformats.org/drawingml/2006/main" vertOverflow="clip" wrap="square" rtlCol="0"/>
        <a:lstStyle xmlns:a="http://schemas.openxmlformats.org/drawingml/2006/main"/>
        <a:p xmlns:a="http://schemas.openxmlformats.org/drawingml/2006/main">
          <a:r>
            <a:rPr lang="en-US" sz="1800" dirty="0"/>
            <a:t>Will have to be raised.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US" dirty="0">
              <a:latin typeface="Gill Sans MT" panose="020B0502020104020203" pitchFamily="34" charset="0"/>
            </a:endParaRPr>
          </a:p>
        </p:txBody>
      </p:sp>
      <p:sp>
        <p:nvSpPr>
          <p:cNvPr id="3" name="Date Placeholder 2"/>
          <p:cNvSpPr>
            <a:spLocks noGrp="1"/>
          </p:cNvSpPr>
          <p:nvPr>
            <p:ph type="dt" sz="quarter" idx="1"/>
          </p:nvPr>
        </p:nvSpPr>
        <p:spPr>
          <a:xfrm>
            <a:off x="3970939" y="1"/>
            <a:ext cx="3037840" cy="464820"/>
          </a:xfrm>
          <a:prstGeom prst="rect">
            <a:avLst/>
          </a:prstGeom>
        </p:spPr>
        <p:txBody>
          <a:bodyPr vert="horz" lIns="91440" tIns="45720" rIns="91440" bIns="45720" rtlCol="0"/>
          <a:lstStyle>
            <a:lvl1pPr algn="r">
              <a:defRPr sz="1200"/>
            </a:lvl1pPr>
          </a:lstStyle>
          <a:p>
            <a:fld id="{E83D020E-752C-4FBD-BAC3-57E311101923}" type="datetimeFigureOut">
              <a:rPr lang="en-US" smtClean="0">
                <a:latin typeface="Gill Sans MT" panose="020B0502020104020203" pitchFamily="34" charset="0"/>
              </a:rPr>
              <a:t>11/15/18</a:t>
            </a:fld>
            <a:endParaRPr lang="en-US" dirty="0">
              <a:latin typeface="Gill Sans MT" panose="020B0502020104020203"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dirty="0">
              <a:latin typeface="Gill Sans MT" panose="020B0502020104020203"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1440" tIns="45720" rIns="91440" bIns="45720" rtlCol="0" anchor="b"/>
          <a:lstStyle>
            <a:lvl1pPr algn="r">
              <a:defRPr sz="1200"/>
            </a:lvl1pPr>
          </a:lstStyle>
          <a:p>
            <a:fld id="{13400258-7786-4431-BE90-7F9C8632E3BD}" type="slidenum">
              <a:rPr lang="en-US" smtClean="0">
                <a:latin typeface="Gill Sans MT" panose="020B0502020104020203" pitchFamily="34" charset="0"/>
              </a:rPr>
              <a:t>‹#›</a:t>
            </a:fld>
            <a:endParaRPr lang="en-US" dirty="0">
              <a:latin typeface="Gill Sans MT" panose="020B0502020104020203" pitchFamily="34" charset="0"/>
            </a:endParaRPr>
          </a:p>
        </p:txBody>
      </p:sp>
    </p:spTree>
    <p:extLst>
      <p:ext uri="{BB962C8B-B14F-4D97-AF65-F5344CB8AC3E}">
        <p14:creationId xmlns:p14="http://schemas.microsoft.com/office/powerpoint/2010/main" val="1774923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9" y="0"/>
            <a:ext cx="3037840" cy="466726"/>
          </a:xfrm>
          <a:prstGeom prst="rect">
            <a:avLst/>
          </a:prstGeom>
        </p:spPr>
        <p:txBody>
          <a:bodyPr vert="horz" lIns="91440" tIns="45720" rIns="91440" bIns="45720" rtlCol="0"/>
          <a:lstStyle>
            <a:lvl1pPr algn="r">
              <a:defRPr sz="1200"/>
            </a:lvl1pPr>
          </a:lstStyle>
          <a:p>
            <a:fld id="{E2277DF3-F102-40BF-94EE-9288959AF410}" type="datetimeFigureOut">
              <a:rPr lang="en-US" smtClean="0"/>
              <a:t>11/15/18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4" y="4473577"/>
            <a:ext cx="5608319" cy="366077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80"/>
            <a:ext cx="3037840" cy="4667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680"/>
            <a:ext cx="3037840" cy="466726"/>
          </a:xfrm>
          <a:prstGeom prst="rect">
            <a:avLst/>
          </a:prstGeom>
        </p:spPr>
        <p:txBody>
          <a:bodyPr vert="horz" lIns="91440" tIns="45720" rIns="91440" bIns="45720" rtlCol="0" anchor="b"/>
          <a:lstStyle>
            <a:lvl1pPr algn="r">
              <a:defRPr sz="1200"/>
            </a:lvl1pPr>
          </a:lstStyle>
          <a:p>
            <a:fld id="{41C0D389-45E2-4879-ADE9-7A045E210F2A}" type="slidenum">
              <a:rPr lang="en-US" smtClean="0"/>
              <a:t>‹#›</a:t>
            </a:fld>
            <a:endParaRPr lang="en-US" dirty="0"/>
          </a:p>
        </p:txBody>
      </p:sp>
    </p:spTree>
    <p:extLst>
      <p:ext uri="{BB962C8B-B14F-4D97-AF65-F5344CB8AC3E}">
        <p14:creationId xmlns:p14="http://schemas.microsoft.com/office/powerpoint/2010/main" val="141500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a:t>
            </a:fld>
            <a:endParaRPr lang="en-US" dirty="0"/>
          </a:p>
        </p:txBody>
      </p:sp>
    </p:spTree>
    <p:extLst>
      <p:ext uri="{BB962C8B-B14F-4D97-AF65-F5344CB8AC3E}">
        <p14:creationId xmlns:p14="http://schemas.microsoft.com/office/powerpoint/2010/main" val="313991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10</a:t>
            </a:fld>
            <a:endParaRPr lang="en-US" dirty="0"/>
          </a:p>
        </p:txBody>
      </p:sp>
    </p:spTree>
    <p:extLst>
      <p:ext uri="{BB962C8B-B14F-4D97-AF65-F5344CB8AC3E}">
        <p14:creationId xmlns:p14="http://schemas.microsoft.com/office/powerpoint/2010/main" val="3572599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11</a:t>
            </a:fld>
            <a:endParaRPr lang="en-US" dirty="0"/>
          </a:p>
        </p:txBody>
      </p:sp>
    </p:spTree>
    <p:extLst>
      <p:ext uri="{BB962C8B-B14F-4D97-AF65-F5344CB8AC3E}">
        <p14:creationId xmlns:p14="http://schemas.microsoft.com/office/powerpoint/2010/main" val="1201539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12</a:t>
            </a:fld>
            <a:endParaRPr lang="en-US" dirty="0"/>
          </a:p>
        </p:txBody>
      </p:sp>
    </p:spTree>
    <p:extLst>
      <p:ext uri="{BB962C8B-B14F-4D97-AF65-F5344CB8AC3E}">
        <p14:creationId xmlns:p14="http://schemas.microsoft.com/office/powerpoint/2010/main" val="1688521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13</a:t>
            </a:fld>
            <a:endParaRPr lang="en-US" dirty="0"/>
          </a:p>
        </p:txBody>
      </p:sp>
    </p:spTree>
    <p:extLst>
      <p:ext uri="{BB962C8B-B14F-4D97-AF65-F5344CB8AC3E}">
        <p14:creationId xmlns:p14="http://schemas.microsoft.com/office/powerpoint/2010/main" val="611886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14</a:t>
            </a:fld>
            <a:endParaRPr lang="en-US" dirty="0"/>
          </a:p>
        </p:txBody>
      </p:sp>
    </p:spTree>
    <p:extLst>
      <p:ext uri="{BB962C8B-B14F-4D97-AF65-F5344CB8AC3E}">
        <p14:creationId xmlns:p14="http://schemas.microsoft.com/office/powerpoint/2010/main" val="2588976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15</a:t>
            </a:fld>
            <a:endParaRPr lang="en-US" dirty="0"/>
          </a:p>
        </p:txBody>
      </p:sp>
    </p:spTree>
    <p:extLst>
      <p:ext uri="{BB962C8B-B14F-4D97-AF65-F5344CB8AC3E}">
        <p14:creationId xmlns:p14="http://schemas.microsoft.com/office/powerpoint/2010/main" val="2795341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16</a:t>
            </a:fld>
            <a:endParaRPr lang="en-US" dirty="0"/>
          </a:p>
        </p:txBody>
      </p:sp>
    </p:spTree>
    <p:extLst>
      <p:ext uri="{BB962C8B-B14F-4D97-AF65-F5344CB8AC3E}">
        <p14:creationId xmlns:p14="http://schemas.microsoft.com/office/powerpoint/2010/main" val="3805801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17</a:t>
            </a:fld>
            <a:endParaRPr lang="en-US" dirty="0"/>
          </a:p>
        </p:txBody>
      </p:sp>
    </p:spTree>
    <p:extLst>
      <p:ext uri="{BB962C8B-B14F-4D97-AF65-F5344CB8AC3E}">
        <p14:creationId xmlns:p14="http://schemas.microsoft.com/office/powerpoint/2010/main" val="3703541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18</a:t>
            </a:fld>
            <a:endParaRPr lang="en-US" dirty="0"/>
          </a:p>
        </p:txBody>
      </p:sp>
    </p:spTree>
    <p:extLst>
      <p:ext uri="{BB962C8B-B14F-4D97-AF65-F5344CB8AC3E}">
        <p14:creationId xmlns:p14="http://schemas.microsoft.com/office/powerpoint/2010/main" val="3201354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19</a:t>
            </a:fld>
            <a:endParaRPr lang="en-US" dirty="0"/>
          </a:p>
        </p:txBody>
      </p:sp>
    </p:spTree>
    <p:extLst>
      <p:ext uri="{BB962C8B-B14F-4D97-AF65-F5344CB8AC3E}">
        <p14:creationId xmlns:p14="http://schemas.microsoft.com/office/powerpoint/2010/main" val="96555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a:t>
            </a:fld>
            <a:endParaRPr lang="en-US" dirty="0"/>
          </a:p>
        </p:txBody>
      </p:sp>
    </p:spTree>
    <p:extLst>
      <p:ext uri="{BB962C8B-B14F-4D97-AF65-F5344CB8AC3E}">
        <p14:creationId xmlns:p14="http://schemas.microsoft.com/office/powerpoint/2010/main" val="3369323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20</a:t>
            </a:fld>
            <a:endParaRPr lang="en-US" dirty="0"/>
          </a:p>
        </p:txBody>
      </p:sp>
    </p:spTree>
    <p:extLst>
      <p:ext uri="{BB962C8B-B14F-4D97-AF65-F5344CB8AC3E}">
        <p14:creationId xmlns:p14="http://schemas.microsoft.com/office/powerpoint/2010/main" val="337711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21</a:t>
            </a:fld>
            <a:endParaRPr lang="en-US" dirty="0"/>
          </a:p>
        </p:txBody>
      </p:sp>
    </p:spTree>
    <p:extLst>
      <p:ext uri="{BB962C8B-B14F-4D97-AF65-F5344CB8AC3E}">
        <p14:creationId xmlns:p14="http://schemas.microsoft.com/office/powerpoint/2010/main" val="2120530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22</a:t>
            </a:fld>
            <a:endParaRPr lang="en-US" dirty="0"/>
          </a:p>
        </p:txBody>
      </p:sp>
    </p:spTree>
    <p:extLst>
      <p:ext uri="{BB962C8B-B14F-4D97-AF65-F5344CB8AC3E}">
        <p14:creationId xmlns:p14="http://schemas.microsoft.com/office/powerpoint/2010/main" val="2373389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23</a:t>
            </a:fld>
            <a:endParaRPr lang="en-US" dirty="0"/>
          </a:p>
        </p:txBody>
      </p:sp>
    </p:spTree>
    <p:extLst>
      <p:ext uri="{BB962C8B-B14F-4D97-AF65-F5344CB8AC3E}">
        <p14:creationId xmlns:p14="http://schemas.microsoft.com/office/powerpoint/2010/main" val="2434602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24</a:t>
            </a:fld>
            <a:endParaRPr lang="en-US" dirty="0"/>
          </a:p>
        </p:txBody>
      </p:sp>
    </p:spTree>
    <p:extLst>
      <p:ext uri="{BB962C8B-B14F-4D97-AF65-F5344CB8AC3E}">
        <p14:creationId xmlns:p14="http://schemas.microsoft.com/office/powerpoint/2010/main" val="554569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25</a:t>
            </a:fld>
            <a:endParaRPr lang="en-US" dirty="0"/>
          </a:p>
        </p:txBody>
      </p:sp>
    </p:spTree>
    <p:extLst>
      <p:ext uri="{BB962C8B-B14F-4D97-AF65-F5344CB8AC3E}">
        <p14:creationId xmlns:p14="http://schemas.microsoft.com/office/powerpoint/2010/main" val="4226069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26</a:t>
            </a:fld>
            <a:endParaRPr lang="en-US" dirty="0"/>
          </a:p>
        </p:txBody>
      </p:sp>
    </p:spTree>
    <p:extLst>
      <p:ext uri="{BB962C8B-B14F-4D97-AF65-F5344CB8AC3E}">
        <p14:creationId xmlns:p14="http://schemas.microsoft.com/office/powerpoint/2010/main" val="10313410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27</a:t>
            </a:fld>
            <a:endParaRPr lang="en-US" dirty="0"/>
          </a:p>
        </p:txBody>
      </p:sp>
    </p:spTree>
    <p:extLst>
      <p:ext uri="{BB962C8B-B14F-4D97-AF65-F5344CB8AC3E}">
        <p14:creationId xmlns:p14="http://schemas.microsoft.com/office/powerpoint/2010/main" val="2637866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28</a:t>
            </a:fld>
            <a:endParaRPr lang="en-US" dirty="0"/>
          </a:p>
        </p:txBody>
      </p:sp>
    </p:spTree>
    <p:extLst>
      <p:ext uri="{BB962C8B-B14F-4D97-AF65-F5344CB8AC3E}">
        <p14:creationId xmlns:p14="http://schemas.microsoft.com/office/powerpoint/2010/main" val="4928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3</a:t>
            </a:fld>
            <a:endParaRPr lang="en-US" dirty="0"/>
          </a:p>
        </p:txBody>
      </p:sp>
    </p:spTree>
    <p:extLst>
      <p:ext uri="{BB962C8B-B14F-4D97-AF65-F5344CB8AC3E}">
        <p14:creationId xmlns:p14="http://schemas.microsoft.com/office/powerpoint/2010/main" val="992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4</a:t>
            </a:fld>
            <a:endParaRPr lang="en-US" dirty="0"/>
          </a:p>
        </p:txBody>
      </p:sp>
    </p:spTree>
    <p:extLst>
      <p:ext uri="{BB962C8B-B14F-4D97-AF65-F5344CB8AC3E}">
        <p14:creationId xmlns:p14="http://schemas.microsoft.com/office/powerpoint/2010/main" val="2327365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5</a:t>
            </a:fld>
            <a:endParaRPr lang="en-US" dirty="0"/>
          </a:p>
        </p:txBody>
      </p:sp>
    </p:spTree>
    <p:extLst>
      <p:ext uri="{BB962C8B-B14F-4D97-AF65-F5344CB8AC3E}">
        <p14:creationId xmlns:p14="http://schemas.microsoft.com/office/powerpoint/2010/main" val="362845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6</a:t>
            </a:fld>
            <a:endParaRPr lang="en-US" dirty="0"/>
          </a:p>
        </p:txBody>
      </p:sp>
    </p:spTree>
    <p:extLst>
      <p:ext uri="{BB962C8B-B14F-4D97-AF65-F5344CB8AC3E}">
        <p14:creationId xmlns:p14="http://schemas.microsoft.com/office/powerpoint/2010/main" val="1753781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7</a:t>
            </a:fld>
            <a:endParaRPr lang="en-US" dirty="0"/>
          </a:p>
        </p:txBody>
      </p:sp>
    </p:spTree>
    <p:extLst>
      <p:ext uri="{BB962C8B-B14F-4D97-AF65-F5344CB8AC3E}">
        <p14:creationId xmlns:p14="http://schemas.microsoft.com/office/powerpoint/2010/main" val="414184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8</a:t>
            </a:fld>
            <a:endParaRPr lang="en-US" dirty="0"/>
          </a:p>
        </p:txBody>
      </p:sp>
    </p:spTree>
    <p:extLst>
      <p:ext uri="{BB962C8B-B14F-4D97-AF65-F5344CB8AC3E}">
        <p14:creationId xmlns:p14="http://schemas.microsoft.com/office/powerpoint/2010/main" val="215202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9</a:t>
            </a:fld>
            <a:endParaRPr lang="en-US" dirty="0"/>
          </a:p>
        </p:txBody>
      </p:sp>
    </p:spTree>
    <p:extLst>
      <p:ext uri="{BB962C8B-B14F-4D97-AF65-F5344CB8AC3E}">
        <p14:creationId xmlns:p14="http://schemas.microsoft.com/office/powerpoint/2010/main" val="536381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DCC-95E3-4E00-AE82-8E2BC15F57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C65F901-AC39-43F9-BE7E-EB6D3A1667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B4B826F-3F69-496B-86BF-2E6F7A049E65}"/>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050432F6-9640-408B-8217-C1320785F8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3A4943-7D5F-4701-AB60-007C7A16C2A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26864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8E8D-6B27-49BB-AAE7-F5760F95A3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7FCC85-FB97-4A48-9962-77D05D578E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34B92-5749-42D6-B776-43BDB49FE2DE}"/>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C04807B1-3B2B-4C59-9BE4-A5F498D98A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92EE4B-11AC-49CA-B5F7-D0E4A0BE279B}"/>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20450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CCC66E-8F71-4F56-9A8E-B52796244DB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CE12AC-64AA-450B-9636-EC69AA6F80C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B6EED-E715-40C7-80FA-C820AD3A6FB1}"/>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613C7C39-E49C-435B-83D5-E25E40A8D2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331C37-12DF-4781-A020-8C3E11230D80}"/>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23448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0332-56C4-4A83-AB16-D197EF552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BC9B12-8592-42A8-B45B-A41323A2EB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C7E88-6857-400D-A845-BCC0968C46FF}"/>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7349ECCE-973F-40BF-8283-A43AA8D031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FE5B08-1746-4601-A7AF-22F2AC0AACA1}"/>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9679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30D2-9A29-457B-BA14-A1AFE4A6600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2940829-3508-43DF-B295-B22B24B8BD8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55E164-89A1-41FC-A9BB-F711241E7E05}"/>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522CD672-0F78-489F-AFA0-C5541C7282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1D728-9E5F-4BD2-888B-F98A4BA40DD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49130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1D842-C822-44C3-A675-CE30885B85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448D5-995A-41B0-8F15-CCB1DA981A4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E6CA9E-27CD-454A-A616-C971F3CE1A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9B7A5-DCC6-4D1D-B5D3-78BA44457648}"/>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E607CC4F-32AD-4569-ACE2-7F780654E2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70D2D7-4AD2-4EF2-BE28-31AB20A750ED}"/>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9728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CF55-C7B2-4DA0-B27E-BD827F8C76E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F2100D-BE17-4ECF-B51E-2A1022778E0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8796F8B-BE4B-4951-8CA9-E34409F76A5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ED988D-EE8A-4014-8A5B-76A448BEB37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FC40E68-CA96-452E-AA41-EAC8F87D4BB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13F856-231D-460F-9ED0-7A0282870DB6}"/>
              </a:ext>
            </a:extLst>
          </p:cNvPr>
          <p:cNvSpPr>
            <a:spLocks noGrp="1"/>
          </p:cNvSpPr>
          <p:nvPr>
            <p:ph type="dt" sz="half" idx="10"/>
          </p:nvPr>
        </p:nvSpPr>
        <p:spPr/>
        <p:txBody>
          <a:bodyPr/>
          <a:lstStyle/>
          <a:p>
            <a:r>
              <a:rPr lang="en-US" dirty="0"/>
              <a:t>8/15/2018</a:t>
            </a:r>
          </a:p>
        </p:txBody>
      </p:sp>
      <p:sp>
        <p:nvSpPr>
          <p:cNvPr id="8" name="Footer Placeholder 7">
            <a:extLst>
              <a:ext uri="{FF2B5EF4-FFF2-40B4-BE49-F238E27FC236}">
                <a16:creationId xmlns:a16="http://schemas.microsoft.com/office/drawing/2014/main" id="{8F0AD637-ADE0-42F7-A4F6-D40E674C13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FC0B94-CE20-424E-A85A-5FC23A7FF11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47120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C1E32-AB9B-4DB6-BB76-891DD3C0F8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FCDF24-9C97-409E-A3CB-4359E04DA029}"/>
              </a:ext>
            </a:extLst>
          </p:cNvPr>
          <p:cNvSpPr>
            <a:spLocks noGrp="1"/>
          </p:cNvSpPr>
          <p:nvPr>
            <p:ph type="dt" sz="half" idx="10"/>
          </p:nvPr>
        </p:nvSpPr>
        <p:spPr/>
        <p:txBody>
          <a:bodyPr/>
          <a:lstStyle/>
          <a:p>
            <a:r>
              <a:rPr lang="en-US" dirty="0"/>
              <a:t>8/15/2018</a:t>
            </a:r>
          </a:p>
        </p:txBody>
      </p:sp>
      <p:sp>
        <p:nvSpPr>
          <p:cNvPr id="4" name="Footer Placeholder 3">
            <a:extLst>
              <a:ext uri="{FF2B5EF4-FFF2-40B4-BE49-F238E27FC236}">
                <a16:creationId xmlns:a16="http://schemas.microsoft.com/office/drawing/2014/main" id="{1CEBFFFB-2F8B-4DBE-95CE-A11BDDA2C8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545AC3-ED40-4A4A-8326-5B516547339E}"/>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39757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859A8A-447D-41E3-A4E3-E0CB9520F06C}"/>
              </a:ext>
            </a:extLst>
          </p:cNvPr>
          <p:cNvSpPr>
            <a:spLocks noGrp="1"/>
          </p:cNvSpPr>
          <p:nvPr>
            <p:ph type="dt" sz="half" idx="10"/>
          </p:nvPr>
        </p:nvSpPr>
        <p:spPr/>
        <p:txBody>
          <a:bodyPr/>
          <a:lstStyle/>
          <a:p>
            <a:r>
              <a:rPr lang="en-US" dirty="0"/>
              <a:t>8/15/2018</a:t>
            </a:r>
          </a:p>
        </p:txBody>
      </p:sp>
      <p:sp>
        <p:nvSpPr>
          <p:cNvPr id="3" name="Footer Placeholder 2">
            <a:extLst>
              <a:ext uri="{FF2B5EF4-FFF2-40B4-BE49-F238E27FC236}">
                <a16:creationId xmlns:a16="http://schemas.microsoft.com/office/drawing/2014/main" id="{56B96933-6C09-465F-BFB7-FA80838F2B8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EB34BC7-5991-4859-A159-899D82630A5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43003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4CE8-EC41-4873-AF15-E46075800C9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F2E5813-B5CB-4F1C-878D-4DBFACFD601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409263-3580-4F55-8C21-878BC890DD4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BB1C116-18BE-46F3-8FDB-D9014C558D85}"/>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8F964D15-7657-47E8-81DD-BE26742628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C773FE-53CB-4308-8752-2C3E02961F58}"/>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56014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FA9E-C95A-4D94-8E9A-98BB3D69B72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23B0F54-C855-4C75-B638-1FEA63E7411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B5FFFD47-F551-4186-A32F-2AEEC3F849C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DB76913-446A-4205-B064-25CE7FACB54F}"/>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C189D3C0-0766-4601-8466-DF862CC918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4A535C-C141-4B3E-8466-D331FF2646C8}"/>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38242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0">
              <a:schemeClr val="accent2">
                <a:lumMod val="45000"/>
                <a:lumOff val="55000"/>
              </a:schemeClr>
            </a:gs>
            <a:gs pos="11000">
              <a:schemeClr val="bg1">
                <a:lumMod val="95000"/>
              </a:schemeClr>
            </a:gs>
            <a:gs pos="1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9A89B1-7472-4932-8125-D7888E0672B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A47213-B60A-4919-A47D-B0D9DBB866E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90EB3-E792-45C2-B965-EF706888194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8/15/2018</a:t>
            </a:r>
          </a:p>
        </p:txBody>
      </p:sp>
      <p:sp>
        <p:nvSpPr>
          <p:cNvPr id="5" name="Footer Placeholder 4">
            <a:extLst>
              <a:ext uri="{FF2B5EF4-FFF2-40B4-BE49-F238E27FC236}">
                <a16:creationId xmlns:a16="http://schemas.microsoft.com/office/drawing/2014/main" id="{FE5AD3C9-46A8-4BEB-84A9-070004A3420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EF231B2-60FC-4342-AFA9-38062AF1721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DBD53F-BEA2-4191-A2C7-9CBD1939C060}" type="slidenum">
              <a:rPr lang="en-US" smtClean="0"/>
              <a:t>‹#›</a:t>
            </a:fld>
            <a:endParaRPr lang="en-US" dirty="0"/>
          </a:p>
        </p:txBody>
      </p:sp>
    </p:spTree>
    <p:extLst>
      <p:ext uri="{BB962C8B-B14F-4D97-AF65-F5344CB8AC3E}">
        <p14:creationId xmlns:p14="http://schemas.microsoft.com/office/powerpoint/2010/main" val="3350815502"/>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terk@soslan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77"/>
            <a:ext cx="9144000" cy="6845423"/>
          </a:xfrm>
          <a:gradFill>
            <a:gsLst>
              <a:gs pos="0">
                <a:schemeClr val="accent2">
                  <a:lumMod val="20000"/>
                  <a:lumOff val="80000"/>
                </a:schemeClr>
              </a:gs>
              <a:gs pos="0">
                <a:schemeClr val="accent2">
                  <a:lumMod val="45000"/>
                  <a:lumOff val="55000"/>
                </a:schemeClr>
              </a:gs>
              <a:gs pos="11000">
                <a:schemeClr val="bg1">
                  <a:lumMod val="95000"/>
                </a:schemeClr>
              </a:gs>
              <a:gs pos="1000">
                <a:schemeClr val="accent1">
                  <a:lumMod val="20000"/>
                  <a:lumOff val="80000"/>
                </a:schemeClr>
              </a:gs>
            </a:gsLst>
            <a:lin ang="5400000" scaled="1"/>
          </a:gradFill>
        </p:spPr>
        <p:txBody>
          <a:bodyPr>
            <a:normAutofit/>
          </a:bodyPr>
          <a:lstStyle/>
          <a:p>
            <a:pPr algn="ctr"/>
            <a:r>
              <a:rPr lang="en-US" sz="4400" b="1" dirty="0">
                <a:ln>
                  <a:solidFill>
                    <a:schemeClr val="accent1"/>
                  </a:solidFill>
                </a:ln>
                <a:solidFill>
                  <a:srgbClr val="EA6A00"/>
                </a:solidFill>
                <a:latin typeface="Aharoni" panose="02010803020104030203" pitchFamily="2" charset="-79"/>
                <a:cs typeface="Aharoni" panose="02010803020104030203" pitchFamily="2" charset="-79"/>
              </a:rPr>
              <a:t>Sweetener Users Association</a:t>
            </a:r>
            <a:br>
              <a:rPr lang="en-US" sz="4400" b="1" dirty="0">
                <a:ln>
                  <a:solidFill>
                    <a:schemeClr val="accent1"/>
                  </a:solidFill>
                </a:ln>
                <a:solidFill>
                  <a:srgbClr val="EA6A00"/>
                </a:solidFill>
                <a:latin typeface="Aharoni" panose="02010803020104030203" pitchFamily="2" charset="-79"/>
                <a:cs typeface="Aharoni" panose="02010803020104030203" pitchFamily="2" charset="-79"/>
              </a:rPr>
            </a:br>
            <a:r>
              <a:rPr lang="en-US" sz="4000" b="1" dirty="0">
                <a:ln>
                  <a:solidFill>
                    <a:schemeClr val="accent1"/>
                  </a:solidFill>
                </a:ln>
                <a:solidFill>
                  <a:srgbClr val="EA6A00"/>
                </a:solidFill>
                <a:latin typeface="Aharoni" panose="02010803020104030203" pitchFamily="2" charset="-79"/>
                <a:cs typeface="Aharoni" panose="02010803020104030203" pitchFamily="2" charset="-79"/>
              </a:rPr>
              <a:t>Board Meeting Update</a:t>
            </a:r>
            <a:br>
              <a:rPr lang="en-US" sz="3600" b="1" dirty="0">
                <a:solidFill>
                  <a:srgbClr val="EA6A00"/>
                </a:solidFill>
                <a:latin typeface="+mn-lt"/>
              </a:rPr>
            </a:br>
            <a:r>
              <a:rPr lang="en-US" sz="1800" b="1" dirty="0">
                <a:solidFill>
                  <a:srgbClr val="EA6A00"/>
                </a:solidFill>
                <a:latin typeface="+mn-lt"/>
              </a:rPr>
              <a:t>   </a:t>
            </a:r>
            <a:br>
              <a:rPr lang="en-US" sz="3100" b="1" dirty="0">
                <a:solidFill>
                  <a:srgbClr val="EA6A00"/>
                </a:solidFill>
                <a:latin typeface="+mn-lt"/>
              </a:rPr>
            </a:br>
            <a:r>
              <a:rPr lang="en-US" sz="3100" b="1" dirty="0">
                <a:solidFill>
                  <a:srgbClr val="EA6A00"/>
                </a:solidFill>
                <a:latin typeface="+mn-lt"/>
              </a:rPr>
              <a:t>   </a:t>
            </a:r>
            <a:r>
              <a:rPr lang="en-US" sz="3200">
                <a:solidFill>
                  <a:schemeClr val="accent1">
                    <a:lumMod val="75000"/>
                  </a:schemeClr>
                </a:solidFill>
                <a:latin typeface="+mn-lt"/>
                <a:cs typeface="Aharoni" panose="02010803020104030203" pitchFamily="2" charset="-79"/>
              </a:rPr>
              <a:t>November 16, </a:t>
            </a:r>
            <a:r>
              <a:rPr lang="en-US" sz="3200" dirty="0">
                <a:solidFill>
                  <a:schemeClr val="accent1">
                    <a:lumMod val="75000"/>
                  </a:schemeClr>
                </a:solidFill>
                <a:latin typeface="+mn-lt"/>
                <a:cs typeface="Aharoni" panose="02010803020104030203" pitchFamily="2" charset="-79"/>
              </a:rPr>
              <a:t>2018</a:t>
            </a:r>
            <a:br>
              <a:rPr lang="en-US" sz="3600" dirty="0">
                <a:solidFill>
                  <a:schemeClr val="accent1"/>
                </a:solidFill>
              </a:rPr>
            </a:br>
            <a:br>
              <a:rPr lang="en-US" sz="1300" dirty="0">
                <a:solidFill>
                  <a:schemeClr val="accent1"/>
                </a:solidFill>
              </a:rPr>
            </a:br>
            <a:br>
              <a:rPr lang="en-US" sz="1300" dirty="0">
                <a:solidFill>
                  <a:schemeClr val="accent1"/>
                </a:solidFill>
              </a:rPr>
            </a:br>
            <a:br>
              <a:rPr lang="en-US" sz="1300" dirty="0">
                <a:solidFill>
                  <a:schemeClr val="accent1"/>
                </a:solidFill>
              </a:rPr>
            </a:br>
            <a:br>
              <a:rPr lang="en-US" sz="1300" dirty="0">
                <a:solidFill>
                  <a:schemeClr val="accent1"/>
                </a:solidFill>
              </a:rPr>
            </a:br>
            <a:br>
              <a:rPr lang="en-US" sz="2400" dirty="0"/>
            </a:br>
            <a:r>
              <a:rPr lang="en-US" sz="3200" dirty="0">
                <a:solidFill>
                  <a:schemeClr val="accent1">
                    <a:lumMod val="50000"/>
                  </a:schemeClr>
                </a:solidFill>
                <a:effectLst/>
                <a:latin typeface="+mn-lt"/>
              </a:rPr>
              <a:t>Ron Sterk</a:t>
            </a:r>
            <a:br>
              <a:rPr lang="en-US" sz="2400" dirty="0">
                <a:solidFill>
                  <a:schemeClr val="accent1">
                    <a:lumMod val="50000"/>
                  </a:schemeClr>
                </a:solidFill>
                <a:effectLst/>
                <a:latin typeface="+mn-lt"/>
              </a:rPr>
            </a:br>
            <a:r>
              <a:rPr lang="en-US" sz="2700" dirty="0">
                <a:solidFill>
                  <a:schemeClr val="accent1">
                    <a:lumMod val="50000"/>
                  </a:schemeClr>
                </a:solidFill>
                <a:latin typeface="+mn-lt"/>
              </a:rPr>
              <a:t>Sosland Publishing Company</a:t>
            </a:r>
            <a:br>
              <a:rPr lang="en-US" sz="2400" dirty="0">
                <a:solidFill>
                  <a:schemeClr val="accent1">
                    <a:lumMod val="50000"/>
                  </a:schemeClr>
                </a:solidFill>
              </a:rPr>
            </a:br>
            <a:r>
              <a:rPr lang="en-US" sz="2400" dirty="0">
                <a:solidFill>
                  <a:schemeClr val="accent1">
                    <a:lumMod val="50000"/>
                  </a:schemeClr>
                </a:solidFill>
                <a:effectLst/>
                <a:hlinkClick r:id="rId3"/>
              </a:rPr>
              <a:t>rsterk@sosland.com</a:t>
            </a:r>
            <a:r>
              <a:rPr lang="en-US" sz="2400" dirty="0">
                <a:solidFill>
                  <a:schemeClr val="accent1">
                    <a:lumMod val="50000"/>
                  </a:schemeClr>
                </a:solidFill>
                <a:effectLst/>
              </a:rPr>
              <a:t> </a:t>
            </a:r>
            <a:br>
              <a:rPr lang="en-US" sz="2400" dirty="0">
                <a:solidFill>
                  <a:schemeClr val="accent1">
                    <a:lumMod val="50000"/>
                  </a:schemeClr>
                </a:solidFill>
                <a:effectLst/>
              </a:rPr>
            </a:br>
            <a:br>
              <a:rPr lang="en-US" sz="2200" dirty="0">
                <a:solidFill>
                  <a:srgbClr val="0070C0"/>
                </a:solidFill>
                <a:effectLst/>
              </a:rPr>
            </a:br>
            <a:br>
              <a:rPr lang="en-US" sz="2200" dirty="0">
                <a:solidFill>
                  <a:schemeClr val="bg1">
                    <a:lumMod val="50000"/>
                  </a:schemeClr>
                </a:solidFill>
                <a:effectLst/>
              </a:rPr>
            </a:br>
            <a:br>
              <a:rPr lang="en-US" sz="2200" dirty="0">
                <a:solidFill>
                  <a:schemeClr val="bg1">
                    <a:lumMod val="50000"/>
                  </a:schemeClr>
                </a:solidFill>
                <a:effectLst/>
              </a:rPr>
            </a:br>
            <a:endParaRPr lang="en-US" sz="4400" dirty="0">
              <a:effectLst/>
            </a:endParaRPr>
          </a:p>
        </p:txBody>
      </p:sp>
    </p:spTree>
    <p:extLst>
      <p:ext uri="{BB962C8B-B14F-4D97-AF65-F5344CB8AC3E}">
        <p14:creationId xmlns:p14="http://schemas.microsoft.com/office/powerpoint/2010/main" val="96470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8490A892-AA96-4002-BFCD-E69114AF4992}"/>
              </a:ext>
            </a:extLst>
          </p:cNvPr>
          <p:cNvGraphicFramePr>
            <a:graphicFrameLocks/>
          </p:cNvGraphicFramePr>
          <p:nvPr>
            <p:extLst>
              <p:ext uri="{D42A27DB-BD31-4B8C-83A1-F6EECF244321}">
                <p14:modId xmlns:p14="http://schemas.microsoft.com/office/powerpoint/2010/main" val="3427574091"/>
              </p:ext>
            </p:extLst>
          </p:nvPr>
        </p:nvGraphicFramePr>
        <p:xfrm>
          <a:off x="0" y="932523"/>
          <a:ext cx="9144000" cy="523967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U.S. Imports from Mexico</a:t>
            </a:r>
          </a:p>
        </p:txBody>
      </p:sp>
      <p:sp>
        <p:nvSpPr>
          <p:cNvPr id="4" name="TextBox 3"/>
          <p:cNvSpPr txBox="1"/>
          <p:nvPr/>
        </p:nvSpPr>
        <p:spPr>
          <a:xfrm>
            <a:off x="-16267" y="548296"/>
            <a:ext cx="6569467" cy="369332"/>
          </a:xfrm>
          <a:prstGeom prst="rect">
            <a:avLst/>
          </a:prstGeom>
          <a:noFill/>
        </p:spPr>
        <p:txBody>
          <a:bodyPr wrap="square" rtlCol="0">
            <a:spAutoFit/>
          </a:bodyPr>
          <a:lstStyle/>
          <a:p>
            <a:r>
              <a:rPr lang="en-US" dirty="0"/>
              <a:t>Annual, in 1,000 tonnes, raw value. </a:t>
            </a:r>
          </a:p>
        </p:txBody>
      </p:sp>
      <p:pic>
        <p:nvPicPr>
          <p:cNvPr id="17" name="Picture 9" descr="\\data\graphic\LOGOS\SOSLOGOS\Ron_Logos\SosPubLogoVector_Black.jpg">
            <a:extLst>
              <a:ext uri="{FF2B5EF4-FFF2-40B4-BE49-F238E27FC236}">
                <a16:creationId xmlns:a16="http://schemas.microsoft.com/office/drawing/2014/main" id="{F976725C-6AAD-4433-B837-8C8BF8BA88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BA29D28-2929-4170-B106-3D751CBE0B0F}"/>
              </a:ext>
            </a:extLst>
          </p:cNvPr>
          <p:cNvSpPr txBox="1"/>
          <p:nvPr/>
        </p:nvSpPr>
        <p:spPr>
          <a:xfrm>
            <a:off x="5638800" y="2326684"/>
            <a:ext cx="1513974" cy="584775"/>
          </a:xfrm>
          <a:prstGeom prst="rect">
            <a:avLst/>
          </a:prstGeom>
          <a:solidFill>
            <a:schemeClr val="bg1"/>
          </a:solidFill>
          <a:ln>
            <a:solidFill>
              <a:schemeClr val="tx1"/>
            </a:solidFill>
          </a:ln>
        </p:spPr>
        <p:txBody>
          <a:bodyPr wrap="square" rtlCol="0">
            <a:spAutoFit/>
          </a:bodyPr>
          <a:lstStyle/>
          <a:p>
            <a:r>
              <a:rPr lang="en-US" sz="1600" dirty="0"/>
              <a:t>U.S.D.A. Nov. at 764,000 </a:t>
            </a:r>
            <a:r>
              <a:rPr lang="en-US" sz="1600" dirty="0" err="1"/>
              <a:t>tonnes</a:t>
            </a:r>
            <a:endParaRPr lang="en-US" sz="1600" dirty="0"/>
          </a:p>
        </p:txBody>
      </p:sp>
      <p:cxnSp>
        <p:nvCxnSpPr>
          <p:cNvPr id="8" name="Straight Arrow Connector 7">
            <a:extLst>
              <a:ext uri="{FF2B5EF4-FFF2-40B4-BE49-F238E27FC236}">
                <a16:creationId xmlns:a16="http://schemas.microsoft.com/office/drawing/2014/main" id="{EB059614-6CDD-4DB7-8E2C-3E1FD5ACC375}"/>
              </a:ext>
            </a:extLst>
          </p:cNvPr>
          <p:cNvCxnSpPr>
            <a:cxnSpLocks/>
          </p:cNvCxnSpPr>
          <p:nvPr/>
        </p:nvCxnSpPr>
        <p:spPr>
          <a:xfrm>
            <a:off x="8340893" y="2635223"/>
            <a:ext cx="342900" cy="361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E057F3E-6EBA-4D64-99DE-18445825F54E}"/>
              </a:ext>
            </a:extLst>
          </p:cNvPr>
          <p:cNvCxnSpPr>
            <a:cxnSpLocks/>
          </p:cNvCxnSpPr>
          <p:nvPr/>
        </p:nvCxnSpPr>
        <p:spPr>
          <a:xfrm>
            <a:off x="7315200" y="1913816"/>
            <a:ext cx="664745" cy="15400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B7570EB-8226-470F-9D78-C3A29C0FFE9D}"/>
              </a:ext>
            </a:extLst>
          </p:cNvPr>
          <p:cNvCxnSpPr>
            <a:cxnSpLocks/>
          </p:cNvCxnSpPr>
          <p:nvPr/>
        </p:nvCxnSpPr>
        <p:spPr>
          <a:xfrm>
            <a:off x="7141745" y="2911459"/>
            <a:ext cx="363955" cy="1127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3F8089C-0DA5-4DC9-AD1F-81B628397AE9}"/>
              </a:ext>
            </a:extLst>
          </p:cNvPr>
          <p:cNvSpPr txBox="1"/>
          <p:nvPr/>
        </p:nvSpPr>
        <p:spPr>
          <a:xfrm>
            <a:off x="4953000" y="1267485"/>
            <a:ext cx="2362200" cy="923330"/>
          </a:xfrm>
          <a:prstGeom prst="rect">
            <a:avLst/>
          </a:prstGeom>
          <a:solidFill>
            <a:schemeClr val="bg1"/>
          </a:solidFill>
          <a:ln>
            <a:solidFill>
              <a:schemeClr val="tx1"/>
            </a:solidFill>
          </a:ln>
        </p:spPr>
        <p:txBody>
          <a:bodyPr wrap="square" rtlCol="0">
            <a:spAutoFit/>
          </a:bodyPr>
          <a:lstStyle/>
          <a:p>
            <a:r>
              <a:rPr lang="en-US" dirty="0"/>
              <a:t>U.S.D.A. needs to be at 1,010,000 </a:t>
            </a:r>
            <a:r>
              <a:rPr lang="en-US" dirty="0" err="1"/>
              <a:t>tonnes</a:t>
            </a:r>
            <a:r>
              <a:rPr lang="en-US" dirty="0"/>
              <a:t> with all else equal for 13.5%</a:t>
            </a:r>
          </a:p>
        </p:txBody>
      </p:sp>
      <p:sp>
        <p:nvSpPr>
          <p:cNvPr id="15" name="TextBox 14">
            <a:extLst>
              <a:ext uri="{FF2B5EF4-FFF2-40B4-BE49-F238E27FC236}">
                <a16:creationId xmlns:a16="http://schemas.microsoft.com/office/drawing/2014/main" id="{C4F6436E-43FD-45C9-98EC-16FD31E0BC58}"/>
              </a:ext>
            </a:extLst>
          </p:cNvPr>
          <p:cNvSpPr txBox="1"/>
          <p:nvPr/>
        </p:nvSpPr>
        <p:spPr>
          <a:xfrm>
            <a:off x="7696200" y="1143000"/>
            <a:ext cx="1274344" cy="1477328"/>
          </a:xfrm>
          <a:prstGeom prst="rect">
            <a:avLst/>
          </a:prstGeom>
          <a:solidFill>
            <a:schemeClr val="bg1"/>
          </a:solidFill>
          <a:ln>
            <a:solidFill>
              <a:schemeClr val="tx1"/>
            </a:solidFill>
          </a:ln>
        </p:spPr>
        <p:txBody>
          <a:bodyPr wrap="square" rtlCol="0">
            <a:spAutoFit/>
          </a:bodyPr>
          <a:lstStyle/>
          <a:p>
            <a:r>
              <a:rPr lang="en-US" dirty="0"/>
              <a:t>RS-SPC at 1,197,000 </a:t>
            </a:r>
            <a:r>
              <a:rPr lang="en-US" dirty="0" err="1"/>
              <a:t>tonnes</a:t>
            </a:r>
            <a:r>
              <a:rPr lang="en-US" dirty="0"/>
              <a:t> for 14.7% final S-T-U ratio</a:t>
            </a:r>
          </a:p>
        </p:txBody>
      </p:sp>
    </p:spTree>
    <p:extLst>
      <p:ext uri="{BB962C8B-B14F-4D97-AF65-F5344CB8AC3E}">
        <p14:creationId xmlns:p14="http://schemas.microsoft.com/office/powerpoint/2010/main" val="4047879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U.S.D.A. 2017-18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24598"/>
            <a:ext cx="1828800" cy="5334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B32623-89BC-46E3-8A96-CF6504391F7E}"/>
              </a:ext>
            </a:extLst>
          </p:cNvPr>
          <p:cNvSpPr txBox="1"/>
          <p:nvPr/>
        </p:nvSpPr>
        <p:spPr>
          <a:xfrm>
            <a:off x="76200" y="6447820"/>
            <a:ext cx="5181600" cy="307777"/>
          </a:xfrm>
          <a:prstGeom prst="rect">
            <a:avLst/>
          </a:prstGeom>
          <a:noFill/>
        </p:spPr>
        <p:txBody>
          <a:bodyPr wrap="square" rtlCol="0">
            <a:spAutoFit/>
          </a:bodyPr>
          <a:lstStyle/>
          <a:p>
            <a:r>
              <a:rPr lang="en-US" sz="1400" dirty="0"/>
              <a:t>* S-T-U ratio change is from prior S-T-U, not in tons. </a:t>
            </a:r>
          </a:p>
        </p:txBody>
      </p:sp>
      <p:sp>
        <p:nvSpPr>
          <p:cNvPr id="8" name="TextBox 7">
            <a:extLst>
              <a:ext uri="{FF2B5EF4-FFF2-40B4-BE49-F238E27FC236}">
                <a16:creationId xmlns:a16="http://schemas.microsoft.com/office/drawing/2014/main" id="{ED17DFBC-E15A-4615-BA8F-FD85B105D4F0}"/>
              </a:ext>
            </a:extLst>
          </p:cNvPr>
          <p:cNvSpPr txBox="1"/>
          <p:nvPr/>
        </p:nvSpPr>
        <p:spPr>
          <a:xfrm>
            <a:off x="4662174" y="643622"/>
            <a:ext cx="4373672" cy="5447645"/>
          </a:xfrm>
          <a:prstGeom prst="rect">
            <a:avLst/>
          </a:prstGeom>
          <a:solidFill>
            <a:schemeClr val="bg1"/>
          </a:solidFill>
          <a:ln>
            <a:solidFill>
              <a:schemeClr val="tx1"/>
            </a:solidFill>
          </a:ln>
        </p:spPr>
        <p:txBody>
          <a:bodyPr wrap="square" rtlCol="0">
            <a:spAutoFit/>
          </a:bodyPr>
          <a:lstStyle/>
          <a:p>
            <a:pPr marL="285750" indent="-285750">
              <a:buFont typeface="Wingdings" panose="05000000000000000000" pitchFamily="2" charset="2"/>
              <a:buChar char="§"/>
            </a:pPr>
            <a:r>
              <a:rPr lang="en-US" dirty="0"/>
              <a:t>For 2017-18 (ended Sept. 30), minor changes were made for supply/demand.  </a:t>
            </a:r>
          </a:p>
          <a:p>
            <a:pPr marL="171450" indent="-1714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Beet sugar and Louisiana cane sugar were raised slightly; beet &amp; total record high.</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Imports from Mexico were lowered.</a:t>
            </a:r>
          </a:p>
          <a:p>
            <a:pPr marL="171450" indent="-1714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High-tier imports were raised 9,000 tons, although discount of world raws to domestic </a:t>
            </a:r>
            <a:r>
              <a:rPr lang="en-US" dirty="0" err="1"/>
              <a:t>raws</a:t>
            </a:r>
            <a:r>
              <a:rPr lang="en-US" dirty="0"/>
              <a:t> narrowed in October.</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Change in deliveries for food, reflecting lower September beet and cane deliveries, although total use increased due to jump in miscellaneous.</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solidFill>
                  <a:srgbClr val="FF0000"/>
                </a:solidFill>
              </a:rPr>
              <a:t>Year-over-year deliveries for food declined 54,000 tons, or 0.45%. </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These numbers will continue to be fine tuned but no major surprises expected. </a:t>
            </a:r>
          </a:p>
        </p:txBody>
      </p:sp>
      <p:graphicFrame>
        <p:nvGraphicFramePr>
          <p:cNvPr id="9" name="Table 8">
            <a:extLst>
              <a:ext uri="{FF2B5EF4-FFF2-40B4-BE49-F238E27FC236}">
                <a16:creationId xmlns:a16="http://schemas.microsoft.com/office/drawing/2014/main" id="{F529FB04-9949-4653-AC6B-3CDE978CBEA2}"/>
              </a:ext>
            </a:extLst>
          </p:cNvPr>
          <p:cNvGraphicFramePr>
            <a:graphicFrameLocks noGrp="1"/>
          </p:cNvGraphicFramePr>
          <p:nvPr>
            <p:extLst>
              <p:ext uri="{D42A27DB-BD31-4B8C-83A1-F6EECF244321}">
                <p14:modId xmlns:p14="http://schemas.microsoft.com/office/powerpoint/2010/main" val="1725284208"/>
              </p:ext>
            </p:extLst>
          </p:nvPr>
        </p:nvGraphicFramePr>
        <p:xfrm>
          <a:off x="31679" y="645902"/>
          <a:ext cx="4522342" cy="5623669"/>
        </p:xfrm>
        <a:graphic>
          <a:graphicData uri="http://schemas.openxmlformats.org/drawingml/2006/table">
            <a:tbl>
              <a:tblPr>
                <a:tableStyleId>{5C22544A-7EE6-4342-B048-85BDC9FD1C3A}</a:tableStyleId>
              </a:tblPr>
              <a:tblGrid>
                <a:gridCol w="1474342">
                  <a:extLst>
                    <a:ext uri="{9D8B030D-6E8A-4147-A177-3AD203B41FA5}">
                      <a16:colId xmlns:a16="http://schemas.microsoft.com/office/drawing/2014/main" val="1970448997"/>
                    </a:ext>
                  </a:extLst>
                </a:gridCol>
                <a:gridCol w="990600">
                  <a:extLst>
                    <a:ext uri="{9D8B030D-6E8A-4147-A177-3AD203B41FA5}">
                      <a16:colId xmlns:a16="http://schemas.microsoft.com/office/drawing/2014/main" val="2553188889"/>
                    </a:ext>
                  </a:extLst>
                </a:gridCol>
                <a:gridCol w="990600">
                  <a:extLst>
                    <a:ext uri="{9D8B030D-6E8A-4147-A177-3AD203B41FA5}">
                      <a16:colId xmlns:a16="http://schemas.microsoft.com/office/drawing/2014/main" val="773026763"/>
                    </a:ext>
                  </a:extLst>
                </a:gridCol>
                <a:gridCol w="1066800">
                  <a:extLst>
                    <a:ext uri="{9D8B030D-6E8A-4147-A177-3AD203B41FA5}">
                      <a16:colId xmlns:a16="http://schemas.microsoft.com/office/drawing/2014/main" val="4173735293"/>
                    </a:ext>
                  </a:extLst>
                </a:gridCol>
              </a:tblGrid>
              <a:tr h="285106">
                <a:tc>
                  <a:txBody>
                    <a:bodyPr/>
                    <a:lstStyle/>
                    <a:p>
                      <a:pPr algn="l" fontAlgn="b"/>
                      <a:r>
                        <a:rPr lang="en-US" sz="1600" i="1" u="none" strike="noStrike" dirty="0">
                          <a:effectLst/>
                          <a:latin typeface="+mn-lt"/>
                        </a:rPr>
                        <a:t>1,000 short tons</a:t>
                      </a:r>
                      <a:endParaRPr lang="en-US" sz="1600" b="1" i="1" u="none" strike="noStrike" dirty="0">
                        <a:solidFill>
                          <a:srgbClr val="000000"/>
                        </a:solidFill>
                        <a:effectLst/>
                        <a:latin typeface="+mn-lt"/>
                      </a:endParaRPr>
                    </a:p>
                  </a:txBody>
                  <a:tcPr marL="6657" marR="6657" marT="6657" marB="0" anchor="b"/>
                </a:tc>
                <a:tc>
                  <a:txBody>
                    <a:bodyPr/>
                    <a:lstStyle/>
                    <a:p>
                      <a:pPr algn="r" fontAlgn="b"/>
                      <a:r>
                        <a:rPr lang="en-US" sz="1800" b="1" u="none" strike="noStrike" dirty="0">
                          <a:effectLst/>
                          <a:latin typeface="+mn-lt"/>
                        </a:rPr>
                        <a:t>Nov.</a:t>
                      </a:r>
                      <a:endParaRPr lang="en-US" sz="1800" b="1" i="0" u="none" strike="noStrike" dirty="0">
                        <a:solidFill>
                          <a:srgbClr val="000000"/>
                        </a:solidFill>
                        <a:effectLst/>
                        <a:latin typeface="+mn-lt"/>
                      </a:endParaRPr>
                    </a:p>
                  </a:txBody>
                  <a:tcPr marL="6657" marR="6657" marT="6657" marB="0" anchor="b"/>
                </a:tc>
                <a:tc gridSpan="2">
                  <a:txBody>
                    <a:bodyPr/>
                    <a:lstStyle/>
                    <a:p>
                      <a:pPr algn="ctr" fontAlgn="b"/>
                      <a:r>
                        <a:rPr lang="en-US" sz="1800" b="1" u="none" strike="noStrike" dirty="0">
                          <a:effectLst/>
                          <a:latin typeface="+mn-lt"/>
                        </a:rPr>
                        <a:t>Change from Oct.</a:t>
                      </a:r>
                      <a:endParaRPr lang="en-US" sz="1800" b="1" i="0" u="none" strike="noStrike" dirty="0">
                        <a:solidFill>
                          <a:srgbClr val="000000"/>
                        </a:solidFill>
                        <a:effectLst/>
                        <a:latin typeface="+mn-lt"/>
                      </a:endParaRPr>
                    </a:p>
                  </a:txBody>
                  <a:tcPr marL="6657" marR="6657" marT="6657" marB="0" anchor="b"/>
                </a:tc>
                <a:tc hMerge="1">
                  <a:txBody>
                    <a:bodyPr/>
                    <a:lstStyle/>
                    <a:p>
                      <a:endParaRPr lang="en-US"/>
                    </a:p>
                  </a:txBody>
                  <a:tcPr/>
                </a:tc>
                <a:extLst>
                  <a:ext uri="{0D108BD9-81ED-4DB2-BD59-A6C34878D82A}">
                    <a16:rowId xmlns:a16="http://schemas.microsoft.com/office/drawing/2014/main" val="1294243685"/>
                  </a:ext>
                </a:extLst>
              </a:tr>
              <a:tr h="269593">
                <a:tc>
                  <a:txBody>
                    <a:bodyPr/>
                    <a:lstStyle/>
                    <a:p>
                      <a:pPr algn="l" fontAlgn="b"/>
                      <a:r>
                        <a:rPr lang="en-US" sz="1600" i="1" u="none" strike="noStrike" dirty="0">
                          <a:effectLst/>
                          <a:latin typeface="+mn-lt"/>
                        </a:rPr>
                        <a:t>raw value</a:t>
                      </a:r>
                      <a:endParaRPr lang="en-US" sz="1600" b="0" i="1" u="none"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17-18</a:t>
                      </a:r>
                      <a:endParaRPr lang="en-US" sz="1800" b="1" i="0" u="sng"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3522466378"/>
                  </a:ext>
                </a:extLst>
              </a:tr>
              <a:tr h="198393">
                <a:tc>
                  <a:txBody>
                    <a:bodyPr/>
                    <a:lstStyle/>
                    <a:p>
                      <a:pPr algn="l" fontAlgn="b"/>
                      <a:r>
                        <a:rPr lang="en-US" sz="1800" u="none" strike="noStrike" dirty="0">
                          <a:effectLst/>
                          <a:latin typeface="+mn-lt"/>
                        </a:rPr>
                        <a:t>Begin. Stocks</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1,876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0.0%</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4011712448"/>
                  </a:ext>
                </a:extLst>
              </a:tr>
              <a:tr h="198393">
                <a:tc>
                  <a:txBody>
                    <a:bodyPr/>
                    <a:lstStyle/>
                    <a:p>
                      <a:pPr algn="l" fontAlgn="b"/>
                      <a:r>
                        <a:rPr lang="en-US" sz="1800" u="none" strike="noStrike">
                          <a:effectLst/>
                          <a:latin typeface="+mn-lt"/>
                        </a:rPr>
                        <a:t>Production</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9,293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45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0.5%</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3209158452"/>
                  </a:ext>
                </a:extLst>
              </a:tr>
              <a:tr h="198393">
                <a:tc>
                  <a:txBody>
                    <a:bodyPr/>
                    <a:lstStyle/>
                    <a:p>
                      <a:pPr algn="l" fontAlgn="b"/>
                      <a:r>
                        <a:rPr lang="en-US" sz="1800" u="none" strike="noStrike">
                          <a:effectLst/>
                          <a:latin typeface="+mn-lt"/>
                        </a:rPr>
                        <a:t>  Beet</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5,279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34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0.6%</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2206210324"/>
                  </a:ext>
                </a:extLst>
              </a:tr>
              <a:tr h="198393">
                <a:tc>
                  <a:txBody>
                    <a:bodyPr/>
                    <a:lstStyle/>
                    <a:p>
                      <a:pPr algn="l" fontAlgn="b"/>
                      <a:r>
                        <a:rPr lang="en-US" sz="1800" u="none" strike="noStrike">
                          <a:effectLst/>
                          <a:latin typeface="+mn-lt"/>
                        </a:rPr>
                        <a:t>  Cane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4,014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10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0.2%</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1048090728"/>
                  </a:ext>
                </a:extLst>
              </a:tr>
              <a:tr h="198393">
                <a:tc>
                  <a:txBody>
                    <a:bodyPr/>
                    <a:lstStyle/>
                    <a:p>
                      <a:pPr algn="l" fontAlgn="b"/>
                      <a:r>
                        <a:rPr lang="en-US" sz="1800" u="none" strike="noStrike">
                          <a:effectLst/>
                          <a:latin typeface="+mn-lt"/>
                        </a:rPr>
                        <a:t>Imports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3,277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(38)</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-1.1%</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272298480"/>
                  </a:ext>
                </a:extLst>
              </a:tr>
              <a:tr h="198393">
                <a:tc>
                  <a:txBody>
                    <a:bodyPr/>
                    <a:lstStyle/>
                    <a:p>
                      <a:pPr algn="l" fontAlgn="b"/>
                      <a:r>
                        <a:rPr lang="en-US" sz="1800" u="none" strike="noStrike">
                          <a:effectLst/>
                          <a:latin typeface="+mn-lt"/>
                        </a:rPr>
                        <a:t>  T.R.Q.</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1,663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(1)</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-0.1%</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27624892"/>
                  </a:ext>
                </a:extLst>
              </a:tr>
              <a:tr h="198393">
                <a:tc>
                  <a:txBody>
                    <a:bodyPr/>
                    <a:lstStyle/>
                    <a:p>
                      <a:pPr algn="l" fontAlgn="b"/>
                      <a:r>
                        <a:rPr lang="en-US" sz="1800" u="none" strike="noStrike">
                          <a:effectLst/>
                          <a:latin typeface="+mn-lt"/>
                        </a:rPr>
                        <a:t>  Other Prog.</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326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0.0%</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813444775"/>
                  </a:ext>
                </a:extLst>
              </a:tr>
              <a:tr h="198393">
                <a:tc>
                  <a:txBody>
                    <a:bodyPr/>
                    <a:lstStyle/>
                    <a:p>
                      <a:pPr algn="l" fontAlgn="b"/>
                      <a:r>
                        <a:rPr lang="en-US" sz="1800" u="none" strike="noStrike">
                          <a:effectLst/>
                          <a:latin typeface="+mn-lt"/>
                        </a:rPr>
                        <a:t>  Mexico</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1,223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       (46)</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-3.6%</a:t>
                      </a:r>
                      <a:endParaRPr lang="en-US" sz="1800" b="0" i="0" u="none" strike="noStrike">
                        <a:solidFill>
                          <a:srgbClr val="000000"/>
                        </a:solidFill>
                        <a:effectLst/>
                        <a:latin typeface="+mn-lt"/>
                      </a:endParaRPr>
                    </a:p>
                  </a:txBody>
                  <a:tcPr marL="6657" marR="6657" marT="6657" marB="0" anchor="b"/>
                </a:tc>
                <a:extLst>
                  <a:ext uri="{0D108BD9-81ED-4DB2-BD59-A6C34878D82A}">
                    <a16:rowId xmlns:a16="http://schemas.microsoft.com/office/drawing/2014/main" val="1585495443"/>
                  </a:ext>
                </a:extLst>
              </a:tr>
              <a:tr h="198393">
                <a:tc>
                  <a:txBody>
                    <a:bodyPr/>
                    <a:lstStyle/>
                    <a:p>
                      <a:pPr algn="l" fontAlgn="b"/>
                      <a:r>
                        <a:rPr lang="en-US" sz="1800" u="none" strike="noStrike">
                          <a:effectLst/>
                          <a:latin typeface="+mn-lt"/>
                        </a:rPr>
                        <a:t>  High Tier</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64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9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16.4%</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3340696589"/>
                  </a:ext>
                </a:extLst>
              </a:tr>
              <a:tr h="198393">
                <a:tc>
                  <a:txBody>
                    <a:bodyPr/>
                    <a:lstStyle/>
                    <a:p>
                      <a:pPr algn="l" fontAlgn="b"/>
                      <a:r>
                        <a:rPr lang="en-US" sz="1800" u="none" strike="noStrike">
                          <a:effectLst/>
                          <a:latin typeface="+mn-lt"/>
                        </a:rPr>
                        <a:t>    Ttl Supply</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14,445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6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5612205"/>
                  </a:ext>
                </a:extLst>
              </a:tr>
              <a:tr h="198393">
                <a:tc>
                  <a:txBody>
                    <a:bodyPr/>
                    <a:lstStyle/>
                    <a:p>
                      <a:pPr algn="l" fontAlgn="b"/>
                      <a:r>
                        <a:rPr lang="en-US" sz="1800" u="none" strike="noStrike">
                          <a:effectLst/>
                          <a:latin typeface="+mn-lt"/>
                        </a:rPr>
                        <a:t>Exports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170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1753329375"/>
                  </a:ext>
                </a:extLst>
              </a:tr>
              <a:tr h="198393">
                <a:tc>
                  <a:txBody>
                    <a:bodyPr/>
                    <a:lstStyle/>
                    <a:p>
                      <a:pPr algn="l" fontAlgn="b"/>
                      <a:r>
                        <a:rPr lang="en-US" sz="1800" u="none" strike="noStrike">
                          <a:effectLst/>
                          <a:latin typeface="+mn-lt"/>
                        </a:rPr>
                        <a:t>Deliveries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12,185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(70)</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-0.6%</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774008149"/>
                  </a:ext>
                </a:extLst>
              </a:tr>
              <a:tr h="198393">
                <a:tc>
                  <a:txBody>
                    <a:bodyPr/>
                    <a:lstStyle/>
                    <a:p>
                      <a:pPr algn="l" fontAlgn="b"/>
                      <a:r>
                        <a:rPr lang="en-US" sz="1800" u="none" strike="noStrike">
                          <a:effectLst/>
                          <a:latin typeface="+mn-lt"/>
                        </a:rPr>
                        <a:t>  Food</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12,048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(52)</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-0.4%</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213749199"/>
                  </a:ext>
                </a:extLst>
              </a:tr>
              <a:tr h="198393">
                <a:tc>
                  <a:txBody>
                    <a:bodyPr/>
                    <a:lstStyle/>
                    <a:p>
                      <a:pPr algn="l" fontAlgn="b"/>
                      <a:r>
                        <a:rPr lang="en-US" sz="1800" u="none" strike="noStrike">
                          <a:effectLst/>
                          <a:latin typeface="+mn-lt"/>
                        </a:rPr>
                        <a:t>  Other</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137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(18)</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-11.6%</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1494377223"/>
                  </a:ext>
                </a:extLst>
              </a:tr>
              <a:tr h="198393">
                <a:tc>
                  <a:txBody>
                    <a:bodyPr/>
                    <a:lstStyle/>
                    <a:p>
                      <a:pPr algn="l" fontAlgn="b"/>
                      <a:r>
                        <a:rPr lang="en-US" sz="1800" u="none" strike="noStrike">
                          <a:effectLst/>
                          <a:latin typeface="+mn-lt"/>
                        </a:rPr>
                        <a:t>Misc.</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97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97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786366583"/>
                  </a:ext>
                </a:extLst>
              </a:tr>
              <a:tr h="198393">
                <a:tc>
                  <a:txBody>
                    <a:bodyPr/>
                    <a:lstStyle/>
                    <a:p>
                      <a:pPr algn="l" fontAlgn="b"/>
                      <a:r>
                        <a:rPr lang="en-US" sz="1800" u="none" strike="noStrike">
                          <a:effectLst/>
                          <a:latin typeface="+mn-lt"/>
                        </a:rPr>
                        <a:t>    Total Use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12,453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28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0.2%</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3353216656"/>
                  </a:ext>
                </a:extLst>
              </a:tr>
              <a:tr h="252591">
                <a:tc>
                  <a:txBody>
                    <a:bodyPr/>
                    <a:lstStyle/>
                    <a:p>
                      <a:pPr algn="l" fontAlgn="b"/>
                      <a:r>
                        <a:rPr lang="en-US" sz="1800" u="none" strike="noStrike">
                          <a:effectLst/>
                          <a:latin typeface="+mn-lt"/>
                        </a:rPr>
                        <a:t>Ending Stocks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1,993 </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(21)</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dirty="0">
                          <a:effectLst/>
                          <a:latin typeface="+mn-lt"/>
                        </a:rPr>
                        <a:t>-1.0%</a:t>
                      </a:r>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1475546116"/>
                  </a:ext>
                </a:extLst>
              </a:tr>
              <a:tr h="198393">
                <a:tc>
                  <a:txBody>
                    <a:bodyPr/>
                    <a:lstStyle/>
                    <a:p>
                      <a:pPr algn="l" fontAlgn="b"/>
                      <a:r>
                        <a:rPr lang="en-US" sz="1800" u="none" strike="noStrike">
                          <a:effectLst/>
                          <a:latin typeface="+mn-lt"/>
                        </a:rPr>
                        <a:t>Stocks-to-use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16.0%</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u="none" strike="noStrike">
                          <a:effectLst/>
                          <a:latin typeface="+mn-lt"/>
                        </a:rPr>
                        <a:t>     (0.2)</a:t>
                      </a:r>
                      <a:endParaRPr lang="en-US" sz="1800" b="0" i="0" u="none" strike="noStrike">
                        <a:solidFill>
                          <a:srgbClr val="000000"/>
                        </a:solidFill>
                        <a:effectLst/>
                        <a:latin typeface="+mn-lt"/>
                      </a:endParaRPr>
                    </a:p>
                  </a:txBody>
                  <a:tcPr marL="6657" marR="6657" marT="6657" marB="0" anchor="b"/>
                </a:tc>
                <a:tc>
                  <a:txBody>
                    <a:bodyPr/>
                    <a:lstStyle/>
                    <a:p>
                      <a:pPr algn="ctr" fontAlgn="b"/>
                      <a:endParaRPr lang="en-US" sz="1800" b="0" i="0" u="none"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1584585352"/>
                  </a:ext>
                </a:extLst>
              </a:tr>
            </a:tbl>
          </a:graphicData>
        </a:graphic>
      </p:graphicFrame>
      <p:sp>
        <p:nvSpPr>
          <p:cNvPr id="10" name="Oval 9">
            <a:extLst>
              <a:ext uri="{FF2B5EF4-FFF2-40B4-BE49-F238E27FC236}">
                <a16:creationId xmlns:a16="http://schemas.microsoft.com/office/drawing/2014/main" id="{3AE2FC8E-52D8-4C1B-876E-81FA4704AA7C}"/>
              </a:ext>
            </a:extLst>
          </p:cNvPr>
          <p:cNvSpPr/>
          <p:nvPr/>
        </p:nvSpPr>
        <p:spPr>
          <a:xfrm>
            <a:off x="1644446" y="4584925"/>
            <a:ext cx="914400"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15838AB-38D6-4274-9387-096328055236}"/>
              </a:ext>
            </a:extLst>
          </p:cNvPr>
          <p:cNvSpPr/>
          <p:nvPr/>
        </p:nvSpPr>
        <p:spPr>
          <a:xfrm>
            <a:off x="1828800" y="1496486"/>
            <a:ext cx="730046"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048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U.S. Imports from Mexico</a:t>
            </a:r>
          </a:p>
        </p:txBody>
      </p:sp>
      <p:sp>
        <p:nvSpPr>
          <p:cNvPr id="4" name="TextBox 3"/>
          <p:cNvSpPr txBox="1"/>
          <p:nvPr/>
        </p:nvSpPr>
        <p:spPr>
          <a:xfrm>
            <a:off x="-1" y="548408"/>
            <a:ext cx="9143999" cy="369332"/>
          </a:xfrm>
          <a:prstGeom prst="rect">
            <a:avLst/>
          </a:prstGeom>
          <a:noFill/>
        </p:spPr>
        <p:txBody>
          <a:bodyPr wrap="square" rtlCol="0">
            <a:spAutoFit/>
          </a:bodyPr>
          <a:lstStyle/>
          <a:p>
            <a:r>
              <a:rPr lang="en-US" dirty="0"/>
              <a:t>Monthly, in 1,000 tonnes, raw value. *September was forecast.</a:t>
            </a:r>
          </a:p>
        </p:txBody>
      </p:sp>
      <p:pic>
        <p:nvPicPr>
          <p:cNvPr id="10" name="Picture 9" descr="\\data\graphic\LOGOS\SOSLOGOS\Ron_Logos\SosPubLogoVector_Black.jpg">
            <a:extLst>
              <a:ext uri="{FF2B5EF4-FFF2-40B4-BE49-F238E27FC236}">
                <a16:creationId xmlns:a16="http://schemas.microsoft.com/office/drawing/2014/main" id="{8F69A3E1-8EC5-4C9F-9584-48060C75CF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96624E-9D1E-4959-9FFC-5FDAFB26463F}"/>
              </a:ext>
            </a:extLst>
          </p:cNvPr>
          <p:cNvSpPr txBox="1"/>
          <p:nvPr/>
        </p:nvSpPr>
        <p:spPr>
          <a:xfrm>
            <a:off x="76200" y="6495829"/>
            <a:ext cx="4267200" cy="338554"/>
          </a:xfrm>
          <a:prstGeom prst="rect">
            <a:avLst/>
          </a:prstGeom>
          <a:noFill/>
        </p:spPr>
        <p:txBody>
          <a:bodyPr wrap="square" rtlCol="0">
            <a:spAutoFit/>
          </a:bodyPr>
          <a:lstStyle/>
          <a:p>
            <a:r>
              <a:rPr lang="en-US" sz="1600" dirty="0"/>
              <a:t>Sources: U.S.D.A. and U.S. Census Bureau</a:t>
            </a:r>
          </a:p>
        </p:txBody>
      </p:sp>
      <p:graphicFrame>
        <p:nvGraphicFramePr>
          <p:cNvPr id="8" name="Chart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672588484"/>
              </p:ext>
            </p:extLst>
          </p:nvPr>
        </p:nvGraphicFramePr>
        <p:xfrm>
          <a:off x="0" y="932747"/>
          <a:ext cx="9143997" cy="53156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689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Beet and Cane Deliveries</a:t>
            </a:r>
          </a:p>
        </p:txBody>
      </p:sp>
      <p:sp>
        <p:nvSpPr>
          <p:cNvPr id="22" name="TextBox 21">
            <a:extLst>
              <a:ext uri="{FF2B5EF4-FFF2-40B4-BE49-F238E27FC236}">
                <a16:creationId xmlns:a16="http://schemas.microsoft.com/office/drawing/2014/main" id="{C0FB77D5-47AF-4CCF-A591-60673665095E}"/>
              </a:ext>
            </a:extLst>
          </p:cNvPr>
          <p:cNvSpPr txBox="1"/>
          <p:nvPr/>
        </p:nvSpPr>
        <p:spPr>
          <a:xfrm>
            <a:off x="0" y="537117"/>
            <a:ext cx="9067800" cy="369332"/>
          </a:xfrm>
          <a:prstGeom prst="rect">
            <a:avLst/>
          </a:prstGeom>
          <a:noFill/>
        </p:spPr>
        <p:txBody>
          <a:bodyPr wrap="square" rtlCol="0">
            <a:spAutoFit/>
          </a:bodyPr>
          <a:lstStyle/>
          <a:p>
            <a:r>
              <a:rPr lang="en-US" dirty="0"/>
              <a:t>Monthly 2017-18 beet and refined cane deliveries, in 1,000 tons, raw value. Source: U.S.D.A.</a:t>
            </a:r>
          </a:p>
        </p:txBody>
      </p:sp>
      <p:pic>
        <p:nvPicPr>
          <p:cNvPr id="20" name="Picture 9" descr="\\data\graphic\LOGOS\SOSLOGOS\Ron_Logos\SosPubLogoVector_Black.jpg">
            <a:extLst>
              <a:ext uri="{FF2B5EF4-FFF2-40B4-BE49-F238E27FC236}">
                <a16:creationId xmlns:a16="http://schemas.microsoft.com/office/drawing/2014/main" id="{A9FA78C6-A49B-468B-AF10-7440A3B4E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82EA3F6-4697-4990-91D0-6B1D4DBBAD4C}"/>
              </a:ext>
            </a:extLst>
          </p:cNvPr>
          <p:cNvSpPr txBox="1"/>
          <p:nvPr/>
        </p:nvSpPr>
        <p:spPr>
          <a:xfrm>
            <a:off x="0" y="5562600"/>
            <a:ext cx="9144000" cy="923330"/>
          </a:xfrm>
          <a:prstGeom prst="rect">
            <a:avLst/>
          </a:prstGeom>
          <a:noFill/>
          <a:ln w="19050">
            <a:noFill/>
          </a:ln>
        </p:spPr>
        <p:txBody>
          <a:bodyPr wrap="square" rtlCol="0">
            <a:spAutoFit/>
          </a:bodyPr>
          <a:lstStyle/>
          <a:p>
            <a:r>
              <a:rPr lang="en-US" dirty="0"/>
              <a:t>Beet and cane deliveries were stronger in July and August but ended weaker in September. For 2017-18, cane deliveries averaged 70,000 tons/month more than beet, compared with 58,000 more in 2016-17, 154,000 more in 2015-16 and 126,000 more in 2014-15. </a:t>
            </a:r>
          </a:p>
        </p:txBody>
      </p:sp>
      <p:graphicFrame>
        <p:nvGraphicFramePr>
          <p:cNvPr id="11" name="Chart 10">
            <a:extLst>
              <a:ext uri="{FF2B5EF4-FFF2-40B4-BE49-F238E27FC236}">
                <a16:creationId xmlns:a16="http://schemas.microsoft.com/office/drawing/2014/main" id="{C205ADFB-068E-4A09-A045-7D114D726039}"/>
              </a:ext>
            </a:extLst>
          </p:cNvPr>
          <p:cNvGraphicFramePr>
            <a:graphicFrameLocks/>
          </p:cNvGraphicFramePr>
          <p:nvPr>
            <p:extLst>
              <p:ext uri="{D42A27DB-BD31-4B8C-83A1-F6EECF244321}">
                <p14:modId xmlns:p14="http://schemas.microsoft.com/office/powerpoint/2010/main" val="3810679044"/>
              </p:ext>
            </p:extLst>
          </p:nvPr>
        </p:nvGraphicFramePr>
        <p:xfrm>
          <a:off x="0" y="906449"/>
          <a:ext cx="9144000" cy="4656151"/>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a:extLst>
              <a:ext uri="{FF2B5EF4-FFF2-40B4-BE49-F238E27FC236}">
                <a16:creationId xmlns:a16="http://schemas.microsoft.com/office/drawing/2014/main" id="{72ABC1F8-F315-40A9-846F-52AEFC85088A}"/>
              </a:ext>
            </a:extLst>
          </p:cNvPr>
          <p:cNvCxnSpPr>
            <a:cxnSpLocks/>
          </p:cNvCxnSpPr>
          <p:nvPr/>
        </p:nvCxnSpPr>
        <p:spPr>
          <a:xfrm>
            <a:off x="914400" y="3234524"/>
            <a:ext cx="7772400" cy="0"/>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E856B85-DBFA-4E6A-BFD3-C001E3A8330A}"/>
              </a:ext>
            </a:extLst>
          </p:cNvPr>
          <p:cNvSpPr txBox="1"/>
          <p:nvPr/>
        </p:nvSpPr>
        <p:spPr>
          <a:xfrm>
            <a:off x="6813478" y="3799830"/>
            <a:ext cx="1447800" cy="923330"/>
          </a:xfrm>
          <a:prstGeom prst="rect">
            <a:avLst/>
          </a:prstGeom>
          <a:solidFill>
            <a:schemeClr val="bg1"/>
          </a:solidFill>
          <a:ln>
            <a:solidFill>
              <a:schemeClr val="accent1"/>
            </a:solidFill>
          </a:ln>
        </p:spPr>
        <p:txBody>
          <a:bodyPr wrap="square" rtlCol="0">
            <a:spAutoFit/>
          </a:bodyPr>
          <a:lstStyle/>
          <a:p>
            <a:r>
              <a:rPr lang="en-US" dirty="0">
                <a:solidFill>
                  <a:schemeClr val="accent1">
                    <a:lumMod val="50000"/>
                  </a:schemeClr>
                </a:solidFill>
              </a:rPr>
              <a:t>Beet average 439,000 tons per month</a:t>
            </a:r>
          </a:p>
        </p:txBody>
      </p:sp>
      <p:sp>
        <p:nvSpPr>
          <p:cNvPr id="9" name="TextBox 8">
            <a:extLst>
              <a:ext uri="{FF2B5EF4-FFF2-40B4-BE49-F238E27FC236}">
                <a16:creationId xmlns:a16="http://schemas.microsoft.com/office/drawing/2014/main" id="{2D5A4976-1A60-48B9-85D1-BC9064DD15AF}"/>
              </a:ext>
            </a:extLst>
          </p:cNvPr>
          <p:cNvSpPr txBox="1"/>
          <p:nvPr/>
        </p:nvSpPr>
        <p:spPr>
          <a:xfrm>
            <a:off x="2286000" y="1066800"/>
            <a:ext cx="1447800" cy="923330"/>
          </a:xfrm>
          <a:prstGeom prst="rect">
            <a:avLst/>
          </a:prstGeom>
          <a:solidFill>
            <a:schemeClr val="bg1"/>
          </a:solidFill>
          <a:ln>
            <a:solidFill>
              <a:schemeClr val="accent2"/>
            </a:solidFill>
          </a:ln>
        </p:spPr>
        <p:txBody>
          <a:bodyPr wrap="square" rtlCol="0">
            <a:spAutoFit/>
          </a:bodyPr>
          <a:lstStyle/>
          <a:p>
            <a:r>
              <a:rPr lang="en-US" dirty="0">
                <a:solidFill>
                  <a:srgbClr val="CC3300"/>
                </a:solidFill>
              </a:rPr>
              <a:t>Cane average 509,000 tons per month</a:t>
            </a:r>
          </a:p>
        </p:txBody>
      </p:sp>
      <p:cxnSp>
        <p:nvCxnSpPr>
          <p:cNvPr id="15" name="Straight Arrow Connector 14">
            <a:extLst>
              <a:ext uri="{FF2B5EF4-FFF2-40B4-BE49-F238E27FC236}">
                <a16:creationId xmlns:a16="http://schemas.microsoft.com/office/drawing/2014/main" id="{08155D6B-70C5-49F3-8F51-0F52CC6AA179}"/>
              </a:ext>
            </a:extLst>
          </p:cNvPr>
          <p:cNvCxnSpPr>
            <a:cxnSpLocks/>
          </p:cNvCxnSpPr>
          <p:nvPr/>
        </p:nvCxnSpPr>
        <p:spPr>
          <a:xfrm flipV="1">
            <a:off x="7537378" y="3234525"/>
            <a:ext cx="0" cy="5653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12546C7-D5D8-4117-BBFE-E988E88E5E50}"/>
              </a:ext>
            </a:extLst>
          </p:cNvPr>
          <p:cNvCxnSpPr>
            <a:cxnSpLocks/>
            <a:stCxn id="9" idx="2"/>
          </p:cNvCxnSpPr>
          <p:nvPr/>
        </p:nvCxnSpPr>
        <p:spPr>
          <a:xfrm>
            <a:off x="3009900" y="1990130"/>
            <a:ext cx="0" cy="37207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42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Deliveries for Human Use</a:t>
            </a:r>
          </a:p>
        </p:txBody>
      </p:sp>
      <p:pic>
        <p:nvPicPr>
          <p:cNvPr id="20" name="Picture 9" descr="\\data\graphic\LOGOS\SOSLOGOS\Ron_Logos\SosPubLogoVector_Black.jpg">
            <a:extLst>
              <a:ext uri="{FF2B5EF4-FFF2-40B4-BE49-F238E27FC236}">
                <a16:creationId xmlns:a16="http://schemas.microsoft.com/office/drawing/2014/main" id="{A9FA78C6-A49B-468B-AF10-7440A3B4E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9671AFD1-6F2E-4470-92C6-A409F776AD99}"/>
              </a:ext>
            </a:extLst>
          </p:cNvPr>
          <p:cNvGraphicFramePr>
            <a:graphicFrameLocks noGrp="1"/>
          </p:cNvGraphicFramePr>
          <p:nvPr>
            <p:extLst>
              <p:ext uri="{D42A27DB-BD31-4B8C-83A1-F6EECF244321}">
                <p14:modId xmlns:p14="http://schemas.microsoft.com/office/powerpoint/2010/main" val="2671520198"/>
              </p:ext>
            </p:extLst>
          </p:nvPr>
        </p:nvGraphicFramePr>
        <p:xfrm>
          <a:off x="16267" y="603626"/>
          <a:ext cx="6858000" cy="6254373"/>
        </p:xfrm>
        <a:graphic>
          <a:graphicData uri="http://schemas.openxmlformats.org/drawingml/2006/table">
            <a:tbl>
              <a:tblPr>
                <a:tableStyleId>{5C22544A-7EE6-4342-B048-85BDC9FD1C3A}</a:tableStyleId>
              </a:tblPr>
              <a:tblGrid>
                <a:gridCol w="3336533">
                  <a:extLst>
                    <a:ext uri="{9D8B030D-6E8A-4147-A177-3AD203B41FA5}">
                      <a16:colId xmlns:a16="http://schemas.microsoft.com/office/drawing/2014/main" val="727369520"/>
                    </a:ext>
                  </a:extLst>
                </a:gridCol>
                <a:gridCol w="1235467">
                  <a:extLst>
                    <a:ext uri="{9D8B030D-6E8A-4147-A177-3AD203B41FA5}">
                      <a16:colId xmlns:a16="http://schemas.microsoft.com/office/drawing/2014/main" val="2158219457"/>
                    </a:ext>
                  </a:extLst>
                </a:gridCol>
                <a:gridCol w="1143000">
                  <a:extLst>
                    <a:ext uri="{9D8B030D-6E8A-4147-A177-3AD203B41FA5}">
                      <a16:colId xmlns:a16="http://schemas.microsoft.com/office/drawing/2014/main" val="3907596287"/>
                    </a:ext>
                  </a:extLst>
                </a:gridCol>
                <a:gridCol w="1143000">
                  <a:extLst>
                    <a:ext uri="{9D8B030D-6E8A-4147-A177-3AD203B41FA5}">
                      <a16:colId xmlns:a16="http://schemas.microsoft.com/office/drawing/2014/main" val="3509929426"/>
                    </a:ext>
                  </a:extLst>
                </a:gridCol>
              </a:tblGrid>
              <a:tr h="245971">
                <a:tc>
                  <a:txBody>
                    <a:bodyPr/>
                    <a:lstStyle/>
                    <a:p>
                      <a:pPr algn="l" fontAlgn="b"/>
                      <a:endParaRPr lang="en-US" sz="1600" b="1" i="0" u="none" strike="noStrike" dirty="0">
                        <a:solidFill>
                          <a:srgbClr val="000000"/>
                        </a:solidFill>
                        <a:effectLst/>
                        <a:latin typeface="+mn-lt"/>
                      </a:endParaRPr>
                    </a:p>
                  </a:txBody>
                  <a:tcPr marL="7515" marR="7515" marT="7515" marB="0" anchor="b">
                    <a:solidFill>
                      <a:schemeClr val="bg1"/>
                    </a:solidFill>
                  </a:tcPr>
                </a:tc>
                <a:tc>
                  <a:txBody>
                    <a:bodyPr/>
                    <a:lstStyle/>
                    <a:p>
                      <a:pPr algn="ctr" fontAlgn="b"/>
                      <a:r>
                        <a:rPr lang="en-US" sz="1600" b="1" u="none" strike="noStrike" dirty="0">
                          <a:effectLst/>
                          <a:latin typeface="+mn-lt"/>
                        </a:rPr>
                        <a:t>FY 2018</a:t>
                      </a:r>
                      <a:endParaRPr lang="en-US" sz="1600" b="1"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ctr" fontAlgn="b"/>
                      <a:r>
                        <a:rPr lang="en-US" sz="1600" b="1" u="none" strike="noStrike">
                          <a:effectLst/>
                          <a:latin typeface="+mn-lt"/>
                        </a:rPr>
                        <a:t>FY 2017</a:t>
                      </a:r>
                      <a:endParaRPr lang="en-US" sz="1600" b="1" i="0" u="none" strike="noStrike">
                        <a:solidFill>
                          <a:srgbClr val="000000"/>
                        </a:solidFill>
                        <a:effectLst/>
                        <a:latin typeface="+mn-lt"/>
                      </a:endParaRPr>
                    </a:p>
                  </a:txBody>
                  <a:tcPr marL="7515" marR="7515" marT="7515" marB="0" anchor="b">
                    <a:noFill/>
                  </a:tcPr>
                </a:tc>
                <a:tc>
                  <a:txBody>
                    <a:bodyPr/>
                    <a:lstStyle/>
                    <a:p>
                      <a:pPr algn="ctr" fontAlgn="b"/>
                      <a:r>
                        <a:rPr lang="en-US" sz="1600" b="1" u="none" strike="noStrike" dirty="0">
                          <a:effectLst/>
                          <a:latin typeface="+mn-lt"/>
                        </a:rPr>
                        <a:t>PERCENT</a:t>
                      </a:r>
                      <a:endParaRPr lang="en-US" sz="1600" b="1"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717562433"/>
                  </a:ext>
                </a:extLst>
              </a:tr>
              <a:tr h="245971">
                <a:tc>
                  <a:txBody>
                    <a:bodyPr/>
                    <a:lstStyle/>
                    <a:p>
                      <a:pPr algn="ctr" fontAlgn="b"/>
                      <a:r>
                        <a:rPr lang="en-US" sz="1600" b="1" u="sng" strike="noStrike" dirty="0">
                          <a:effectLst/>
                          <a:latin typeface="+mn-lt"/>
                        </a:rPr>
                        <a:t>PRODUCT OR BUSINESS OF BUYER</a:t>
                      </a:r>
                      <a:endParaRPr lang="en-US" sz="1600" b="1" i="0" u="sng" strike="noStrike" dirty="0">
                        <a:solidFill>
                          <a:srgbClr val="000000"/>
                        </a:solidFill>
                        <a:effectLst/>
                        <a:latin typeface="+mn-lt"/>
                      </a:endParaRPr>
                    </a:p>
                  </a:txBody>
                  <a:tcPr marL="7515" marR="7515" marT="7515" marB="0" anchor="b">
                    <a:solidFill>
                      <a:schemeClr val="bg1"/>
                    </a:solidFill>
                  </a:tcPr>
                </a:tc>
                <a:tc>
                  <a:txBody>
                    <a:bodyPr/>
                    <a:lstStyle/>
                    <a:p>
                      <a:pPr algn="ctr" fontAlgn="b"/>
                      <a:r>
                        <a:rPr lang="en-US" sz="1600" b="1" u="sng" strike="noStrike" dirty="0">
                          <a:effectLst/>
                          <a:latin typeface="+mn-lt"/>
                        </a:rPr>
                        <a:t>(OCT - SEP)</a:t>
                      </a:r>
                      <a:endParaRPr lang="en-US" sz="1600" b="1" i="0" u="sng"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ctr" fontAlgn="b"/>
                      <a:r>
                        <a:rPr lang="en-US" sz="1600" b="1" u="sng" strike="noStrike" dirty="0">
                          <a:effectLst/>
                          <a:latin typeface="+mn-lt"/>
                        </a:rPr>
                        <a:t>(OCT - SEP)</a:t>
                      </a:r>
                      <a:endParaRPr lang="en-US" sz="1600" b="1" i="0" u="sng" strike="noStrike" dirty="0">
                        <a:solidFill>
                          <a:srgbClr val="000000"/>
                        </a:solidFill>
                        <a:effectLst/>
                        <a:latin typeface="+mn-lt"/>
                      </a:endParaRPr>
                    </a:p>
                  </a:txBody>
                  <a:tcPr marL="7515" marR="7515" marT="7515" marB="0" anchor="b">
                    <a:noFill/>
                  </a:tcPr>
                </a:tc>
                <a:tc>
                  <a:txBody>
                    <a:bodyPr/>
                    <a:lstStyle/>
                    <a:p>
                      <a:pPr algn="ctr" fontAlgn="b"/>
                      <a:r>
                        <a:rPr lang="en-US" sz="1600" b="1" u="sng" strike="noStrike" dirty="0">
                          <a:effectLst/>
                          <a:latin typeface="+mn-lt"/>
                        </a:rPr>
                        <a:t>CHANGE</a:t>
                      </a:r>
                      <a:endParaRPr lang="en-US" sz="1600" b="1" i="0" u="sng"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4105883118"/>
                  </a:ext>
                </a:extLst>
              </a:tr>
              <a:tr h="126663">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bg1"/>
                    </a:solid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l" fontAlgn="b"/>
                      <a:endParaRPr lang="en-US" sz="800" b="0" i="0" u="none" strike="noStrike">
                        <a:solidFill>
                          <a:srgbClr val="000000"/>
                        </a:solidFill>
                        <a:effectLst/>
                        <a:latin typeface="+mn-lt"/>
                      </a:endParaRPr>
                    </a:p>
                  </a:txBody>
                  <a:tcPr marL="7515" marR="7515" marT="7515" marB="0" anchor="b">
                    <a:no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205312480"/>
                  </a:ext>
                </a:extLst>
              </a:tr>
              <a:tr h="245971">
                <a:tc>
                  <a:txBody>
                    <a:bodyPr/>
                    <a:lstStyle/>
                    <a:p>
                      <a:pPr algn="l" fontAlgn="b"/>
                      <a:r>
                        <a:rPr lang="en-US" sz="1600" b="1" u="none" strike="noStrike" dirty="0">
                          <a:solidFill>
                            <a:schemeClr val="tx1"/>
                          </a:solidFill>
                          <a:effectLst/>
                          <a:latin typeface="+mn-lt"/>
                        </a:rPr>
                        <a:t>Total Deliveries/1 </a:t>
                      </a:r>
                      <a:r>
                        <a:rPr lang="en-US" sz="1200" b="1" u="none" strike="noStrike" dirty="0">
                          <a:solidFill>
                            <a:schemeClr val="tx1"/>
                          </a:solidFill>
                          <a:effectLst/>
                          <a:latin typeface="+mn-lt"/>
                        </a:rPr>
                        <a:t>(actual weight)</a:t>
                      </a:r>
                      <a:endParaRPr lang="en-US" sz="1200" b="1" i="0" u="none" strike="noStrike" dirty="0">
                        <a:solidFill>
                          <a:schemeClr val="tx1"/>
                        </a:solidFill>
                        <a:effectLst/>
                        <a:latin typeface="+mn-lt"/>
                      </a:endParaRPr>
                    </a:p>
                  </a:txBody>
                  <a:tcPr marL="7515" marR="7515" marT="7515" marB="0" anchor="b">
                    <a:solidFill>
                      <a:schemeClr val="bg1"/>
                    </a:solidFill>
                  </a:tcPr>
                </a:tc>
                <a:tc>
                  <a:txBody>
                    <a:bodyPr/>
                    <a:lstStyle/>
                    <a:p>
                      <a:pPr algn="r" fontAlgn="b"/>
                      <a:r>
                        <a:rPr lang="en-US" sz="1600" b="1" u="none" strike="noStrike" dirty="0">
                          <a:solidFill>
                            <a:schemeClr val="tx1"/>
                          </a:solidFill>
                          <a:effectLst/>
                          <a:latin typeface="+mn-lt"/>
                        </a:rPr>
                        <a:t>10,741,446</a:t>
                      </a:r>
                      <a:endParaRPr lang="en-US" sz="1600" b="1" i="0" u="none" strike="noStrike" dirty="0">
                        <a:solidFill>
                          <a:schemeClr val="tx1"/>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b="1" u="none" strike="noStrike">
                          <a:solidFill>
                            <a:schemeClr val="tx1"/>
                          </a:solidFill>
                          <a:effectLst/>
                          <a:latin typeface="+mn-lt"/>
                        </a:rPr>
                        <a:t>10,765,553</a:t>
                      </a:r>
                      <a:endParaRPr lang="en-US" sz="1600" b="1" i="0" u="none" strike="noStrike">
                        <a:solidFill>
                          <a:schemeClr val="tx1"/>
                        </a:solidFill>
                        <a:effectLst/>
                        <a:latin typeface="+mn-lt"/>
                      </a:endParaRPr>
                    </a:p>
                  </a:txBody>
                  <a:tcPr marL="7515" marR="7515" marT="7515" marB="0" anchor="b">
                    <a:noFill/>
                  </a:tcPr>
                </a:tc>
                <a:tc>
                  <a:txBody>
                    <a:bodyPr/>
                    <a:lstStyle/>
                    <a:p>
                      <a:pPr algn="r" fontAlgn="b"/>
                      <a:r>
                        <a:rPr lang="en-US" sz="1600" b="1" u="none" strike="noStrike" dirty="0">
                          <a:solidFill>
                            <a:schemeClr val="tx1"/>
                          </a:solidFill>
                          <a:effectLst/>
                          <a:latin typeface="+mn-lt"/>
                        </a:rPr>
                        <a:t>-0.2</a:t>
                      </a:r>
                      <a:endParaRPr lang="en-US" sz="1600" b="1" i="0" u="none" strike="noStrike" dirty="0">
                        <a:solidFill>
                          <a:schemeClr val="tx1"/>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294728516"/>
                  </a:ext>
                </a:extLst>
              </a:tr>
              <a:tr h="245971">
                <a:tc>
                  <a:txBody>
                    <a:bodyPr/>
                    <a:lstStyle/>
                    <a:p>
                      <a:pPr algn="l" fontAlgn="b"/>
                      <a:r>
                        <a:rPr lang="en-US" sz="1600" u="none" strike="noStrike" dirty="0">
                          <a:solidFill>
                            <a:srgbClr val="FF0000"/>
                          </a:solidFill>
                          <a:effectLst/>
                          <a:latin typeface="+mn-lt"/>
                        </a:rPr>
                        <a:t>  1-Bakery, cereal, and related products </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FF0000"/>
                          </a:solidFill>
                          <a:effectLst/>
                          <a:latin typeface="+mn-lt"/>
                        </a:rPr>
                        <a:t>2,498,493</a:t>
                      </a:r>
                      <a:endParaRPr lang="en-US" sz="1600" b="0" i="0" u="none" strike="noStrike" dirty="0">
                        <a:solidFill>
                          <a:srgbClr val="FF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a:solidFill>
                            <a:srgbClr val="FF0000"/>
                          </a:solidFill>
                          <a:effectLst/>
                          <a:latin typeface="+mn-lt"/>
                        </a:rPr>
                        <a:t>2,522,028</a:t>
                      </a:r>
                      <a:endParaRPr lang="en-US" sz="1600" b="0" i="0" u="none" strike="noStrike">
                        <a:solidFill>
                          <a:srgbClr val="FF0000"/>
                        </a:solidFill>
                        <a:effectLst/>
                        <a:latin typeface="+mn-lt"/>
                      </a:endParaRPr>
                    </a:p>
                  </a:txBody>
                  <a:tcPr marL="7515" marR="7515" marT="7515" marB="0" anchor="b">
                    <a:noFill/>
                  </a:tcPr>
                </a:tc>
                <a:tc>
                  <a:txBody>
                    <a:bodyPr/>
                    <a:lstStyle/>
                    <a:p>
                      <a:pPr algn="r" fontAlgn="b"/>
                      <a:r>
                        <a:rPr lang="en-US" sz="1600" u="none" strike="noStrike" dirty="0">
                          <a:solidFill>
                            <a:srgbClr val="FF0000"/>
                          </a:solidFill>
                          <a:effectLst/>
                          <a:latin typeface="+mn-lt"/>
                        </a:rPr>
                        <a:t>-0.9</a:t>
                      </a:r>
                      <a:endParaRPr lang="en-US" sz="1600" b="0" i="0" u="none" strike="noStrike" dirty="0">
                        <a:solidFill>
                          <a:srgbClr val="FF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95254480"/>
                  </a:ext>
                </a:extLst>
              </a:tr>
              <a:tr h="245971">
                <a:tc>
                  <a:txBody>
                    <a:bodyPr/>
                    <a:lstStyle/>
                    <a:p>
                      <a:pPr algn="l" fontAlgn="b"/>
                      <a:r>
                        <a:rPr lang="en-US" sz="1600" u="none" strike="noStrike" dirty="0">
                          <a:solidFill>
                            <a:srgbClr val="0000FF"/>
                          </a:solidFill>
                          <a:effectLst/>
                          <a:latin typeface="+mn-lt"/>
                        </a:rPr>
                        <a:t>  4-Confectionery and related products </a:t>
                      </a:r>
                      <a:endParaRPr lang="en-US" sz="1600" b="0" i="0" u="none" strike="noStrike" dirty="0">
                        <a:solidFill>
                          <a:srgbClr val="0000FF"/>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0000FF"/>
                          </a:solidFill>
                          <a:effectLst/>
                          <a:latin typeface="+mn-lt"/>
                        </a:rPr>
                        <a:t>1,212,601</a:t>
                      </a:r>
                      <a:endParaRPr lang="en-US" sz="1600" b="0" i="0" u="none" strike="noStrike" dirty="0">
                        <a:solidFill>
                          <a:srgbClr val="0000FF"/>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a:solidFill>
                            <a:srgbClr val="0000FF"/>
                          </a:solidFill>
                          <a:effectLst/>
                          <a:latin typeface="+mn-lt"/>
                        </a:rPr>
                        <a:t>1,152,195</a:t>
                      </a:r>
                      <a:endParaRPr lang="en-US" sz="1600" b="0" i="0" u="none" strike="noStrike">
                        <a:solidFill>
                          <a:srgbClr val="0000FF"/>
                        </a:solidFill>
                        <a:effectLst/>
                        <a:latin typeface="+mn-lt"/>
                      </a:endParaRPr>
                    </a:p>
                  </a:txBody>
                  <a:tcPr marL="7515" marR="7515" marT="7515" marB="0" anchor="b">
                    <a:noFill/>
                  </a:tcPr>
                </a:tc>
                <a:tc>
                  <a:txBody>
                    <a:bodyPr/>
                    <a:lstStyle/>
                    <a:p>
                      <a:pPr algn="r" fontAlgn="b"/>
                      <a:r>
                        <a:rPr lang="en-US" sz="1600" u="none" strike="noStrike" dirty="0">
                          <a:solidFill>
                            <a:srgbClr val="0000FF"/>
                          </a:solidFill>
                          <a:effectLst/>
                          <a:latin typeface="+mn-lt"/>
                        </a:rPr>
                        <a:t>5.2</a:t>
                      </a:r>
                      <a:endParaRPr lang="en-US" sz="1600" b="0" i="0" u="none" strike="noStrike" dirty="0">
                        <a:solidFill>
                          <a:srgbClr val="0000FF"/>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2028086010"/>
                  </a:ext>
                </a:extLst>
              </a:tr>
              <a:tr h="245971">
                <a:tc>
                  <a:txBody>
                    <a:bodyPr/>
                    <a:lstStyle/>
                    <a:p>
                      <a:pPr algn="l" fontAlgn="b"/>
                      <a:r>
                        <a:rPr lang="en-US" sz="1600" u="none" strike="noStrike" dirty="0">
                          <a:solidFill>
                            <a:srgbClr val="0000FF"/>
                          </a:solidFill>
                          <a:effectLst/>
                          <a:latin typeface="+mn-lt"/>
                        </a:rPr>
                        <a:t>  6-Ice cream and dairy products </a:t>
                      </a:r>
                      <a:endParaRPr lang="en-US" sz="1600" b="0" i="0" u="none" strike="noStrike" dirty="0">
                        <a:solidFill>
                          <a:srgbClr val="0000FF"/>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0000FF"/>
                          </a:solidFill>
                          <a:effectLst/>
                          <a:latin typeface="+mn-lt"/>
                        </a:rPr>
                        <a:t>807,924</a:t>
                      </a:r>
                      <a:endParaRPr lang="en-US" sz="1600" b="0" i="0" u="none" strike="noStrike" dirty="0">
                        <a:solidFill>
                          <a:srgbClr val="0000FF"/>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a:solidFill>
                            <a:srgbClr val="0000FF"/>
                          </a:solidFill>
                          <a:effectLst/>
                          <a:latin typeface="+mn-lt"/>
                        </a:rPr>
                        <a:t>756,146</a:t>
                      </a:r>
                      <a:endParaRPr lang="en-US" sz="1600" b="0" i="0" u="none" strike="noStrike">
                        <a:solidFill>
                          <a:srgbClr val="0000FF"/>
                        </a:solidFill>
                        <a:effectLst/>
                        <a:latin typeface="+mn-lt"/>
                      </a:endParaRPr>
                    </a:p>
                  </a:txBody>
                  <a:tcPr marL="7515" marR="7515" marT="7515" marB="0" anchor="b">
                    <a:noFill/>
                  </a:tcPr>
                </a:tc>
                <a:tc>
                  <a:txBody>
                    <a:bodyPr/>
                    <a:lstStyle/>
                    <a:p>
                      <a:pPr algn="r" fontAlgn="b"/>
                      <a:r>
                        <a:rPr lang="en-US" sz="1600" u="none" strike="noStrike" dirty="0">
                          <a:solidFill>
                            <a:srgbClr val="0000FF"/>
                          </a:solidFill>
                          <a:effectLst/>
                          <a:latin typeface="+mn-lt"/>
                        </a:rPr>
                        <a:t>6.8</a:t>
                      </a:r>
                      <a:endParaRPr lang="en-US" sz="1600" b="0" i="0" u="none" strike="noStrike" dirty="0">
                        <a:solidFill>
                          <a:srgbClr val="0000FF"/>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859716235"/>
                  </a:ext>
                </a:extLst>
              </a:tr>
              <a:tr h="245971">
                <a:tc>
                  <a:txBody>
                    <a:bodyPr/>
                    <a:lstStyle/>
                    <a:p>
                      <a:pPr algn="l" fontAlgn="b"/>
                      <a:r>
                        <a:rPr lang="en-US" sz="1600" u="none" strike="noStrike" dirty="0">
                          <a:solidFill>
                            <a:srgbClr val="0000FF"/>
                          </a:solidFill>
                          <a:effectLst/>
                          <a:latin typeface="+mn-lt"/>
                        </a:rPr>
                        <a:t>  7-Beverages </a:t>
                      </a:r>
                      <a:endParaRPr lang="en-US" sz="1600" b="0" i="0" u="none" strike="noStrike" dirty="0">
                        <a:solidFill>
                          <a:srgbClr val="0000FF"/>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0000FF"/>
                          </a:solidFill>
                          <a:effectLst/>
                          <a:latin typeface="+mn-lt"/>
                        </a:rPr>
                        <a:t>711,410</a:t>
                      </a:r>
                      <a:endParaRPr lang="en-US" sz="1600" b="0" i="0" u="none" strike="noStrike" dirty="0">
                        <a:solidFill>
                          <a:srgbClr val="0000FF"/>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a:solidFill>
                            <a:srgbClr val="0000FF"/>
                          </a:solidFill>
                          <a:effectLst/>
                          <a:latin typeface="+mn-lt"/>
                        </a:rPr>
                        <a:t>684,159</a:t>
                      </a:r>
                      <a:endParaRPr lang="en-US" sz="1600" b="0" i="0" u="none" strike="noStrike">
                        <a:solidFill>
                          <a:srgbClr val="0000FF"/>
                        </a:solidFill>
                        <a:effectLst/>
                        <a:latin typeface="+mn-lt"/>
                      </a:endParaRPr>
                    </a:p>
                  </a:txBody>
                  <a:tcPr marL="7515" marR="7515" marT="7515" marB="0" anchor="b">
                    <a:noFill/>
                  </a:tcPr>
                </a:tc>
                <a:tc>
                  <a:txBody>
                    <a:bodyPr/>
                    <a:lstStyle/>
                    <a:p>
                      <a:pPr algn="r" fontAlgn="b"/>
                      <a:r>
                        <a:rPr lang="en-US" sz="1600" u="none" strike="noStrike" dirty="0">
                          <a:solidFill>
                            <a:srgbClr val="0000FF"/>
                          </a:solidFill>
                          <a:effectLst/>
                          <a:latin typeface="+mn-lt"/>
                        </a:rPr>
                        <a:t>4.0</a:t>
                      </a:r>
                      <a:endParaRPr lang="en-US" sz="1600" b="0" i="0" u="none" strike="noStrike" dirty="0">
                        <a:solidFill>
                          <a:srgbClr val="0000FF"/>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613822769"/>
                  </a:ext>
                </a:extLst>
              </a:tr>
              <a:tr h="245971">
                <a:tc>
                  <a:txBody>
                    <a:bodyPr/>
                    <a:lstStyle/>
                    <a:p>
                      <a:pPr algn="l" fontAlgn="b"/>
                      <a:r>
                        <a:rPr lang="en-US" sz="1600" u="none" strike="noStrike" dirty="0">
                          <a:effectLst/>
                          <a:latin typeface="+mn-lt"/>
                        </a:rPr>
                        <a:t>  Canned, bottled and frozen foods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369,689</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a:effectLst/>
                          <a:latin typeface="+mn-lt"/>
                        </a:rPr>
                        <a:t>425,094</a:t>
                      </a:r>
                      <a:endParaRPr lang="en-US" sz="1600" b="0" i="0" u="none" strike="noStrike">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-13.0</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534711391"/>
                  </a:ext>
                </a:extLst>
              </a:tr>
              <a:tr h="245971">
                <a:tc>
                  <a:txBody>
                    <a:bodyPr/>
                    <a:lstStyle/>
                    <a:p>
                      <a:pPr algn="l" fontAlgn="b"/>
                      <a:r>
                        <a:rPr lang="en-US" sz="1600" u="none" strike="noStrike" dirty="0">
                          <a:solidFill>
                            <a:srgbClr val="0000FF"/>
                          </a:solidFill>
                          <a:effectLst/>
                          <a:latin typeface="+mn-lt"/>
                        </a:rPr>
                        <a:t>  5-Multiple and all other food uses</a:t>
                      </a:r>
                      <a:endParaRPr lang="en-US" sz="1600" b="0" i="0" u="none" strike="noStrike" dirty="0">
                        <a:solidFill>
                          <a:srgbClr val="0000FF"/>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0000FF"/>
                          </a:solidFill>
                          <a:effectLst/>
                          <a:latin typeface="+mn-lt"/>
                        </a:rPr>
                        <a:t>1,180,730</a:t>
                      </a:r>
                      <a:endParaRPr lang="en-US" sz="1600" b="0" i="0" u="none" strike="noStrike" dirty="0">
                        <a:solidFill>
                          <a:srgbClr val="0000FF"/>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solidFill>
                            <a:srgbClr val="0000FF"/>
                          </a:solidFill>
                          <a:effectLst/>
                          <a:latin typeface="+mn-lt"/>
                        </a:rPr>
                        <a:t>942,812</a:t>
                      </a:r>
                      <a:endParaRPr lang="en-US" sz="1600" b="0" i="0" u="none" strike="noStrike" dirty="0">
                        <a:solidFill>
                          <a:srgbClr val="0000FF"/>
                        </a:solidFill>
                        <a:effectLst/>
                        <a:latin typeface="+mn-lt"/>
                      </a:endParaRPr>
                    </a:p>
                  </a:txBody>
                  <a:tcPr marL="7515" marR="7515" marT="7515" marB="0" anchor="b">
                    <a:noFill/>
                  </a:tcPr>
                </a:tc>
                <a:tc>
                  <a:txBody>
                    <a:bodyPr/>
                    <a:lstStyle/>
                    <a:p>
                      <a:pPr algn="r" fontAlgn="b"/>
                      <a:r>
                        <a:rPr lang="en-US" sz="1600" u="none" strike="noStrike" dirty="0">
                          <a:solidFill>
                            <a:srgbClr val="0000FF"/>
                          </a:solidFill>
                          <a:effectLst/>
                          <a:latin typeface="+mn-lt"/>
                        </a:rPr>
                        <a:t>25.2</a:t>
                      </a:r>
                      <a:endParaRPr lang="en-US" sz="1600" b="0" i="0" u="none" strike="noStrike" dirty="0">
                        <a:solidFill>
                          <a:srgbClr val="0000FF"/>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278029014"/>
                  </a:ext>
                </a:extLst>
              </a:tr>
              <a:tr h="245971">
                <a:tc>
                  <a:txBody>
                    <a:bodyPr/>
                    <a:lstStyle/>
                    <a:p>
                      <a:pPr algn="l" fontAlgn="b"/>
                      <a:r>
                        <a:rPr lang="en-US" sz="1600" u="none" strike="noStrike" dirty="0">
                          <a:effectLst/>
                          <a:latin typeface="+mn-lt"/>
                        </a:rPr>
                        <a:t>  Non-food uses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121,293</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141,764</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-14.4</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592502462"/>
                  </a:ext>
                </a:extLst>
              </a:tr>
              <a:tr h="245971">
                <a:tc>
                  <a:txBody>
                    <a:bodyPr/>
                    <a:lstStyle/>
                    <a:p>
                      <a:pPr algn="l" fontAlgn="b"/>
                      <a:r>
                        <a:rPr lang="en-US" sz="1600" u="none" strike="noStrike" dirty="0">
                          <a:effectLst/>
                          <a:latin typeface="+mn-lt"/>
                        </a:rPr>
                        <a:t>  Hotels, restaurants, institutions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94,526</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86,725</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9.0</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4040651496"/>
                  </a:ext>
                </a:extLst>
              </a:tr>
              <a:tr h="245971">
                <a:tc>
                  <a:txBody>
                    <a:bodyPr/>
                    <a:lstStyle/>
                    <a:p>
                      <a:pPr algn="l" fontAlgn="b"/>
                      <a:r>
                        <a:rPr lang="en-US" sz="1600" u="none" strike="noStrike" dirty="0">
                          <a:solidFill>
                            <a:srgbClr val="FF0000"/>
                          </a:solidFill>
                          <a:effectLst/>
                          <a:latin typeface="+mn-lt"/>
                        </a:rPr>
                        <a:t>  2-Wholesale grocers, jobbers, dealers</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FF0000"/>
                          </a:solidFill>
                          <a:effectLst/>
                          <a:latin typeface="+mn-lt"/>
                        </a:rPr>
                        <a:t>2,168,126</a:t>
                      </a:r>
                      <a:endParaRPr lang="en-US" sz="1600" b="0" i="0" u="none" strike="noStrike" dirty="0">
                        <a:solidFill>
                          <a:srgbClr val="FF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solidFill>
                            <a:srgbClr val="FF0000"/>
                          </a:solidFill>
                          <a:effectLst/>
                          <a:latin typeface="+mn-lt"/>
                        </a:rPr>
                        <a:t>2,268,802</a:t>
                      </a:r>
                      <a:endParaRPr lang="en-US" sz="1600" b="0" i="0" u="none" strike="noStrike" dirty="0">
                        <a:solidFill>
                          <a:srgbClr val="FF0000"/>
                        </a:solidFill>
                        <a:effectLst/>
                        <a:latin typeface="+mn-lt"/>
                      </a:endParaRPr>
                    </a:p>
                  </a:txBody>
                  <a:tcPr marL="7515" marR="7515" marT="7515" marB="0" anchor="b">
                    <a:noFill/>
                  </a:tcPr>
                </a:tc>
                <a:tc>
                  <a:txBody>
                    <a:bodyPr/>
                    <a:lstStyle/>
                    <a:p>
                      <a:pPr algn="r" fontAlgn="b"/>
                      <a:r>
                        <a:rPr lang="en-US" sz="1600" u="none" strike="noStrike" dirty="0">
                          <a:solidFill>
                            <a:srgbClr val="FF0000"/>
                          </a:solidFill>
                          <a:effectLst/>
                          <a:latin typeface="+mn-lt"/>
                        </a:rPr>
                        <a:t>-4.4</a:t>
                      </a:r>
                      <a:endParaRPr lang="en-US" sz="1600" b="0" i="0" u="none" strike="noStrike" dirty="0">
                        <a:solidFill>
                          <a:srgbClr val="FF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4223078359"/>
                  </a:ext>
                </a:extLst>
              </a:tr>
              <a:tr h="245971">
                <a:tc>
                  <a:txBody>
                    <a:bodyPr/>
                    <a:lstStyle/>
                    <a:p>
                      <a:pPr algn="l" fontAlgn="b"/>
                      <a:r>
                        <a:rPr lang="en-US" sz="1600" u="none" strike="noStrike" dirty="0">
                          <a:solidFill>
                            <a:srgbClr val="0000FF"/>
                          </a:solidFill>
                          <a:effectLst/>
                          <a:latin typeface="+mn-lt"/>
                        </a:rPr>
                        <a:t>  3-Retail grocers, chain stores </a:t>
                      </a:r>
                      <a:endParaRPr lang="en-US" sz="1600" b="0" i="0" u="none" strike="noStrike" dirty="0">
                        <a:solidFill>
                          <a:srgbClr val="0000FF"/>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0000FF"/>
                          </a:solidFill>
                          <a:effectLst/>
                          <a:latin typeface="+mn-lt"/>
                        </a:rPr>
                        <a:t>1,240,969</a:t>
                      </a:r>
                      <a:endParaRPr lang="en-US" sz="1600" b="0" i="0" u="none" strike="noStrike" dirty="0">
                        <a:solidFill>
                          <a:srgbClr val="0000FF"/>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solidFill>
                            <a:srgbClr val="0000FF"/>
                          </a:solidFill>
                          <a:effectLst/>
                          <a:latin typeface="+mn-lt"/>
                        </a:rPr>
                        <a:t>1,234,727</a:t>
                      </a:r>
                      <a:endParaRPr lang="en-US" sz="1600" b="0" i="0" u="none" strike="noStrike" dirty="0">
                        <a:solidFill>
                          <a:srgbClr val="0000FF"/>
                        </a:solidFill>
                        <a:effectLst/>
                        <a:latin typeface="+mn-lt"/>
                      </a:endParaRPr>
                    </a:p>
                  </a:txBody>
                  <a:tcPr marL="7515" marR="7515" marT="7515" marB="0" anchor="b">
                    <a:noFill/>
                  </a:tcPr>
                </a:tc>
                <a:tc>
                  <a:txBody>
                    <a:bodyPr/>
                    <a:lstStyle/>
                    <a:p>
                      <a:pPr algn="r" fontAlgn="b"/>
                      <a:r>
                        <a:rPr lang="en-US" sz="1600" u="none" strike="noStrike" dirty="0">
                          <a:solidFill>
                            <a:srgbClr val="0000FF"/>
                          </a:solidFill>
                          <a:effectLst/>
                          <a:latin typeface="+mn-lt"/>
                        </a:rPr>
                        <a:t>0.5</a:t>
                      </a:r>
                      <a:endParaRPr lang="en-US" sz="1600" b="0" i="0" u="none" strike="noStrike" dirty="0">
                        <a:solidFill>
                          <a:srgbClr val="0000FF"/>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760966060"/>
                  </a:ext>
                </a:extLst>
              </a:tr>
              <a:tr h="245971">
                <a:tc>
                  <a:txBody>
                    <a:bodyPr/>
                    <a:lstStyle/>
                    <a:p>
                      <a:pPr algn="l" fontAlgn="b"/>
                      <a:r>
                        <a:rPr lang="en-US" sz="1600" u="none" strike="noStrike" dirty="0">
                          <a:effectLst/>
                          <a:latin typeface="+mn-lt"/>
                        </a:rPr>
                        <a:t>  Government agencies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13,154</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13,846</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-5.0</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706290093"/>
                  </a:ext>
                </a:extLst>
              </a:tr>
              <a:tr h="245971">
                <a:tc>
                  <a:txBody>
                    <a:bodyPr/>
                    <a:lstStyle/>
                    <a:p>
                      <a:pPr algn="l" fontAlgn="b"/>
                      <a:r>
                        <a:rPr lang="en-US" sz="1600" u="none" strike="noStrike" dirty="0">
                          <a:effectLst/>
                          <a:latin typeface="+mn-lt"/>
                        </a:rPr>
                        <a:t>  All other deliveries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322,531</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537,256</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-40.0</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483584735"/>
                  </a:ext>
                </a:extLst>
              </a:tr>
              <a:tr h="126663">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bg1"/>
                    </a:solidFill>
                  </a:tcPr>
                </a:tc>
                <a:tc>
                  <a:txBody>
                    <a:bodyPr/>
                    <a:lstStyle/>
                    <a:p>
                      <a:pPr algn="l" fontAlgn="b"/>
                      <a:endParaRPr lang="en-US" sz="800" b="0" i="0" u="none" strike="noStrike">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l" fontAlgn="b"/>
                      <a:endParaRPr lang="en-US" sz="800" b="0" i="0" u="none" strike="noStrike" dirty="0">
                        <a:solidFill>
                          <a:srgbClr val="000000"/>
                        </a:solidFill>
                        <a:effectLst/>
                        <a:latin typeface="+mn-lt"/>
                      </a:endParaRPr>
                    </a:p>
                  </a:txBody>
                  <a:tcPr marL="7515" marR="7515" marT="7515" marB="0" anchor="b">
                    <a:no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992003190"/>
                  </a:ext>
                </a:extLst>
              </a:tr>
              <a:tr h="245971">
                <a:tc>
                  <a:txBody>
                    <a:bodyPr/>
                    <a:lstStyle/>
                    <a:p>
                      <a:pPr algn="l" fontAlgn="b"/>
                      <a:r>
                        <a:rPr lang="en-US" sz="1600" b="1" u="none" strike="noStrike" dirty="0">
                          <a:solidFill>
                            <a:schemeClr val="tx1"/>
                          </a:solidFill>
                          <a:effectLst/>
                          <a:latin typeface="+mn-lt"/>
                        </a:rPr>
                        <a:t>Total Deliveries/1 </a:t>
                      </a:r>
                      <a:r>
                        <a:rPr lang="en-US" sz="1200" b="1" u="none" strike="noStrike" dirty="0">
                          <a:solidFill>
                            <a:schemeClr val="tx1"/>
                          </a:solidFill>
                          <a:effectLst/>
                          <a:latin typeface="+mn-lt"/>
                        </a:rPr>
                        <a:t>(short tons, raw value)</a:t>
                      </a:r>
                      <a:endParaRPr lang="en-US" sz="1200" b="1" i="0" u="none" strike="noStrike" dirty="0">
                        <a:solidFill>
                          <a:schemeClr val="tx1"/>
                        </a:solidFill>
                        <a:effectLst/>
                        <a:latin typeface="+mn-lt"/>
                      </a:endParaRPr>
                    </a:p>
                  </a:txBody>
                  <a:tcPr marL="7515" marR="7515" marT="7515" marB="0" anchor="b">
                    <a:solidFill>
                      <a:schemeClr val="bg1"/>
                    </a:solidFill>
                  </a:tcPr>
                </a:tc>
                <a:tc>
                  <a:txBody>
                    <a:bodyPr/>
                    <a:lstStyle/>
                    <a:p>
                      <a:pPr algn="r" fontAlgn="b"/>
                      <a:r>
                        <a:rPr lang="en-US" sz="1600" b="1" u="none" strike="noStrike" dirty="0">
                          <a:solidFill>
                            <a:schemeClr val="tx1"/>
                          </a:solidFill>
                          <a:effectLst/>
                          <a:latin typeface="+mn-lt"/>
                        </a:rPr>
                        <a:t>11,493,348</a:t>
                      </a:r>
                      <a:endParaRPr lang="en-US" sz="1600" b="1" i="0" u="none" strike="noStrike" dirty="0">
                        <a:solidFill>
                          <a:schemeClr val="tx1"/>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b="1" u="none" strike="noStrike" dirty="0">
                          <a:solidFill>
                            <a:schemeClr val="tx1"/>
                          </a:solidFill>
                          <a:effectLst/>
                          <a:latin typeface="+mn-lt"/>
                        </a:rPr>
                        <a:t>11,519,142</a:t>
                      </a:r>
                      <a:endParaRPr lang="en-US" sz="1600" b="1" i="0" u="none" strike="noStrike" dirty="0">
                        <a:solidFill>
                          <a:schemeClr val="tx1"/>
                        </a:solidFill>
                        <a:effectLst/>
                        <a:latin typeface="+mn-lt"/>
                      </a:endParaRPr>
                    </a:p>
                  </a:txBody>
                  <a:tcPr marL="7515" marR="7515" marT="7515" marB="0" anchor="b">
                    <a:noFill/>
                  </a:tcPr>
                </a:tc>
                <a:tc>
                  <a:txBody>
                    <a:bodyPr/>
                    <a:lstStyle/>
                    <a:p>
                      <a:pPr algn="r" fontAlgn="b"/>
                      <a:r>
                        <a:rPr lang="en-US" sz="1600" b="1" u="none" strike="noStrike" dirty="0">
                          <a:solidFill>
                            <a:schemeClr val="tx1"/>
                          </a:solidFill>
                          <a:effectLst/>
                          <a:latin typeface="+mn-lt"/>
                        </a:rPr>
                        <a:t>-0.2</a:t>
                      </a:r>
                      <a:endParaRPr lang="en-US" sz="1600" b="1" i="0" u="none" strike="noStrike" dirty="0">
                        <a:solidFill>
                          <a:schemeClr val="tx1"/>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304470108"/>
                  </a:ext>
                </a:extLst>
              </a:tr>
              <a:tr h="245971">
                <a:tc>
                  <a:txBody>
                    <a:bodyPr/>
                    <a:lstStyle/>
                    <a:p>
                      <a:pPr algn="l" fontAlgn="b"/>
                      <a:r>
                        <a:rPr lang="en-US" sz="1600" u="none" strike="noStrike" dirty="0">
                          <a:effectLst/>
                          <a:latin typeface="+mn-lt"/>
                        </a:rPr>
                        <a:t> Crystalline:</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9,974,731</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10,003,128</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-0.3</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2056097144"/>
                  </a:ext>
                </a:extLst>
              </a:tr>
              <a:tr h="245971">
                <a:tc>
                  <a:txBody>
                    <a:bodyPr/>
                    <a:lstStyle/>
                    <a:p>
                      <a:pPr algn="l" fontAlgn="b"/>
                      <a:r>
                        <a:rPr lang="en-US" sz="1600" u="none" strike="noStrike" dirty="0">
                          <a:effectLst/>
                          <a:latin typeface="+mn-lt"/>
                        </a:rPr>
                        <a:t>    Consumer-size packages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2,294,557</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2,292,593</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0.1</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418863391"/>
                  </a:ext>
                </a:extLst>
              </a:tr>
              <a:tr h="245971">
                <a:tc>
                  <a:txBody>
                    <a:bodyPr/>
                    <a:lstStyle/>
                    <a:p>
                      <a:pPr algn="l" fontAlgn="b"/>
                      <a:r>
                        <a:rPr lang="en-US" sz="1600" u="none" strike="noStrike" dirty="0">
                          <a:effectLst/>
                          <a:latin typeface="+mn-lt"/>
                        </a:rPr>
                        <a:t>    Packages 50 </a:t>
                      </a:r>
                      <a:r>
                        <a:rPr lang="en-US" sz="1600" u="none" strike="noStrike" dirty="0" err="1">
                          <a:effectLst/>
                          <a:latin typeface="+mn-lt"/>
                        </a:rPr>
                        <a:t>lbs</a:t>
                      </a:r>
                      <a:r>
                        <a:rPr lang="en-US" sz="1600" u="none" strike="noStrike" dirty="0">
                          <a:effectLst/>
                          <a:latin typeface="+mn-lt"/>
                        </a:rPr>
                        <a:t> and greater</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2,930,267</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2,931,839</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-0.1</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2067460233"/>
                  </a:ext>
                </a:extLst>
              </a:tr>
              <a:tr h="245971">
                <a:tc>
                  <a:txBody>
                    <a:bodyPr/>
                    <a:lstStyle/>
                    <a:p>
                      <a:pPr algn="l" fontAlgn="b"/>
                      <a:r>
                        <a:rPr lang="en-US" sz="1600" u="none" strike="noStrike" dirty="0">
                          <a:solidFill>
                            <a:srgbClr val="FF0000"/>
                          </a:solidFill>
                          <a:effectLst/>
                          <a:latin typeface="+mn-lt"/>
                        </a:rPr>
                        <a:t>    Unpackaged (bulk)</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u="none" strike="noStrike" dirty="0">
                          <a:solidFill>
                            <a:srgbClr val="FF0000"/>
                          </a:solidFill>
                          <a:effectLst/>
                          <a:latin typeface="+mn-lt"/>
                        </a:rPr>
                        <a:t>4,749,906</a:t>
                      </a:r>
                      <a:endParaRPr lang="en-US" sz="1600" b="0" i="0" u="none" strike="noStrike" dirty="0">
                        <a:solidFill>
                          <a:srgbClr val="FF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solidFill>
                            <a:srgbClr val="FF0000"/>
                          </a:solidFill>
                          <a:effectLst/>
                          <a:latin typeface="+mn-lt"/>
                        </a:rPr>
                        <a:t>4,778,696</a:t>
                      </a:r>
                      <a:endParaRPr lang="en-US" sz="1600" b="0" i="0" u="none" strike="noStrike" dirty="0">
                        <a:solidFill>
                          <a:srgbClr val="FF0000"/>
                        </a:solidFill>
                        <a:effectLst/>
                        <a:latin typeface="+mn-lt"/>
                      </a:endParaRPr>
                    </a:p>
                  </a:txBody>
                  <a:tcPr marL="7515" marR="7515" marT="7515" marB="0" anchor="b">
                    <a:noFill/>
                  </a:tcPr>
                </a:tc>
                <a:tc>
                  <a:txBody>
                    <a:bodyPr/>
                    <a:lstStyle/>
                    <a:p>
                      <a:pPr algn="r" fontAlgn="b"/>
                      <a:r>
                        <a:rPr lang="en-US" sz="1600" u="none" strike="noStrike" dirty="0">
                          <a:solidFill>
                            <a:srgbClr val="FF0000"/>
                          </a:solidFill>
                          <a:effectLst/>
                          <a:latin typeface="+mn-lt"/>
                        </a:rPr>
                        <a:t>-0.6</a:t>
                      </a:r>
                      <a:endParaRPr lang="en-US" sz="1600" b="0" i="0" u="none" strike="noStrike" dirty="0">
                        <a:solidFill>
                          <a:srgbClr val="FF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489523202"/>
                  </a:ext>
                </a:extLst>
              </a:tr>
              <a:tr h="245971">
                <a:tc>
                  <a:txBody>
                    <a:bodyPr/>
                    <a:lstStyle/>
                    <a:p>
                      <a:pPr algn="l" fontAlgn="b"/>
                      <a:r>
                        <a:rPr lang="en-US" sz="1600" u="none" strike="noStrike" dirty="0">
                          <a:effectLst/>
                          <a:latin typeface="+mn-lt"/>
                        </a:rPr>
                        <a:t>  Non-crystalline/2</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u="none" strike="noStrike" dirty="0">
                          <a:effectLst/>
                          <a:latin typeface="+mn-lt"/>
                        </a:rPr>
                        <a:t>1,518,617</a:t>
                      </a:r>
                      <a:endParaRPr lang="en-US" sz="16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r" fontAlgn="b"/>
                      <a:r>
                        <a:rPr lang="en-US" sz="1600" u="none" strike="noStrike" dirty="0">
                          <a:effectLst/>
                          <a:latin typeface="+mn-lt"/>
                        </a:rPr>
                        <a:t>1,516,014</a:t>
                      </a:r>
                      <a:endParaRPr lang="en-US" sz="1600" b="0" i="0" u="none" strike="noStrike" dirty="0">
                        <a:solidFill>
                          <a:srgbClr val="000000"/>
                        </a:solidFill>
                        <a:effectLst/>
                        <a:latin typeface="+mn-lt"/>
                      </a:endParaRPr>
                    </a:p>
                  </a:txBody>
                  <a:tcPr marL="7515" marR="7515" marT="7515" marB="0" anchor="b">
                    <a:noFill/>
                  </a:tcPr>
                </a:tc>
                <a:tc>
                  <a:txBody>
                    <a:bodyPr/>
                    <a:lstStyle/>
                    <a:p>
                      <a:pPr algn="r" fontAlgn="b"/>
                      <a:r>
                        <a:rPr lang="en-US" sz="1600" u="none" strike="noStrike" dirty="0">
                          <a:effectLst/>
                          <a:latin typeface="+mn-lt"/>
                        </a:rPr>
                        <a:t>0.2</a:t>
                      </a:r>
                      <a:endParaRPr lang="en-US" sz="16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2477916627"/>
                  </a:ext>
                </a:extLst>
              </a:tr>
              <a:tr h="186499">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bg1"/>
                    </a:solid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accent4">
                        <a:lumMod val="20000"/>
                        <a:lumOff val="80000"/>
                      </a:schemeClr>
                    </a:solid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no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865618277"/>
                  </a:ext>
                </a:extLst>
              </a:tr>
              <a:tr h="186317">
                <a:tc gridSpan="4">
                  <a:txBody>
                    <a:bodyPr/>
                    <a:lstStyle/>
                    <a:p>
                      <a:pPr algn="l" fontAlgn="b"/>
                      <a:r>
                        <a:rPr lang="en-US" sz="1200" b="1" u="none" strike="noStrike" dirty="0">
                          <a:effectLst/>
                        </a:rPr>
                        <a:t>1/Deliveries from domestic sugar beet processors, sugar cane processors and refiners.</a:t>
                      </a:r>
                      <a:endParaRPr lang="en-US" sz="1200" b="1" i="0" u="none" strike="noStrike" dirty="0">
                        <a:solidFill>
                          <a:srgbClr val="000000"/>
                        </a:solidFill>
                        <a:effectLst/>
                        <a:latin typeface="Arial" panose="020B0604020202020204" pitchFamily="34" charset="0"/>
                      </a:endParaRP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6375645"/>
                  </a:ext>
                </a:extLst>
              </a:tr>
              <a:tr h="271679">
                <a:tc gridSpan="4">
                  <a:txBody>
                    <a:bodyPr/>
                    <a:lstStyle/>
                    <a:p>
                      <a:pPr algn="l" fontAlgn="b"/>
                      <a:r>
                        <a:rPr lang="en-US" sz="1200" b="1" i="0" u="none" strike="noStrike" dirty="0">
                          <a:solidFill>
                            <a:srgbClr val="000000"/>
                          </a:solidFill>
                          <a:effectLst/>
                          <a:latin typeface="+mn-lt"/>
                        </a:rPr>
                        <a:t>2/Includes all liquid, edible molasses, sugar syrups and cane juice.</a:t>
                      </a: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8623289"/>
                  </a:ext>
                </a:extLst>
              </a:tr>
              <a:tr h="59551">
                <a:tc gridSpan="4">
                  <a:txBody>
                    <a:bodyPr/>
                    <a:lstStyle/>
                    <a:p>
                      <a:pPr algn="l" fontAlgn="b"/>
                      <a:endParaRPr lang="en-US" sz="400" b="0" i="0" u="none" strike="noStrike" dirty="0">
                        <a:solidFill>
                          <a:srgbClr val="000000"/>
                        </a:solidFill>
                        <a:effectLst/>
                        <a:latin typeface="Arial" panose="020B0604020202020204" pitchFamily="34" charset="0"/>
                      </a:endParaRP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00694411"/>
                  </a:ext>
                </a:extLst>
              </a:tr>
            </a:tbl>
          </a:graphicData>
        </a:graphic>
      </p:graphicFrame>
      <p:sp>
        <p:nvSpPr>
          <p:cNvPr id="8" name="TextBox 7">
            <a:extLst>
              <a:ext uri="{FF2B5EF4-FFF2-40B4-BE49-F238E27FC236}">
                <a16:creationId xmlns:a16="http://schemas.microsoft.com/office/drawing/2014/main" id="{14524234-9020-46F8-B94A-616A8963AD54}"/>
              </a:ext>
            </a:extLst>
          </p:cNvPr>
          <p:cNvSpPr txBox="1"/>
          <p:nvPr/>
        </p:nvSpPr>
        <p:spPr>
          <a:xfrm>
            <a:off x="7010400" y="990600"/>
            <a:ext cx="1981200" cy="3693319"/>
          </a:xfrm>
          <a:prstGeom prst="rect">
            <a:avLst/>
          </a:prstGeom>
          <a:solidFill>
            <a:schemeClr val="bg1"/>
          </a:solidFill>
          <a:ln>
            <a:solidFill>
              <a:schemeClr val="tx1"/>
            </a:solidFill>
          </a:ln>
        </p:spPr>
        <p:txBody>
          <a:bodyPr wrap="square" rtlCol="0">
            <a:spAutoFit/>
          </a:bodyPr>
          <a:lstStyle/>
          <a:p>
            <a:r>
              <a:rPr lang="en-US" dirty="0"/>
              <a:t>Two largest users are down about 1% and 4%, resp., but next five largest users are up from 0.5% to about 25%.</a:t>
            </a:r>
          </a:p>
          <a:p>
            <a:endParaRPr lang="en-US" dirty="0"/>
          </a:p>
          <a:p>
            <a:r>
              <a:rPr lang="en-US" b="1" dirty="0"/>
              <a:t>Total deliveries for 2017-18 are nearly flat (down 0.2%) compared with 2016-17.</a:t>
            </a:r>
          </a:p>
        </p:txBody>
      </p:sp>
      <p:sp>
        <p:nvSpPr>
          <p:cNvPr id="13" name="TextBox 12">
            <a:extLst>
              <a:ext uri="{FF2B5EF4-FFF2-40B4-BE49-F238E27FC236}">
                <a16:creationId xmlns:a16="http://schemas.microsoft.com/office/drawing/2014/main" id="{302E7DE1-B1E6-4DA4-B535-6D8AB0614AC2}"/>
              </a:ext>
            </a:extLst>
          </p:cNvPr>
          <p:cNvSpPr txBox="1"/>
          <p:nvPr/>
        </p:nvSpPr>
        <p:spPr>
          <a:xfrm>
            <a:off x="7010400" y="4848660"/>
            <a:ext cx="1981200" cy="646331"/>
          </a:xfrm>
          <a:prstGeom prst="rect">
            <a:avLst/>
          </a:prstGeom>
          <a:solidFill>
            <a:schemeClr val="bg1"/>
          </a:solidFill>
          <a:ln>
            <a:solidFill>
              <a:schemeClr val="tx1"/>
            </a:solidFill>
          </a:ln>
        </p:spPr>
        <p:txBody>
          <a:bodyPr wrap="square" rtlCol="0">
            <a:spAutoFit/>
          </a:bodyPr>
          <a:lstStyle/>
          <a:p>
            <a:r>
              <a:rPr lang="en-US" dirty="0"/>
              <a:t>Bulk deliveries are down 0.6%</a:t>
            </a:r>
          </a:p>
        </p:txBody>
      </p:sp>
      <p:sp>
        <p:nvSpPr>
          <p:cNvPr id="16" name="TextBox 15">
            <a:extLst>
              <a:ext uri="{FF2B5EF4-FFF2-40B4-BE49-F238E27FC236}">
                <a16:creationId xmlns:a16="http://schemas.microsoft.com/office/drawing/2014/main" id="{2A6D2FAF-CECA-4072-919F-DC0CAB4994A7}"/>
              </a:ext>
            </a:extLst>
          </p:cNvPr>
          <p:cNvSpPr txBox="1"/>
          <p:nvPr/>
        </p:nvSpPr>
        <p:spPr>
          <a:xfrm>
            <a:off x="7010400" y="5715861"/>
            <a:ext cx="1905000" cy="338554"/>
          </a:xfrm>
          <a:prstGeom prst="rect">
            <a:avLst/>
          </a:prstGeom>
          <a:noFill/>
        </p:spPr>
        <p:txBody>
          <a:bodyPr wrap="square" rtlCol="0">
            <a:spAutoFit/>
          </a:bodyPr>
          <a:lstStyle/>
          <a:p>
            <a:r>
              <a:rPr lang="en-US" sz="1600" dirty="0"/>
              <a:t>Source: U.S.D.A.</a:t>
            </a:r>
          </a:p>
        </p:txBody>
      </p:sp>
    </p:spTree>
    <p:extLst>
      <p:ext uri="{BB962C8B-B14F-4D97-AF65-F5344CB8AC3E}">
        <p14:creationId xmlns:p14="http://schemas.microsoft.com/office/powerpoint/2010/main" val="1608694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lumMod val="75000"/>
                  </a:schemeClr>
                </a:solidFill>
              </a:rPr>
              <a:t>Mexico WASDE</a:t>
            </a:r>
          </a:p>
        </p:txBody>
      </p:sp>
      <p:sp>
        <p:nvSpPr>
          <p:cNvPr id="4" name="TextBox 3"/>
          <p:cNvSpPr txBox="1"/>
          <p:nvPr/>
        </p:nvSpPr>
        <p:spPr>
          <a:xfrm>
            <a:off x="0" y="520549"/>
            <a:ext cx="9144000" cy="492443"/>
          </a:xfrm>
          <a:prstGeom prst="rect">
            <a:avLst/>
          </a:prstGeom>
          <a:noFill/>
        </p:spPr>
        <p:txBody>
          <a:bodyPr wrap="square" rtlCol="0">
            <a:spAutoFit/>
          </a:bodyPr>
          <a:lstStyle/>
          <a:p>
            <a:endParaRPr lang="en-US" sz="800" dirty="0">
              <a:solidFill>
                <a:schemeClr val="accent1">
                  <a:lumMod val="75000"/>
                </a:schemeClr>
              </a:solidFill>
            </a:endParaRPr>
          </a:p>
          <a:p>
            <a:r>
              <a:rPr lang="en-US" dirty="0">
                <a:solidFill>
                  <a:schemeClr val="accent1">
                    <a:lumMod val="75000"/>
                  </a:schemeClr>
                </a:solidFill>
              </a:rPr>
              <a:t>Source: U.S.D.A. November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0043AA9E-7DCB-4B4D-9285-DE2CF10990E7}"/>
              </a:ext>
            </a:extLst>
          </p:cNvPr>
          <p:cNvGraphicFramePr>
            <a:graphicFrameLocks noGrp="1"/>
          </p:cNvGraphicFramePr>
          <p:nvPr>
            <p:extLst>
              <p:ext uri="{D42A27DB-BD31-4B8C-83A1-F6EECF244321}">
                <p14:modId xmlns:p14="http://schemas.microsoft.com/office/powerpoint/2010/main" val="878279204"/>
              </p:ext>
            </p:extLst>
          </p:nvPr>
        </p:nvGraphicFramePr>
        <p:xfrm>
          <a:off x="74914" y="1078261"/>
          <a:ext cx="8229600" cy="3941413"/>
        </p:xfrm>
        <a:graphic>
          <a:graphicData uri="http://schemas.openxmlformats.org/drawingml/2006/table">
            <a:tbl>
              <a:tblPr>
                <a:tableStyleId>{5C22544A-7EE6-4342-B048-85BDC9FD1C3A}</a:tableStyleId>
              </a:tblPr>
              <a:tblGrid>
                <a:gridCol w="2114550">
                  <a:extLst>
                    <a:ext uri="{9D8B030D-6E8A-4147-A177-3AD203B41FA5}">
                      <a16:colId xmlns:a16="http://schemas.microsoft.com/office/drawing/2014/main" val="2231822593"/>
                    </a:ext>
                  </a:extLst>
                </a:gridCol>
                <a:gridCol w="1321593">
                  <a:extLst>
                    <a:ext uri="{9D8B030D-6E8A-4147-A177-3AD203B41FA5}">
                      <a16:colId xmlns:a16="http://schemas.microsoft.com/office/drawing/2014/main" val="2552702888"/>
                    </a:ext>
                  </a:extLst>
                </a:gridCol>
                <a:gridCol w="1135857">
                  <a:extLst>
                    <a:ext uri="{9D8B030D-6E8A-4147-A177-3AD203B41FA5}">
                      <a16:colId xmlns:a16="http://schemas.microsoft.com/office/drawing/2014/main" val="1767040867"/>
                    </a:ext>
                  </a:extLst>
                </a:gridCol>
                <a:gridCol w="1419224">
                  <a:extLst>
                    <a:ext uri="{9D8B030D-6E8A-4147-A177-3AD203B41FA5}">
                      <a16:colId xmlns:a16="http://schemas.microsoft.com/office/drawing/2014/main" val="4184773875"/>
                    </a:ext>
                  </a:extLst>
                </a:gridCol>
                <a:gridCol w="1095376">
                  <a:extLst>
                    <a:ext uri="{9D8B030D-6E8A-4147-A177-3AD203B41FA5}">
                      <a16:colId xmlns:a16="http://schemas.microsoft.com/office/drawing/2014/main" val="1804482649"/>
                    </a:ext>
                  </a:extLst>
                </a:gridCol>
                <a:gridCol w="1143000">
                  <a:extLst>
                    <a:ext uri="{9D8B030D-6E8A-4147-A177-3AD203B41FA5}">
                      <a16:colId xmlns:a16="http://schemas.microsoft.com/office/drawing/2014/main" val="1670120812"/>
                    </a:ext>
                  </a:extLst>
                </a:gridCol>
              </a:tblGrid>
              <a:tr h="292510">
                <a:tc>
                  <a:txBody>
                    <a:bodyPr/>
                    <a:lstStyle/>
                    <a:p>
                      <a:pPr algn="l" fontAlgn="b"/>
                      <a:r>
                        <a:rPr lang="en-US" sz="1600" b="0" i="1" u="none" strike="noStrike" dirty="0">
                          <a:solidFill>
                            <a:srgbClr val="000000"/>
                          </a:solidFill>
                          <a:effectLst/>
                          <a:latin typeface="+mn-lt"/>
                        </a:rPr>
                        <a:t>1,000 tonnes</a:t>
                      </a:r>
                    </a:p>
                  </a:txBody>
                  <a:tcPr marL="9525" marR="9525" marT="9525" marB="0" anchor="b">
                    <a:solidFill>
                      <a:schemeClr val="bg1">
                        <a:lumMod val="95000"/>
                      </a:schemeClr>
                    </a:solidFill>
                  </a:tcPr>
                </a:tc>
                <a:tc>
                  <a:txBody>
                    <a:bodyPr/>
                    <a:lstStyle/>
                    <a:p>
                      <a:pPr algn="r" fontAlgn="b"/>
                      <a:r>
                        <a:rPr lang="en-US" sz="1800" b="1" i="0" u="none" strike="noStrike" dirty="0">
                          <a:solidFill>
                            <a:srgbClr val="000000"/>
                          </a:solidFill>
                          <a:effectLst/>
                          <a:latin typeface="+mn-lt"/>
                        </a:rPr>
                        <a:t>November</a:t>
                      </a:r>
                    </a:p>
                  </a:txBody>
                  <a:tcPr marL="9525" marR="9525" marT="9525" marB="0" anchor="b">
                    <a:solidFill>
                      <a:schemeClr val="accent4">
                        <a:lumMod val="20000"/>
                        <a:lumOff val="80000"/>
                      </a:schemeClr>
                    </a:solidFill>
                  </a:tcPr>
                </a:tc>
                <a:tc>
                  <a:txBody>
                    <a:bodyPr/>
                    <a:lstStyle/>
                    <a:p>
                      <a:pPr algn="r" fontAlgn="b"/>
                      <a:r>
                        <a:rPr lang="en-US" sz="1800" b="1" i="0" u="none" strike="noStrike" dirty="0">
                          <a:solidFill>
                            <a:srgbClr val="000000"/>
                          </a:solidFill>
                          <a:effectLst/>
                          <a:latin typeface="+mn-lt"/>
                        </a:rPr>
                        <a:t>Change</a:t>
                      </a:r>
                    </a:p>
                  </a:txBody>
                  <a:tcPr marL="9525" marR="9525" marT="9525" marB="0" anchor="b">
                    <a:solidFill>
                      <a:schemeClr val="accent4">
                        <a:lumMod val="20000"/>
                        <a:lumOff val="80000"/>
                      </a:schemeClr>
                    </a:solidFill>
                  </a:tcPr>
                </a:tc>
                <a:tc>
                  <a:txBody>
                    <a:bodyPr/>
                    <a:lstStyle/>
                    <a:p>
                      <a:pPr algn="r" fontAlgn="b"/>
                      <a:r>
                        <a:rPr lang="en-US" sz="1800" b="1" i="0" u="none" strike="noStrike" dirty="0">
                          <a:solidFill>
                            <a:srgbClr val="000000"/>
                          </a:solidFill>
                          <a:effectLst/>
                          <a:latin typeface="+mn-lt"/>
                        </a:rPr>
                        <a:t>November</a:t>
                      </a:r>
                    </a:p>
                  </a:txBody>
                  <a:tcPr marL="9525" marR="9525" marT="9525" marB="0" anchor="b"/>
                </a:tc>
                <a:tc>
                  <a:txBody>
                    <a:bodyPr/>
                    <a:lstStyle/>
                    <a:p>
                      <a:pPr algn="r" fontAlgn="b"/>
                      <a:r>
                        <a:rPr lang="en-US" sz="1800" b="1" i="0" u="none" strike="noStrike" dirty="0">
                          <a:solidFill>
                            <a:srgbClr val="000000"/>
                          </a:solidFill>
                          <a:effectLst/>
                          <a:latin typeface="+mn-lt"/>
                        </a:rPr>
                        <a:t>Change</a:t>
                      </a:r>
                    </a:p>
                  </a:txBody>
                  <a:tcPr marL="9525" marR="9525" marT="9525" marB="0" anchor="b"/>
                </a:tc>
                <a:tc>
                  <a:txBody>
                    <a:bodyPr/>
                    <a:lstStyle/>
                    <a:p>
                      <a:pPr algn="r" fontAlgn="b"/>
                      <a:r>
                        <a:rPr lang="en-US" sz="1800" b="1" i="0" u="none" strike="noStrike" dirty="0">
                          <a:solidFill>
                            <a:srgbClr val="000000"/>
                          </a:solidFill>
                          <a:effectLst/>
                          <a:latin typeface="+mn-lt"/>
                        </a:rPr>
                        <a:t>Change</a:t>
                      </a:r>
                    </a:p>
                  </a:txBody>
                  <a:tcPr marL="9525" marR="9525" marT="9525" marB="0" anchor="b"/>
                </a:tc>
                <a:extLst>
                  <a:ext uri="{0D108BD9-81ED-4DB2-BD59-A6C34878D82A}">
                    <a16:rowId xmlns:a16="http://schemas.microsoft.com/office/drawing/2014/main" val="1333187149"/>
                  </a:ext>
                </a:extLst>
              </a:tr>
              <a:tr h="333149">
                <a:tc>
                  <a:txBody>
                    <a:bodyPr/>
                    <a:lstStyle/>
                    <a:p>
                      <a:pPr algn="l" fontAlgn="b"/>
                      <a:r>
                        <a:rPr lang="en-US" sz="1600" b="0" i="1" u="none" strike="noStrike" dirty="0">
                          <a:effectLst/>
                          <a:latin typeface="+mn-lt"/>
                        </a:rPr>
                        <a:t>Actual weight</a:t>
                      </a:r>
                      <a:endParaRPr lang="en-US" sz="1600" b="0" i="1"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1" i="0" u="sng" strike="noStrike" dirty="0">
                          <a:solidFill>
                            <a:srgbClr val="000000"/>
                          </a:solidFill>
                          <a:effectLst/>
                          <a:latin typeface="+mn-lt"/>
                        </a:rPr>
                        <a:t>17-18</a:t>
                      </a:r>
                    </a:p>
                  </a:txBody>
                  <a:tcPr marL="9525" marR="9525" marT="9525" marB="0" anchor="b">
                    <a:solidFill>
                      <a:schemeClr val="accent4">
                        <a:lumMod val="20000"/>
                        <a:lumOff val="80000"/>
                      </a:schemeClr>
                    </a:solidFill>
                  </a:tcPr>
                </a:tc>
                <a:tc>
                  <a:txBody>
                    <a:bodyPr/>
                    <a:lstStyle/>
                    <a:p>
                      <a:pPr algn="r" fontAlgn="b"/>
                      <a:r>
                        <a:rPr lang="en-US" sz="1800" b="1" i="0" u="sng" strike="noStrike" dirty="0">
                          <a:solidFill>
                            <a:srgbClr val="000000"/>
                          </a:solidFill>
                          <a:effectLst/>
                          <a:latin typeface="+mn-lt"/>
                        </a:rPr>
                        <a:t>from Oct.</a:t>
                      </a:r>
                    </a:p>
                  </a:txBody>
                  <a:tcPr marL="9525" marR="9525" marT="9525" marB="0" anchor="b">
                    <a:solidFill>
                      <a:schemeClr val="accent4">
                        <a:lumMod val="20000"/>
                        <a:lumOff val="80000"/>
                      </a:schemeClr>
                    </a:solidFill>
                  </a:tcPr>
                </a:tc>
                <a:tc>
                  <a:txBody>
                    <a:bodyPr/>
                    <a:lstStyle/>
                    <a:p>
                      <a:pPr algn="r" fontAlgn="b"/>
                      <a:r>
                        <a:rPr lang="en-US" sz="1800" b="1" i="0" u="sng" strike="noStrike" dirty="0">
                          <a:solidFill>
                            <a:srgbClr val="000000"/>
                          </a:solidFill>
                          <a:effectLst/>
                          <a:latin typeface="+mn-lt"/>
                        </a:rPr>
                        <a:t>18-19</a:t>
                      </a:r>
                    </a:p>
                  </a:txBody>
                  <a:tcPr marL="9525" marR="9525" marT="9525" marB="0" anchor="b"/>
                </a:tc>
                <a:tc>
                  <a:txBody>
                    <a:bodyPr/>
                    <a:lstStyle/>
                    <a:p>
                      <a:pPr algn="r" fontAlgn="b"/>
                      <a:r>
                        <a:rPr lang="en-US" sz="1800" b="1" i="0" u="sng" strike="noStrike" dirty="0">
                          <a:solidFill>
                            <a:srgbClr val="000000"/>
                          </a:solidFill>
                          <a:effectLst/>
                          <a:latin typeface="+mn-lt"/>
                        </a:rPr>
                        <a:t>from Oct.</a:t>
                      </a:r>
                    </a:p>
                  </a:txBody>
                  <a:tcPr marL="9525" marR="9525" marT="9525" marB="0" anchor="b"/>
                </a:tc>
                <a:tc>
                  <a:txBody>
                    <a:bodyPr/>
                    <a:lstStyle/>
                    <a:p>
                      <a:pPr algn="r" fontAlgn="b"/>
                      <a:r>
                        <a:rPr lang="en-US" sz="1800" b="1" i="0" u="sng" strike="noStrike" dirty="0">
                          <a:solidFill>
                            <a:srgbClr val="000000"/>
                          </a:solidFill>
                          <a:effectLst/>
                          <a:latin typeface="+mn-lt"/>
                        </a:rPr>
                        <a:t>from 17-18</a:t>
                      </a:r>
                    </a:p>
                  </a:txBody>
                  <a:tcPr marL="9525" marR="9525" marT="9525" marB="0" anchor="b"/>
                </a:tc>
                <a:extLst>
                  <a:ext uri="{0D108BD9-81ED-4DB2-BD59-A6C34878D82A}">
                    <a16:rowId xmlns:a16="http://schemas.microsoft.com/office/drawing/2014/main" val="3030998025"/>
                  </a:ext>
                </a:extLst>
              </a:tr>
              <a:tr h="333149">
                <a:tc>
                  <a:txBody>
                    <a:bodyPr/>
                    <a:lstStyle/>
                    <a:p>
                      <a:pPr algn="l" fontAlgn="b"/>
                      <a:r>
                        <a:rPr lang="en-US" sz="1800" b="1" u="none" strike="noStrike" dirty="0">
                          <a:effectLst/>
                          <a:latin typeface="+mn-lt"/>
                        </a:rPr>
                        <a:t>Begin. Stocks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1,002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1,395 </a:t>
                      </a:r>
                    </a:p>
                  </a:txBody>
                  <a:tcPr marL="9525" marR="9525" marT="9525" marB="0" anchor="b"/>
                </a:tc>
                <a:tc>
                  <a:txBody>
                    <a:bodyPr/>
                    <a:lstStyle/>
                    <a:p>
                      <a:pPr algn="r" fontAlgn="b"/>
                      <a:r>
                        <a:rPr lang="en-US" sz="1800" b="0" i="0" u="none" strike="noStrike">
                          <a:solidFill>
                            <a:srgbClr val="000000"/>
                          </a:solidFill>
                          <a:effectLst/>
                          <a:latin typeface="+mn-lt"/>
                        </a:rPr>
                        <a:t>          67 </a:t>
                      </a:r>
                    </a:p>
                  </a:txBody>
                  <a:tcPr marL="9525" marR="9525" marT="9525" marB="0" anchor="b"/>
                </a:tc>
                <a:tc>
                  <a:txBody>
                    <a:bodyPr/>
                    <a:lstStyle/>
                    <a:p>
                      <a:pPr algn="r" fontAlgn="b"/>
                      <a:r>
                        <a:rPr lang="en-US" sz="1800" b="0" i="0" u="none" strike="noStrike">
                          <a:solidFill>
                            <a:srgbClr val="000000"/>
                          </a:solidFill>
                          <a:effectLst/>
                          <a:latin typeface="+mn-lt"/>
                        </a:rPr>
                        <a:t>       393 </a:t>
                      </a:r>
                    </a:p>
                  </a:txBody>
                  <a:tcPr marL="9525" marR="9525" marT="9525" marB="0" anchor="b"/>
                </a:tc>
                <a:extLst>
                  <a:ext uri="{0D108BD9-81ED-4DB2-BD59-A6C34878D82A}">
                    <a16:rowId xmlns:a16="http://schemas.microsoft.com/office/drawing/2014/main" val="3825442504"/>
                  </a:ext>
                </a:extLst>
              </a:tr>
              <a:tr h="333149">
                <a:tc>
                  <a:txBody>
                    <a:bodyPr/>
                    <a:lstStyle/>
                    <a:p>
                      <a:pPr algn="l" fontAlgn="b"/>
                      <a:r>
                        <a:rPr lang="en-US" sz="1800" b="1" u="none" strike="noStrike" dirty="0">
                          <a:effectLst/>
                          <a:latin typeface="+mn-lt"/>
                        </a:rPr>
                        <a:t>Production</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6,010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6,025 </a:t>
                      </a:r>
                    </a:p>
                  </a:txBody>
                  <a:tcPr marL="9525" marR="9525" marT="9525" marB="0" anchor="b"/>
                </a:tc>
                <a:tc>
                  <a:txBody>
                    <a:bodyPr/>
                    <a:lstStyle/>
                    <a:p>
                      <a:pPr algn="r" fontAlgn="b"/>
                      <a:r>
                        <a:rPr lang="en-US" sz="1800" b="0" i="0" u="none" strike="noStrike">
                          <a:solidFill>
                            <a:srgbClr val="000000"/>
                          </a:solidFill>
                          <a:effectLst/>
                          <a:latin typeface="+mn-lt"/>
                        </a:rPr>
                        <a:t>           -   </a:t>
                      </a:r>
                    </a:p>
                  </a:txBody>
                  <a:tcPr marL="9525" marR="9525" marT="9525" marB="0" anchor="b"/>
                </a:tc>
                <a:tc>
                  <a:txBody>
                    <a:bodyPr/>
                    <a:lstStyle/>
                    <a:p>
                      <a:pPr algn="r" fontAlgn="b"/>
                      <a:r>
                        <a:rPr lang="en-US" sz="1800" b="0" i="0" u="none" strike="noStrike">
                          <a:solidFill>
                            <a:srgbClr val="000000"/>
                          </a:solidFill>
                          <a:effectLst/>
                          <a:latin typeface="+mn-lt"/>
                        </a:rPr>
                        <a:t>          15 </a:t>
                      </a:r>
                    </a:p>
                  </a:txBody>
                  <a:tcPr marL="9525" marR="9525" marT="9525" marB="0" anchor="b"/>
                </a:tc>
                <a:extLst>
                  <a:ext uri="{0D108BD9-81ED-4DB2-BD59-A6C34878D82A}">
                    <a16:rowId xmlns:a16="http://schemas.microsoft.com/office/drawing/2014/main" val="820408485"/>
                  </a:ext>
                </a:extLst>
              </a:tr>
              <a:tr h="333149">
                <a:tc>
                  <a:txBody>
                    <a:bodyPr/>
                    <a:lstStyle/>
                    <a:p>
                      <a:pPr algn="l" fontAlgn="b"/>
                      <a:r>
                        <a:rPr lang="en-US" sz="1800" b="1" u="none" strike="noStrike" dirty="0">
                          <a:effectLst/>
                          <a:latin typeface="+mn-lt"/>
                        </a:rPr>
                        <a:t>Imports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220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30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115 </a:t>
                      </a:r>
                    </a:p>
                  </a:txBody>
                  <a:tcPr marL="9525" marR="9525" marT="9525" marB="0" anchor="b"/>
                </a:tc>
                <a:tc>
                  <a:txBody>
                    <a:bodyPr/>
                    <a:lstStyle/>
                    <a:p>
                      <a:pPr algn="r" fontAlgn="b"/>
                      <a:r>
                        <a:rPr lang="en-US" sz="1800" b="0" i="0" u="none" strike="noStrike">
                          <a:solidFill>
                            <a:srgbClr val="000000"/>
                          </a:solidFill>
                          <a:effectLst/>
                          <a:latin typeface="+mn-lt"/>
                        </a:rPr>
                        <a:t>           -   </a:t>
                      </a:r>
                    </a:p>
                  </a:txBody>
                  <a:tcPr marL="9525" marR="9525" marT="9525" marB="0" anchor="b"/>
                </a:tc>
                <a:tc>
                  <a:txBody>
                    <a:bodyPr/>
                    <a:lstStyle/>
                    <a:p>
                      <a:pPr algn="r" fontAlgn="b"/>
                      <a:r>
                        <a:rPr lang="en-US" sz="1800" b="0" i="0" u="none" strike="noStrike">
                          <a:solidFill>
                            <a:srgbClr val="000000"/>
                          </a:solidFill>
                          <a:effectLst/>
                          <a:latin typeface="+mn-lt"/>
                        </a:rPr>
                        <a:t>    (105)</a:t>
                      </a:r>
                    </a:p>
                  </a:txBody>
                  <a:tcPr marL="9525" marR="9525" marT="9525" marB="0" anchor="b"/>
                </a:tc>
                <a:extLst>
                  <a:ext uri="{0D108BD9-81ED-4DB2-BD59-A6C34878D82A}">
                    <a16:rowId xmlns:a16="http://schemas.microsoft.com/office/drawing/2014/main" val="2611094970"/>
                  </a:ext>
                </a:extLst>
              </a:tr>
              <a:tr h="317413">
                <a:tc>
                  <a:txBody>
                    <a:bodyPr/>
                    <a:lstStyle/>
                    <a:p>
                      <a:pPr algn="l" fontAlgn="b"/>
                      <a:r>
                        <a:rPr lang="en-US" sz="1800" b="1" u="none" strike="noStrike" dirty="0">
                          <a:effectLst/>
                          <a:latin typeface="+mn-lt"/>
                        </a:rPr>
                        <a:t>    Total Supply</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7,232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30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7,535 </a:t>
                      </a:r>
                    </a:p>
                  </a:txBody>
                  <a:tcPr marL="9525" marR="9525" marT="9525" marB="0" anchor="b"/>
                </a:tc>
                <a:tc>
                  <a:txBody>
                    <a:bodyPr/>
                    <a:lstStyle/>
                    <a:p>
                      <a:pPr algn="r" fontAlgn="b"/>
                      <a:r>
                        <a:rPr lang="en-US" sz="1800" b="0" i="0" u="none" strike="noStrike">
                          <a:solidFill>
                            <a:srgbClr val="000000"/>
                          </a:solidFill>
                          <a:effectLst/>
                          <a:latin typeface="+mn-lt"/>
                        </a:rPr>
                        <a:t>          67 </a:t>
                      </a:r>
                    </a:p>
                  </a:txBody>
                  <a:tcPr marL="9525" marR="9525" marT="9525" marB="0" anchor="b"/>
                </a:tc>
                <a:tc>
                  <a:txBody>
                    <a:bodyPr/>
                    <a:lstStyle/>
                    <a:p>
                      <a:pPr algn="r" fontAlgn="b"/>
                      <a:r>
                        <a:rPr lang="en-US" sz="1800" b="0" i="0" u="none" strike="noStrike">
                          <a:solidFill>
                            <a:srgbClr val="000000"/>
                          </a:solidFill>
                          <a:effectLst/>
                          <a:latin typeface="+mn-lt"/>
                        </a:rPr>
                        <a:t>       303 </a:t>
                      </a:r>
                    </a:p>
                  </a:txBody>
                  <a:tcPr marL="9525" marR="9525" marT="9525" marB="0" anchor="b"/>
                </a:tc>
                <a:extLst>
                  <a:ext uri="{0D108BD9-81ED-4DB2-BD59-A6C34878D82A}">
                    <a16:rowId xmlns:a16="http://schemas.microsoft.com/office/drawing/2014/main" val="1633656709"/>
                  </a:ext>
                </a:extLst>
              </a:tr>
              <a:tr h="333149">
                <a:tc>
                  <a:txBody>
                    <a:bodyPr/>
                    <a:lstStyle/>
                    <a:p>
                      <a:pPr algn="l" fontAlgn="b"/>
                      <a:r>
                        <a:rPr lang="en-US" sz="1800" b="1" u="none" strike="noStrike" dirty="0">
                          <a:solidFill>
                            <a:schemeClr val="tx1"/>
                          </a:solidFill>
                          <a:effectLst/>
                          <a:latin typeface="+mn-lt"/>
                        </a:rPr>
                        <a:t>Exports</a:t>
                      </a:r>
                      <a:endParaRPr lang="en-US" sz="1800" b="1" i="0" u="none" strike="noStrike" dirty="0">
                        <a:solidFill>
                          <a:schemeClr val="tx1"/>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1,099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(48)</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1,028 </a:t>
                      </a:r>
                    </a:p>
                  </a:txBody>
                  <a:tcPr marL="9525" marR="9525" marT="9525" marB="0" anchor="b"/>
                </a:tc>
                <a:tc>
                  <a:txBody>
                    <a:bodyPr/>
                    <a:lstStyle/>
                    <a:p>
                      <a:pPr algn="r" fontAlgn="b"/>
                      <a:r>
                        <a:rPr lang="en-US" sz="1800" b="0" i="0" u="none" strike="noStrike">
                          <a:solidFill>
                            <a:srgbClr val="000000"/>
                          </a:solidFill>
                          <a:effectLst/>
                          <a:latin typeface="+mn-lt"/>
                        </a:rPr>
                        <a:t>       (53)</a:t>
                      </a:r>
                    </a:p>
                  </a:txBody>
                  <a:tcPr marL="9525" marR="9525" marT="9525" marB="0" anchor="b"/>
                </a:tc>
                <a:tc>
                  <a:txBody>
                    <a:bodyPr/>
                    <a:lstStyle/>
                    <a:p>
                      <a:pPr algn="r" fontAlgn="b"/>
                      <a:r>
                        <a:rPr lang="en-US" sz="1800" b="0" i="0" u="none" strike="noStrike">
                          <a:solidFill>
                            <a:srgbClr val="000000"/>
                          </a:solidFill>
                          <a:effectLst/>
                          <a:latin typeface="+mn-lt"/>
                        </a:rPr>
                        <a:t>       (71)</a:t>
                      </a:r>
                    </a:p>
                  </a:txBody>
                  <a:tcPr marL="9525" marR="9525" marT="9525" marB="0" anchor="b"/>
                </a:tc>
                <a:extLst>
                  <a:ext uri="{0D108BD9-81ED-4DB2-BD59-A6C34878D82A}">
                    <a16:rowId xmlns:a16="http://schemas.microsoft.com/office/drawing/2014/main" val="1038091273"/>
                  </a:ext>
                </a:extLst>
              </a:tr>
              <a:tr h="333149">
                <a:tc>
                  <a:txBody>
                    <a:bodyPr/>
                    <a:lstStyle/>
                    <a:p>
                      <a:pPr algn="l" fontAlgn="b"/>
                      <a:r>
                        <a:rPr lang="en-US" sz="1800" b="1" u="none" strike="noStrike" dirty="0">
                          <a:effectLst/>
                          <a:latin typeface="+mn-lt"/>
                        </a:rPr>
                        <a:t>Domestic Use</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4,739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12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4,893 </a:t>
                      </a:r>
                    </a:p>
                  </a:txBody>
                  <a:tcPr marL="9525" marR="9525" marT="9525" marB="0" anchor="b"/>
                </a:tc>
                <a:tc>
                  <a:txBody>
                    <a:bodyPr/>
                    <a:lstStyle/>
                    <a:p>
                      <a:pPr algn="r" fontAlgn="b"/>
                      <a:r>
                        <a:rPr lang="en-US" sz="1800" b="0" i="0" u="none" strike="noStrike">
                          <a:solidFill>
                            <a:srgbClr val="000000"/>
                          </a:solidFill>
                          <a:effectLst/>
                          <a:latin typeface="+mn-lt"/>
                        </a:rPr>
                        <a:t>       (59)</a:t>
                      </a:r>
                    </a:p>
                  </a:txBody>
                  <a:tcPr marL="9525" marR="9525" marT="9525" marB="0" anchor="b"/>
                </a:tc>
                <a:tc>
                  <a:txBody>
                    <a:bodyPr/>
                    <a:lstStyle/>
                    <a:p>
                      <a:pPr algn="r" fontAlgn="b"/>
                      <a:r>
                        <a:rPr lang="en-US" sz="1800" b="0" i="0" u="none" strike="noStrike">
                          <a:solidFill>
                            <a:srgbClr val="000000"/>
                          </a:solidFill>
                          <a:effectLst/>
                          <a:latin typeface="+mn-lt"/>
                        </a:rPr>
                        <a:t>       154 </a:t>
                      </a:r>
                    </a:p>
                  </a:txBody>
                  <a:tcPr marL="9525" marR="9525" marT="9525" marB="0" anchor="b"/>
                </a:tc>
                <a:extLst>
                  <a:ext uri="{0D108BD9-81ED-4DB2-BD59-A6C34878D82A}">
                    <a16:rowId xmlns:a16="http://schemas.microsoft.com/office/drawing/2014/main" val="684501743"/>
                  </a:ext>
                </a:extLst>
              </a:tr>
              <a:tr h="333149">
                <a:tc>
                  <a:txBody>
                    <a:bodyPr/>
                    <a:lstStyle/>
                    <a:p>
                      <a:pPr algn="l" fontAlgn="b"/>
                      <a:r>
                        <a:rPr lang="en-US" sz="1800" b="1" u="none" strike="noStrike" dirty="0">
                          <a:effectLst/>
                          <a:latin typeface="+mn-lt"/>
                        </a:rPr>
                        <a:t>    Total Use</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5,838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(36)</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5,921 </a:t>
                      </a:r>
                    </a:p>
                  </a:txBody>
                  <a:tcPr marL="9525" marR="9525" marT="9525" marB="0" anchor="b"/>
                </a:tc>
                <a:tc>
                  <a:txBody>
                    <a:bodyPr/>
                    <a:lstStyle/>
                    <a:p>
                      <a:pPr algn="r" fontAlgn="b"/>
                      <a:r>
                        <a:rPr lang="en-US" sz="1800" b="0" i="0" u="none" strike="noStrike">
                          <a:solidFill>
                            <a:srgbClr val="000000"/>
                          </a:solidFill>
                          <a:effectLst/>
                          <a:latin typeface="+mn-lt"/>
                        </a:rPr>
                        <a:t>    (112)</a:t>
                      </a:r>
                    </a:p>
                  </a:txBody>
                  <a:tcPr marL="9525" marR="9525" marT="9525" marB="0" anchor="b"/>
                </a:tc>
                <a:tc>
                  <a:txBody>
                    <a:bodyPr/>
                    <a:lstStyle/>
                    <a:p>
                      <a:pPr algn="r" fontAlgn="b"/>
                      <a:r>
                        <a:rPr lang="en-US" sz="1800" b="0" i="0" u="none" strike="noStrike">
                          <a:solidFill>
                            <a:srgbClr val="000000"/>
                          </a:solidFill>
                          <a:effectLst/>
                          <a:latin typeface="+mn-lt"/>
                        </a:rPr>
                        <a:t>          83 </a:t>
                      </a:r>
                    </a:p>
                  </a:txBody>
                  <a:tcPr marL="9525" marR="9525" marT="9525" marB="0" anchor="b"/>
                </a:tc>
                <a:extLst>
                  <a:ext uri="{0D108BD9-81ED-4DB2-BD59-A6C34878D82A}">
                    <a16:rowId xmlns:a16="http://schemas.microsoft.com/office/drawing/2014/main" val="3489296187"/>
                  </a:ext>
                </a:extLst>
              </a:tr>
              <a:tr h="333149">
                <a:tc>
                  <a:txBody>
                    <a:bodyPr/>
                    <a:lstStyle/>
                    <a:p>
                      <a:pPr algn="l" fontAlgn="b"/>
                      <a:r>
                        <a:rPr lang="en-US" sz="1800" b="1" u="none" strike="noStrike" dirty="0">
                          <a:effectLst/>
                          <a:latin typeface="+mn-lt"/>
                        </a:rPr>
                        <a:t>Ending Stocks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1,395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67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1,613 </a:t>
                      </a:r>
                    </a:p>
                  </a:txBody>
                  <a:tcPr marL="9525" marR="9525" marT="9525" marB="0" anchor="b"/>
                </a:tc>
                <a:tc>
                  <a:txBody>
                    <a:bodyPr/>
                    <a:lstStyle/>
                    <a:p>
                      <a:pPr algn="r" fontAlgn="b"/>
                      <a:r>
                        <a:rPr lang="en-US" sz="1800" b="0" i="0" u="none" strike="noStrike">
                          <a:solidFill>
                            <a:srgbClr val="000000"/>
                          </a:solidFill>
                          <a:effectLst/>
                          <a:latin typeface="+mn-lt"/>
                        </a:rPr>
                        <a:t>       178 </a:t>
                      </a:r>
                    </a:p>
                  </a:txBody>
                  <a:tcPr marL="9525" marR="9525" marT="9525" marB="0" anchor="b"/>
                </a:tc>
                <a:tc>
                  <a:txBody>
                    <a:bodyPr/>
                    <a:lstStyle/>
                    <a:p>
                      <a:pPr algn="r" fontAlgn="b"/>
                      <a:r>
                        <a:rPr lang="en-US" sz="1800" b="0" i="0" u="none" strike="noStrike">
                          <a:solidFill>
                            <a:srgbClr val="000000"/>
                          </a:solidFill>
                          <a:effectLst/>
                          <a:latin typeface="+mn-lt"/>
                        </a:rPr>
                        <a:t>       218 </a:t>
                      </a:r>
                    </a:p>
                  </a:txBody>
                  <a:tcPr marL="9525" marR="9525" marT="9525" marB="0" anchor="b"/>
                </a:tc>
                <a:extLst>
                  <a:ext uri="{0D108BD9-81ED-4DB2-BD59-A6C34878D82A}">
                    <a16:rowId xmlns:a16="http://schemas.microsoft.com/office/drawing/2014/main" val="657158640"/>
                  </a:ext>
                </a:extLst>
              </a:tr>
              <a:tr h="333149">
                <a:tc>
                  <a:txBody>
                    <a:bodyPr/>
                    <a:lstStyle/>
                    <a:p>
                      <a:pPr algn="l" fontAlgn="b"/>
                      <a:r>
                        <a:rPr lang="en-US" sz="1800" b="1" u="none" strike="noStrike" dirty="0">
                          <a:effectLst/>
                          <a:latin typeface="+mn-lt"/>
                        </a:rPr>
                        <a:t>S-T-U (total)</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23.9%</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1.3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27.2%</a:t>
                      </a:r>
                    </a:p>
                  </a:txBody>
                  <a:tcPr marL="9525" marR="9525" marT="9525" marB="0" anchor="b"/>
                </a:tc>
                <a:tc>
                  <a:txBody>
                    <a:bodyPr/>
                    <a:lstStyle/>
                    <a:p>
                      <a:pPr algn="r" fontAlgn="b"/>
                      <a:r>
                        <a:rPr lang="en-US" sz="1800" b="0" i="0" u="none" strike="noStrike">
                          <a:solidFill>
                            <a:srgbClr val="000000"/>
                          </a:solidFill>
                          <a:effectLst/>
                          <a:latin typeface="+mn-lt"/>
                        </a:rPr>
                        <a:t>3.4</a:t>
                      </a:r>
                    </a:p>
                  </a:txBody>
                  <a:tcPr marL="9525" marR="9525" marT="9525" marB="0" anchor="b"/>
                </a:tc>
                <a:tc>
                  <a:txBody>
                    <a:bodyPr/>
                    <a:lstStyle/>
                    <a:p>
                      <a:pPr algn="r" fontAlgn="b"/>
                      <a:r>
                        <a:rPr lang="en-US" sz="1800" b="0" i="0" u="none" strike="noStrike">
                          <a:solidFill>
                            <a:srgbClr val="000000"/>
                          </a:solidFill>
                          <a:effectLst/>
                          <a:latin typeface="+mn-lt"/>
                        </a:rPr>
                        <a:t>         3.3 </a:t>
                      </a:r>
                    </a:p>
                  </a:txBody>
                  <a:tcPr marL="9525" marR="9525" marT="9525" marB="0" anchor="b"/>
                </a:tc>
                <a:extLst>
                  <a:ext uri="{0D108BD9-81ED-4DB2-BD59-A6C34878D82A}">
                    <a16:rowId xmlns:a16="http://schemas.microsoft.com/office/drawing/2014/main" val="529467051"/>
                  </a:ext>
                </a:extLst>
              </a:tr>
              <a:tr h="333149">
                <a:tc>
                  <a:txBody>
                    <a:bodyPr/>
                    <a:lstStyle/>
                    <a:p>
                      <a:pPr algn="l" fontAlgn="b"/>
                      <a:r>
                        <a:rPr lang="en-US" sz="1800" b="1" u="none" strike="noStrike" dirty="0">
                          <a:effectLst/>
                          <a:latin typeface="+mn-lt"/>
                        </a:rPr>
                        <a:t>S-T-U (dom.)</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29.4%</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1.3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33.3%</a:t>
                      </a:r>
                    </a:p>
                  </a:txBody>
                  <a:tcPr marL="9525" marR="9525" marT="9525" marB="0" anchor="b"/>
                </a:tc>
                <a:tc>
                  <a:txBody>
                    <a:bodyPr/>
                    <a:lstStyle/>
                    <a:p>
                      <a:pPr algn="r" fontAlgn="b"/>
                      <a:r>
                        <a:rPr lang="en-US" sz="1800" b="0" i="0" u="none" strike="noStrike" dirty="0">
                          <a:solidFill>
                            <a:srgbClr val="000000"/>
                          </a:solidFill>
                          <a:effectLst/>
                          <a:latin typeface="+mn-lt"/>
                        </a:rPr>
                        <a:t>4.3</a:t>
                      </a:r>
                    </a:p>
                  </a:txBody>
                  <a:tcPr marL="9525" marR="9525" marT="9525" marB="0" anchor="b"/>
                </a:tc>
                <a:tc>
                  <a:txBody>
                    <a:bodyPr/>
                    <a:lstStyle/>
                    <a:p>
                      <a:pPr algn="r" fontAlgn="b"/>
                      <a:r>
                        <a:rPr lang="en-US" sz="1800" b="0" i="0" u="none" strike="noStrike" dirty="0">
                          <a:solidFill>
                            <a:srgbClr val="000000"/>
                          </a:solidFill>
                          <a:effectLst/>
                          <a:latin typeface="+mn-lt"/>
                        </a:rPr>
                        <a:t>         3.9 </a:t>
                      </a:r>
                    </a:p>
                  </a:txBody>
                  <a:tcPr marL="9525" marR="9525" marT="9525" marB="0" anchor="b"/>
                </a:tc>
                <a:extLst>
                  <a:ext uri="{0D108BD9-81ED-4DB2-BD59-A6C34878D82A}">
                    <a16:rowId xmlns:a16="http://schemas.microsoft.com/office/drawing/2014/main" val="2679949883"/>
                  </a:ext>
                </a:extLst>
              </a:tr>
            </a:tbl>
          </a:graphicData>
        </a:graphic>
      </p:graphicFrame>
      <p:sp>
        <p:nvSpPr>
          <p:cNvPr id="9" name="TextBox 8">
            <a:extLst>
              <a:ext uri="{FF2B5EF4-FFF2-40B4-BE49-F238E27FC236}">
                <a16:creationId xmlns:a16="http://schemas.microsoft.com/office/drawing/2014/main" id="{AEAC5C06-EC10-47D4-BB14-07D7433736FE}"/>
              </a:ext>
            </a:extLst>
          </p:cNvPr>
          <p:cNvSpPr txBox="1"/>
          <p:nvPr/>
        </p:nvSpPr>
        <p:spPr>
          <a:xfrm>
            <a:off x="74914" y="5088467"/>
            <a:ext cx="8992886" cy="1631216"/>
          </a:xfrm>
          <a:prstGeom prst="rect">
            <a:avLst/>
          </a:prstGeom>
          <a:noFill/>
        </p:spPr>
        <p:txBody>
          <a:bodyPr wrap="square" rtlCol="0">
            <a:spAutoFit/>
          </a:bodyPr>
          <a:lstStyle/>
          <a:p>
            <a:r>
              <a:rPr lang="en-US" sz="2000" dirty="0"/>
              <a:t>Exports for 2017-18, consisting of 1,047,000 </a:t>
            </a:r>
            <a:r>
              <a:rPr lang="en-US" sz="2000" dirty="0" err="1"/>
              <a:t>tonnes</a:t>
            </a:r>
            <a:r>
              <a:rPr lang="en-US" sz="2000" dirty="0"/>
              <a:t> to the U.S. and of 51,985 </a:t>
            </a:r>
            <a:r>
              <a:rPr lang="en-US" sz="2000" dirty="0" err="1"/>
              <a:t>tonnes</a:t>
            </a:r>
            <a:r>
              <a:rPr lang="en-US" sz="2000" dirty="0"/>
              <a:t> to non-U.S. destinations were lowered by 48,345 </a:t>
            </a:r>
            <a:r>
              <a:rPr lang="en-US" sz="2000" dirty="0" err="1"/>
              <a:t>tonnes</a:t>
            </a:r>
            <a:r>
              <a:rPr lang="en-US" sz="2000" dirty="0"/>
              <a:t> from October. </a:t>
            </a:r>
          </a:p>
          <a:p>
            <a:r>
              <a:rPr lang="en-US" sz="2000" dirty="0"/>
              <a:t>Exports for 2018-19 were lowered by 53,201 </a:t>
            </a:r>
            <a:r>
              <a:rPr lang="en-US" sz="2000" dirty="0" err="1"/>
              <a:t>tonnes</a:t>
            </a:r>
            <a:r>
              <a:rPr lang="en-US" sz="2000" dirty="0"/>
              <a:t>, reflecting lower FIMAE stocks.</a:t>
            </a:r>
          </a:p>
          <a:p>
            <a:r>
              <a:rPr lang="en-US" sz="2000" dirty="0"/>
              <a:t>Deliveries for human use were lowered for both years, but were all                              or partially offset by higher deliveries for IMMEX.</a:t>
            </a:r>
          </a:p>
        </p:txBody>
      </p:sp>
      <p:sp>
        <p:nvSpPr>
          <p:cNvPr id="7" name="Oval 6">
            <a:extLst>
              <a:ext uri="{FF2B5EF4-FFF2-40B4-BE49-F238E27FC236}">
                <a16:creationId xmlns:a16="http://schemas.microsoft.com/office/drawing/2014/main" id="{81626BA1-6A7D-4DBD-A4C1-FECB21E71426}"/>
              </a:ext>
            </a:extLst>
          </p:cNvPr>
          <p:cNvSpPr/>
          <p:nvPr/>
        </p:nvSpPr>
        <p:spPr>
          <a:xfrm>
            <a:off x="5257800" y="4342471"/>
            <a:ext cx="914400" cy="72821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3144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U.S. and Mexico Sugar Prices  </a:t>
            </a:r>
          </a:p>
        </p:txBody>
      </p:sp>
      <p:sp>
        <p:nvSpPr>
          <p:cNvPr id="4" name="TextBox 3"/>
          <p:cNvSpPr txBox="1"/>
          <p:nvPr/>
        </p:nvSpPr>
        <p:spPr>
          <a:xfrm>
            <a:off x="-20320" y="609600"/>
            <a:ext cx="9144000" cy="369332"/>
          </a:xfrm>
          <a:prstGeom prst="rect">
            <a:avLst/>
          </a:prstGeom>
          <a:noFill/>
        </p:spPr>
        <p:txBody>
          <a:bodyPr wrap="square" rtlCol="0">
            <a:spAutoFit/>
          </a:bodyPr>
          <a:lstStyle/>
          <a:p>
            <a:r>
              <a:rPr lang="en-US" dirty="0"/>
              <a:t>Average monthly cash sugar prices. Sources: U.S.D.A. and Sosland Publishing Company</a:t>
            </a:r>
          </a:p>
        </p:txBody>
      </p:sp>
      <p:pic>
        <p:nvPicPr>
          <p:cNvPr id="10" name="Picture 9" descr="\\data\graphic\LOGOS\SOSLOGOS\Ron_Logos\SosPubLogoVector_Black.jpg">
            <a:extLst>
              <a:ext uri="{FF2B5EF4-FFF2-40B4-BE49-F238E27FC236}">
                <a16:creationId xmlns:a16="http://schemas.microsoft.com/office/drawing/2014/main" id="{01CE7F20-5D83-4775-B7E5-96C1C79BD6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1CF2E106-BE3C-41BB-BB56-970AE16EF0AE}"/>
              </a:ext>
            </a:extLst>
          </p:cNvPr>
          <p:cNvGraphicFramePr>
            <a:graphicFrameLocks/>
          </p:cNvGraphicFramePr>
          <p:nvPr>
            <p:extLst>
              <p:ext uri="{D42A27DB-BD31-4B8C-83A1-F6EECF244321}">
                <p14:modId xmlns:p14="http://schemas.microsoft.com/office/powerpoint/2010/main" val="2112665544"/>
              </p:ext>
            </p:extLst>
          </p:nvPr>
        </p:nvGraphicFramePr>
        <p:xfrm>
          <a:off x="20320" y="978932"/>
          <a:ext cx="9123680" cy="52694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689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Cash Sugar Price Outlook</a:t>
            </a:r>
          </a:p>
        </p:txBody>
      </p:sp>
      <p:sp>
        <p:nvSpPr>
          <p:cNvPr id="4" name="TextBox 3"/>
          <p:cNvSpPr txBox="1"/>
          <p:nvPr/>
        </p:nvSpPr>
        <p:spPr>
          <a:xfrm>
            <a:off x="76200" y="685800"/>
            <a:ext cx="8839200" cy="5632311"/>
          </a:xfrm>
          <a:prstGeom prst="rect">
            <a:avLst/>
          </a:prstGeom>
          <a:noFill/>
        </p:spPr>
        <p:txBody>
          <a:bodyPr wrap="square" rtlCol="0">
            <a:spAutoFit/>
          </a:bodyPr>
          <a:lstStyle/>
          <a:p>
            <a:r>
              <a:rPr lang="en-US" sz="2000" b="1" dirty="0"/>
              <a:t>Beet sugar 2018-19</a:t>
            </a:r>
            <a:r>
              <a:rPr lang="en-US" sz="2000" dirty="0"/>
              <a:t>	Firm at 35c to 36c f.o.b. Midwest; </a:t>
            </a:r>
          </a:p>
          <a:p>
            <a:r>
              <a:rPr lang="en-US" sz="2000" dirty="0"/>
              <a:t>			39c West Coast (41c to 42c delivered)</a:t>
            </a:r>
          </a:p>
          <a:p>
            <a:r>
              <a:rPr lang="en-US" sz="2000" b="1" dirty="0"/>
              <a:t>Cane sugar 2018-19	</a:t>
            </a:r>
            <a:r>
              <a:rPr lang="en-US" sz="2000" dirty="0"/>
              <a:t>37c to 38c Northeast </a:t>
            </a:r>
          </a:p>
          <a:p>
            <a:r>
              <a:rPr lang="en-US" sz="2000" dirty="0"/>
              <a:t>			36c to 36.5c South/Southeast</a:t>
            </a:r>
          </a:p>
          <a:p>
            <a:r>
              <a:rPr lang="en-US" sz="2000" dirty="0"/>
              <a:t>			35c to 36c Gulf</a:t>
            </a:r>
          </a:p>
          <a:p>
            <a:r>
              <a:rPr lang="en-US" sz="2000" dirty="0"/>
              <a:t>			41c to 42c delivered West Coast</a:t>
            </a:r>
          </a:p>
          <a:p>
            <a:endParaRPr lang="en-US" sz="2000" b="1" u="sng" dirty="0">
              <a:solidFill>
                <a:srgbClr val="FF0000"/>
              </a:solidFill>
            </a:endParaRPr>
          </a:p>
          <a:p>
            <a:r>
              <a:rPr lang="en-US" sz="2000" b="1" u="sng" dirty="0"/>
              <a:t>Recent Developments and Factors to Watch</a:t>
            </a:r>
          </a:p>
          <a:p>
            <a:pPr marL="800100" lvl="1" indent="-342900">
              <a:buFont typeface="Arial" panose="020B0604020202020204" pitchFamily="34" charset="0"/>
              <a:buChar char="•"/>
            </a:pPr>
            <a:r>
              <a:rPr lang="en-US" sz="2000" dirty="0"/>
              <a:t>Beet sugar prices firmed throughout October with major processors at     35c to 36c f.o.b. Midwest.</a:t>
            </a:r>
          </a:p>
          <a:p>
            <a:pPr marL="800100" lvl="1" indent="-342900">
              <a:buFont typeface="Arial" panose="020B0604020202020204" pitchFamily="34" charset="0"/>
              <a:buChar char="•"/>
            </a:pPr>
            <a:r>
              <a:rPr lang="en-US" sz="2000" dirty="0"/>
              <a:t>Beet processors are over 90% sold.</a:t>
            </a:r>
          </a:p>
          <a:p>
            <a:pPr marL="800100" lvl="1" indent="-342900">
              <a:buFont typeface="Arial" panose="020B0604020202020204" pitchFamily="34" charset="0"/>
              <a:buChar char="•"/>
            </a:pPr>
            <a:r>
              <a:rPr lang="en-US" sz="2000" dirty="0"/>
              <a:t>Beet sugar production was reduced due to wet weather and freezes early   in October that cut acres and reduced tonnage and sucrose content.</a:t>
            </a:r>
          </a:p>
          <a:p>
            <a:pPr marL="800100" lvl="1" indent="-342900">
              <a:buFont typeface="Arial" panose="020B0604020202020204" pitchFamily="34" charset="0"/>
              <a:buChar char="•"/>
            </a:pPr>
            <a:r>
              <a:rPr lang="en-US" sz="2000" dirty="0"/>
              <a:t>At least one beet processor is out of the bulk industrial market (still has bags and retail). One cane refiner also is “comfortably sold.”</a:t>
            </a:r>
          </a:p>
          <a:p>
            <a:pPr marL="800100" lvl="1" indent="-342900">
              <a:buFont typeface="Arial" panose="020B0604020202020204" pitchFamily="34" charset="0"/>
              <a:buChar char="•"/>
            </a:pPr>
            <a:r>
              <a:rPr lang="en-US" sz="2000" dirty="0"/>
              <a:t>Imports from Mexico should be revised sharply upward in December to offset lower U.S. beet sugar production.</a:t>
            </a:r>
          </a:p>
          <a:p>
            <a:pPr marL="800100" lvl="1" indent="-342900">
              <a:buFont typeface="Arial" panose="020B0604020202020204" pitchFamily="34" charset="0"/>
              <a:buChar char="•"/>
            </a:pPr>
            <a:r>
              <a:rPr lang="en-US" sz="2000" dirty="0"/>
              <a:t>Sugar supplies are relatively tight, but should improve with imports.</a:t>
            </a:r>
          </a:p>
        </p:txBody>
      </p:sp>
      <p:pic>
        <p:nvPicPr>
          <p:cNvPr id="7" name="Picture 6" descr="\\data\graphic\LOGOS\SOSLOGOS\Ron_Logos\SosPubLogoVector_Black.jpg">
            <a:extLst>
              <a:ext uri="{FF2B5EF4-FFF2-40B4-BE49-F238E27FC236}">
                <a16:creationId xmlns:a16="http://schemas.microsoft.com/office/drawing/2014/main" id="{665D1F1A-B81C-494C-81AC-E7E262FFB7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024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New York #16 Raw Futures</a:t>
            </a:r>
          </a:p>
        </p:txBody>
      </p:sp>
      <p:sp>
        <p:nvSpPr>
          <p:cNvPr id="6" name="TextBox 5"/>
          <p:cNvSpPr txBox="1"/>
          <p:nvPr/>
        </p:nvSpPr>
        <p:spPr>
          <a:xfrm>
            <a:off x="0" y="518926"/>
            <a:ext cx="9144000" cy="369332"/>
          </a:xfrm>
          <a:prstGeom prst="rect">
            <a:avLst/>
          </a:prstGeom>
          <a:noFill/>
        </p:spPr>
        <p:txBody>
          <a:bodyPr wrap="square" rtlCol="0">
            <a:spAutoFit/>
          </a:bodyPr>
          <a:lstStyle/>
          <a:p>
            <a:r>
              <a:rPr lang="en-US" dirty="0"/>
              <a:t>ICE domestic raw sugar futures as of Nov. 7, in cents per lb. Source: Tech Nova</a:t>
            </a:r>
          </a:p>
        </p:txBody>
      </p:sp>
      <p:pic>
        <p:nvPicPr>
          <p:cNvPr id="12" name="Picture 11" descr="\\data\graphic\LOGOS\SOSLOGOS\Ron_Logos\SosPubLogoVector_Black.jpg">
            <a:extLst>
              <a:ext uri="{FF2B5EF4-FFF2-40B4-BE49-F238E27FC236}">
                <a16:creationId xmlns:a16="http://schemas.microsoft.com/office/drawing/2014/main" id="{F7CFF1CB-90AF-4111-885F-7C997B3CA3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2E9E3BDE-7595-40D8-AF22-EF67A0DF0C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1408895"/>
            <a:ext cx="8991600" cy="304146"/>
          </a:xfrm>
          <a:prstGeom prst="rect">
            <a:avLst/>
          </a:prstGeom>
        </p:spPr>
      </p:pic>
      <p:sp>
        <p:nvSpPr>
          <p:cNvPr id="7" name="TextBox 6">
            <a:extLst>
              <a:ext uri="{FF2B5EF4-FFF2-40B4-BE49-F238E27FC236}">
                <a16:creationId xmlns:a16="http://schemas.microsoft.com/office/drawing/2014/main" id="{8D585024-C749-4B94-BE52-7078A70E19C0}"/>
              </a:ext>
            </a:extLst>
          </p:cNvPr>
          <p:cNvSpPr txBox="1"/>
          <p:nvPr/>
        </p:nvSpPr>
        <p:spPr>
          <a:xfrm>
            <a:off x="266700" y="4966545"/>
            <a:ext cx="8610600" cy="1015663"/>
          </a:xfrm>
          <a:prstGeom prst="rect">
            <a:avLst/>
          </a:prstGeom>
          <a:noFill/>
        </p:spPr>
        <p:txBody>
          <a:bodyPr wrap="square" rtlCol="0">
            <a:spAutoFit/>
          </a:bodyPr>
          <a:lstStyle/>
          <a:p>
            <a:r>
              <a:rPr lang="en-US" sz="2000" dirty="0"/>
              <a:t>The market remains nearly flat (about a 1.50c-a-lb carry) nearby through 2020 in the 25c to 26.50c a </a:t>
            </a:r>
            <a:r>
              <a:rPr lang="en-US" sz="2000" dirty="0" err="1"/>
              <a:t>lb</a:t>
            </a:r>
            <a:r>
              <a:rPr lang="en-US" sz="2000" dirty="0"/>
              <a:t> range, as would be expected because of minimum pricing outlined in the U.S.-Mexico suspension agreements.</a:t>
            </a:r>
          </a:p>
        </p:txBody>
      </p:sp>
      <p:pic>
        <p:nvPicPr>
          <p:cNvPr id="9" name="Picture 8">
            <a:extLst>
              <a:ext uri="{FF2B5EF4-FFF2-40B4-BE49-F238E27FC236}">
                <a16:creationId xmlns:a16="http://schemas.microsoft.com/office/drawing/2014/main" id="{12EA378C-319C-43C5-8158-F63884F45A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731640"/>
            <a:ext cx="9144000" cy="2911049"/>
          </a:xfrm>
          <a:prstGeom prst="rect">
            <a:avLst/>
          </a:prstGeom>
        </p:spPr>
      </p:pic>
      <p:sp>
        <p:nvSpPr>
          <p:cNvPr id="13" name="Rectangle 12">
            <a:extLst>
              <a:ext uri="{FF2B5EF4-FFF2-40B4-BE49-F238E27FC236}">
                <a16:creationId xmlns:a16="http://schemas.microsoft.com/office/drawing/2014/main" id="{F3412EF6-731E-4552-8633-7C726EA5024D}"/>
              </a:ext>
            </a:extLst>
          </p:cNvPr>
          <p:cNvSpPr/>
          <p:nvPr/>
        </p:nvSpPr>
        <p:spPr>
          <a:xfrm>
            <a:off x="1371600" y="1408895"/>
            <a:ext cx="685800" cy="32337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2493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2800" dirty="0">
                <a:solidFill>
                  <a:schemeClr val="accent1"/>
                </a:solidFill>
              </a:rPr>
              <a:t>Long-Range Supply Forecast</a:t>
            </a:r>
          </a:p>
        </p:txBody>
      </p:sp>
      <p:sp>
        <p:nvSpPr>
          <p:cNvPr id="5" name="TextBox 4">
            <a:extLst>
              <a:ext uri="{FF2B5EF4-FFF2-40B4-BE49-F238E27FC236}">
                <a16:creationId xmlns:a16="http://schemas.microsoft.com/office/drawing/2014/main" id="{64CED459-6EE9-42F5-AC62-90B643422A03}"/>
              </a:ext>
            </a:extLst>
          </p:cNvPr>
          <p:cNvSpPr txBox="1"/>
          <p:nvPr/>
        </p:nvSpPr>
        <p:spPr>
          <a:xfrm>
            <a:off x="76200" y="533401"/>
            <a:ext cx="9067800" cy="381427"/>
          </a:xfrm>
          <a:prstGeom prst="rect">
            <a:avLst/>
          </a:prstGeom>
          <a:noFill/>
        </p:spPr>
        <p:txBody>
          <a:bodyPr wrap="square" rtlCol="0">
            <a:spAutoFit/>
          </a:bodyPr>
          <a:lstStyle/>
          <a:p>
            <a:r>
              <a:rPr lang="en-US" dirty="0"/>
              <a:t>In 1,000 short tons, raw value. Issued Nov. 2, 2018, by U.S.D.A.</a:t>
            </a:r>
          </a:p>
        </p:txBody>
      </p:sp>
      <p:pic>
        <p:nvPicPr>
          <p:cNvPr id="9" name="Picture 8" descr="\\data\graphic\LOGOS\SOSLOGOS\Ron_Logos\SosPubLogoVector_Black.jpg">
            <a:extLst>
              <a:ext uri="{FF2B5EF4-FFF2-40B4-BE49-F238E27FC236}">
                <a16:creationId xmlns:a16="http://schemas.microsoft.com/office/drawing/2014/main" id="{36D00736-AE7A-4867-9AC6-EF68F53CC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hart 13">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257916836"/>
              </p:ext>
            </p:extLst>
          </p:nvPr>
        </p:nvGraphicFramePr>
        <p:xfrm>
          <a:off x="0" y="914828"/>
          <a:ext cx="9144000" cy="53335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373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Presentation Overview</a:t>
            </a:r>
          </a:p>
        </p:txBody>
      </p:sp>
      <p:sp>
        <p:nvSpPr>
          <p:cNvPr id="4" name="TextBox 3"/>
          <p:cNvSpPr txBox="1"/>
          <p:nvPr/>
        </p:nvSpPr>
        <p:spPr>
          <a:xfrm>
            <a:off x="0" y="685800"/>
            <a:ext cx="9144000" cy="5078313"/>
          </a:xfrm>
          <a:prstGeom prst="rect">
            <a:avLst/>
          </a:prstGeom>
          <a:noFill/>
        </p:spPr>
        <p:txBody>
          <a:bodyPr wrap="square" rtlCol="0">
            <a:spAutoFit/>
          </a:bodyPr>
          <a:lstStyle/>
          <a:p>
            <a:pPr marL="457200" indent="-457200">
              <a:buFont typeface="Wingdings" panose="05000000000000000000" pitchFamily="2" charset="2"/>
              <a:buChar char="§"/>
            </a:pPr>
            <a:r>
              <a:rPr lang="en-US" sz="2400" b="1" dirty="0">
                <a:solidFill>
                  <a:schemeClr val="accent1">
                    <a:lumMod val="75000"/>
                  </a:schemeClr>
                </a:solidFill>
              </a:rPr>
              <a:t>Domestic Sugar Market</a:t>
            </a:r>
          </a:p>
          <a:p>
            <a:pPr marL="800100" lvl="1" indent="-342900">
              <a:buFont typeface="Wingdings" panose="05000000000000000000" pitchFamily="2" charset="2"/>
              <a:buChar char="§"/>
            </a:pPr>
            <a:r>
              <a:rPr lang="en-US" sz="2000" dirty="0">
                <a:solidFill>
                  <a:schemeClr val="accent1">
                    <a:lumMod val="75000"/>
                  </a:schemeClr>
                </a:solidFill>
              </a:rPr>
              <a:t>  Supply/Imports</a:t>
            </a:r>
          </a:p>
          <a:p>
            <a:pPr marL="800100" lvl="1" indent="-342900">
              <a:buFont typeface="Wingdings" panose="05000000000000000000" pitchFamily="2" charset="2"/>
              <a:buChar char="§"/>
            </a:pPr>
            <a:r>
              <a:rPr lang="en-US" sz="2000" dirty="0">
                <a:solidFill>
                  <a:schemeClr val="accent1">
                    <a:lumMod val="75000"/>
                  </a:schemeClr>
                </a:solidFill>
              </a:rPr>
              <a:t>  Demand</a:t>
            </a:r>
          </a:p>
          <a:p>
            <a:pPr marL="800100" lvl="1" indent="-342900">
              <a:buFont typeface="Wingdings" panose="05000000000000000000" pitchFamily="2" charset="2"/>
              <a:buChar char="§"/>
            </a:pPr>
            <a:r>
              <a:rPr lang="en-US" sz="2000" dirty="0">
                <a:solidFill>
                  <a:schemeClr val="accent1">
                    <a:lumMod val="75000"/>
                  </a:schemeClr>
                </a:solidFill>
              </a:rPr>
              <a:t>  Cash and Futures Prices</a:t>
            </a:r>
          </a:p>
          <a:p>
            <a:pPr marL="800100" lvl="1" indent="-342900">
              <a:buFont typeface="Wingdings" panose="05000000000000000000" pitchFamily="2" charset="2"/>
              <a:buChar char="§"/>
            </a:pPr>
            <a:r>
              <a:rPr lang="en-US" sz="2000" dirty="0">
                <a:solidFill>
                  <a:schemeClr val="accent1">
                    <a:lumMod val="75000"/>
                  </a:schemeClr>
                </a:solidFill>
              </a:rPr>
              <a:t>  U.S.D.A. Preliminary Long-Term Outlook</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Global Sugar Market</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Corn Sweetener Market</a:t>
            </a:r>
          </a:p>
          <a:p>
            <a:pPr marL="800100" lvl="1" indent="-342900">
              <a:buFont typeface="Wingdings" panose="05000000000000000000" pitchFamily="2" charset="2"/>
              <a:buChar char="§"/>
            </a:pPr>
            <a:r>
              <a:rPr lang="en-US" sz="2000" dirty="0">
                <a:solidFill>
                  <a:schemeClr val="accent1">
                    <a:lumMod val="75000"/>
                  </a:schemeClr>
                </a:solidFill>
              </a:rPr>
              <a:t>  Current contracting situation for 2019</a:t>
            </a:r>
          </a:p>
          <a:p>
            <a:pPr marL="800100" lvl="1" indent="-342900">
              <a:buFont typeface="Wingdings" panose="05000000000000000000" pitchFamily="2" charset="2"/>
              <a:buChar char="§"/>
            </a:pPr>
            <a:r>
              <a:rPr lang="en-US" sz="2000" dirty="0">
                <a:solidFill>
                  <a:schemeClr val="accent1">
                    <a:lumMod val="75000"/>
                  </a:schemeClr>
                </a:solidFill>
              </a:rPr>
              <a:t>  Supply-and-Demand indications</a:t>
            </a:r>
          </a:p>
          <a:p>
            <a:pPr marL="800100" lvl="1" indent="-342900">
              <a:buFont typeface="Wingdings" panose="05000000000000000000" pitchFamily="2" charset="2"/>
              <a:buChar char="§"/>
            </a:pPr>
            <a:r>
              <a:rPr lang="en-US" sz="2000" dirty="0">
                <a:solidFill>
                  <a:schemeClr val="accent1">
                    <a:lumMod val="75000"/>
                  </a:schemeClr>
                </a:solidFill>
              </a:rPr>
              <a:t>  Prices</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Other Issues with Impact on Supply/Demand/Price</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Conclusions</a:t>
            </a:r>
          </a:p>
          <a:p>
            <a:pPr marL="457200" indent="-457200">
              <a:buFont typeface="Wingdings" panose="05000000000000000000" pitchFamily="2" charset="2"/>
              <a:buChar char="§"/>
            </a:pPr>
            <a:endParaRPr lang="en-US" sz="8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Questions</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CE04BCA6-4C02-4C11-BFF4-4BF383929628}"/>
              </a:ext>
            </a:extLst>
          </p:cNvPr>
          <p:cNvCxnSpPr>
            <a:cxnSpLocks/>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70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2800" dirty="0">
                <a:solidFill>
                  <a:schemeClr val="accent1"/>
                </a:solidFill>
              </a:rPr>
              <a:t>Annual Per Cent Increase</a:t>
            </a:r>
          </a:p>
        </p:txBody>
      </p:sp>
      <p:sp>
        <p:nvSpPr>
          <p:cNvPr id="5" name="TextBox 4">
            <a:extLst>
              <a:ext uri="{FF2B5EF4-FFF2-40B4-BE49-F238E27FC236}">
                <a16:creationId xmlns:a16="http://schemas.microsoft.com/office/drawing/2014/main" id="{64CED459-6EE9-42F5-AC62-90B643422A03}"/>
              </a:ext>
            </a:extLst>
          </p:cNvPr>
          <p:cNvSpPr txBox="1"/>
          <p:nvPr/>
        </p:nvSpPr>
        <p:spPr>
          <a:xfrm>
            <a:off x="76200" y="533401"/>
            <a:ext cx="9067800" cy="381427"/>
          </a:xfrm>
          <a:prstGeom prst="rect">
            <a:avLst/>
          </a:prstGeom>
          <a:noFill/>
        </p:spPr>
        <p:txBody>
          <a:bodyPr wrap="square" rtlCol="0">
            <a:spAutoFit/>
          </a:bodyPr>
          <a:lstStyle/>
          <a:p>
            <a:r>
              <a:rPr lang="en-US" dirty="0"/>
              <a:t>Long-range annual per cent increase in total sugar use. Issued Nov. 2, 2018, by U.S.D.A.</a:t>
            </a:r>
          </a:p>
        </p:txBody>
      </p:sp>
      <p:pic>
        <p:nvPicPr>
          <p:cNvPr id="9" name="Picture 8" descr="\\data\graphic\LOGOS\SOSLOGOS\Ron_Logos\SosPubLogoVector_Black.jpg">
            <a:extLst>
              <a:ext uri="{FF2B5EF4-FFF2-40B4-BE49-F238E27FC236}">
                <a16:creationId xmlns:a16="http://schemas.microsoft.com/office/drawing/2014/main" id="{36D00736-AE7A-4867-9AC6-EF68F53CC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a:extLst>
              <a:ext uri="{FF2B5EF4-FFF2-40B4-BE49-F238E27FC236}">
                <a16:creationId xmlns:a16="http://schemas.microsoft.com/office/drawing/2014/main" id="{7366C9FB-26C3-4338-940B-3793D3BD6489}"/>
              </a:ext>
            </a:extLst>
          </p:cNvPr>
          <p:cNvGraphicFramePr>
            <a:graphicFrameLocks/>
          </p:cNvGraphicFramePr>
          <p:nvPr>
            <p:extLst>
              <p:ext uri="{D42A27DB-BD31-4B8C-83A1-F6EECF244321}">
                <p14:modId xmlns:p14="http://schemas.microsoft.com/office/powerpoint/2010/main" val="1677506987"/>
              </p:ext>
            </p:extLst>
          </p:nvPr>
        </p:nvGraphicFramePr>
        <p:xfrm>
          <a:off x="0" y="914828"/>
          <a:ext cx="9144000" cy="5333572"/>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3E265487-1860-4E33-905F-996551A4EEB2}"/>
              </a:ext>
            </a:extLst>
          </p:cNvPr>
          <p:cNvSpPr txBox="1"/>
          <p:nvPr/>
        </p:nvSpPr>
        <p:spPr>
          <a:xfrm>
            <a:off x="3048000" y="1069966"/>
            <a:ext cx="4953000" cy="646331"/>
          </a:xfrm>
          <a:prstGeom prst="rect">
            <a:avLst/>
          </a:prstGeom>
          <a:noFill/>
        </p:spPr>
        <p:txBody>
          <a:bodyPr wrap="square" rtlCol="0">
            <a:spAutoFit/>
          </a:bodyPr>
          <a:lstStyle/>
          <a:p>
            <a:r>
              <a:rPr lang="en-US" dirty="0"/>
              <a:t>U.S.D.A. will make adjustments based on November and future WASDE reports.</a:t>
            </a:r>
          </a:p>
        </p:txBody>
      </p:sp>
    </p:spTree>
    <p:extLst>
      <p:ext uri="{BB962C8B-B14F-4D97-AF65-F5344CB8AC3E}">
        <p14:creationId xmlns:p14="http://schemas.microsoft.com/office/powerpoint/2010/main" val="1636718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2800" dirty="0">
                <a:solidFill>
                  <a:schemeClr val="accent1"/>
                </a:solidFill>
              </a:rPr>
              <a:t>U.S. Imports from Mexico</a:t>
            </a:r>
          </a:p>
        </p:txBody>
      </p:sp>
      <p:sp>
        <p:nvSpPr>
          <p:cNvPr id="5" name="TextBox 4">
            <a:extLst>
              <a:ext uri="{FF2B5EF4-FFF2-40B4-BE49-F238E27FC236}">
                <a16:creationId xmlns:a16="http://schemas.microsoft.com/office/drawing/2014/main" id="{64CED459-6EE9-42F5-AC62-90B643422A03}"/>
              </a:ext>
            </a:extLst>
          </p:cNvPr>
          <p:cNvSpPr txBox="1"/>
          <p:nvPr/>
        </p:nvSpPr>
        <p:spPr>
          <a:xfrm>
            <a:off x="76200" y="533401"/>
            <a:ext cx="9067800" cy="381427"/>
          </a:xfrm>
          <a:prstGeom prst="rect">
            <a:avLst/>
          </a:prstGeom>
          <a:noFill/>
        </p:spPr>
        <p:txBody>
          <a:bodyPr wrap="square" rtlCol="0">
            <a:spAutoFit/>
          </a:bodyPr>
          <a:lstStyle/>
          <a:p>
            <a:r>
              <a:rPr lang="en-US" dirty="0"/>
              <a:t>In 1,000 short tons, raw value. Long-range outlook issued Nov. 2, 2018, by U.S.D.A.</a:t>
            </a:r>
          </a:p>
        </p:txBody>
      </p:sp>
      <p:pic>
        <p:nvPicPr>
          <p:cNvPr id="9" name="Picture 8" descr="\\data\graphic\LOGOS\SOSLOGOS\Ron_Logos\SosPubLogoVector_Black.jpg">
            <a:extLst>
              <a:ext uri="{FF2B5EF4-FFF2-40B4-BE49-F238E27FC236}">
                <a16:creationId xmlns:a16="http://schemas.microsoft.com/office/drawing/2014/main" id="{36D00736-AE7A-4867-9AC6-EF68F53CC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9C33BA68-F2E7-4BC2-81C5-F678E264A145}"/>
              </a:ext>
            </a:extLst>
          </p:cNvPr>
          <p:cNvGraphicFramePr>
            <a:graphicFrameLocks/>
          </p:cNvGraphicFramePr>
          <p:nvPr>
            <p:extLst>
              <p:ext uri="{D42A27DB-BD31-4B8C-83A1-F6EECF244321}">
                <p14:modId xmlns:p14="http://schemas.microsoft.com/office/powerpoint/2010/main" val="1120531259"/>
              </p:ext>
            </p:extLst>
          </p:nvPr>
        </p:nvGraphicFramePr>
        <p:xfrm>
          <a:off x="0" y="914828"/>
          <a:ext cx="9144000" cy="5333572"/>
        </p:xfrm>
        <a:graphic>
          <a:graphicData uri="http://schemas.openxmlformats.org/drawingml/2006/chart">
            <c:chart xmlns:c="http://schemas.openxmlformats.org/drawingml/2006/chart" xmlns:r="http://schemas.openxmlformats.org/officeDocument/2006/relationships" r:id="rId4"/>
          </a:graphicData>
        </a:graphic>
      </p:graphicFrame>
      <p:sp>
        <p:nvSpPr>
          <p:cNvPr id="4" name="Oval 3">
            <a:extLst>
              <a:ext uri="{FF2B5EF4-FFF2-40B4-BE49-F238E27FC236}">
                <a16:creationId xmlns:a16="http://schemas.microsoft.com/office/drawing/2014/main" id="{4D1C1B87-A77A-4E33-8E12-0F1455B70482}"/>
              </a:ext>
            </a:extLst>
          </p:cNvPr>
          <p:cNvSpPr/>
          <p:nvPr/>
        </p:nvSpPr>
        <p:spPr>
          <a:xfrm>
            <a:off x="1295400" y="2895600"/>
            <a:ext cx="685800" cy="381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14EB9F1-714A-454D-8543-EB58C4630E31}"/>
              </a:ext>
            </a:extLst>
          </p:cNvPr>
          <p:cNvCxnSpPr/>
          <p:nvPr/>
        </p:nvCxnSpPr>
        <p:spPr>
          <a:xfrm>
            <a:off x="1638300" y="1828800"/>
            <a:ext cx="0" cy="9906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528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Global Sugar Overview</a:t>
            </a:r>
          </a:p>
        </p:txBody>
      </p:sp>
      <p:sp>
        <p:nvSpPr>
          <p:cNvPr id="4" name="TextBox 3"/>
          <p:cNvSpPr txBox="1"/>
          <p:nvPr/>
        </p:nvSpPr>
        <p:spPr>
          <a:xfrm>
            <a:off x="0" y="549610"/>
            <a:ext cx="9144000" cy="6186309"/>
          </a:xfrm>
          <a:prstGeom prst="rect">
            <a:avLst/>
          </a:prstGeom>
          <a:noFill/>
        </p:spPr>
        <p:txBody>
          <a:bodyPr wrap="square" rtlCol="0">
            <a:spAutoFit/>
          </a:bodyPr>
          <a:lstStyle/>
          <a:p>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Global supply/demand</a:t>
            </a:r>
          </a:p>
          <a:p>
            <a:pPr marL="914400" lvl="1" indent="-457200">
              <a:buFont typeface="Wingdings" panose="05000000000000000000" pitchFamily="2" charset="2"/>
              <a:buChar char="§"/>
            </a:pPr>
            <a:r>
              <a:rPr lang="en-US" sz="2200" dirty="0">
                <a:solidFill>
                  <a:schemeClr val="accent1">
                    <a:lumMod val="75000"/>
                  </a:schemeClr>
                </a:solidFill>
              </a:rPr>
              <a:t>2018-19 surplus forecasts are being trimmed or switched to a deficit, with a larger deficit expected in 2019-20. </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Brazil shift</a:t>
            </a:r>
          </a:p>
          <a:p>
            <a:pPr marL="914400" lvl="1" indent="-457200">
              <a:buFont typeface="Wingdings" panose="05000000000000000000" pitchFamily="2" charset="2"/>
              <a:buChar char="§"/>
            </a:pPr>
            <a:r>
              <a:rPr lang="en-US" sz="2200" dirty="0">
                <a:solidFill>
                  <a:schemeClr val="accent1">
                    <a:lumMod val="75000"/>
                  </a:schemeClr>
                </a:solidFill>
              </a:rPr>
              <a:t>Sugar production/export potential remains down with continued strong focus on ethanol (especially under new president).</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Developments in other countries critical</a:t>
            </a:r>
          </a:p>
          <a:p>
            <a:pPr marL="914400" lvl="1" indent="-457200">
              <a:buFont typeface="Wingdings" panose="05000000000000000000" pitchFamily="2" charset="2"/>
              <a:buChar char="§"/>
            </a:pPr>
            <a:r>
              <a:rPr lang="en-US" sz="2200" dirty="0">
                <a:solidFill>
                  <a:schemeClr val="accent1">
                    <a:lumMod val="75000"/>
                  </a:schemeClr>
                </a:solidFill>
              </a:rPr>
              <a:t>2018-19 production in India no longer at second consecutive record.</a:t>
            </a:r>
          </a:p>
          <a:p>
            <a:pPr marL="914400" lvl="1" indent="-457200">
              <a:buFont typeface="Wingdings" panose="05000000000000000000" pitchFamily="2" charset="2"/>
              <a:buChar char="§"/>
            </a:pPr>
            <a:r>
              <a:rPr lang="en-US" sz="2200" dirty="0">
                <a:solidFill>
                  <a:schemeClr val="accent1">
                    <a:lumMod val="75000"/>
                  </a:schemeClr>
                </a:solidFill>
              </a:rPr>
              <a:t>Lower production in Europe, Thailand and some other key countries.</a:t>
            </a:r>
          </a:p>
          <a:p>
            <a:pPr marL="914400" lvl="1"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Potential for large exports from India still overhang the market</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Nearby world raw sugar future </a:t>
            </a:r>
            <a:r>
              <a:rPr lang="en-US" sz="2400" dirty="0">
                <a:solidFill>
                  <a:schemeClr val="accent1">
                    <a:lumMod val="75000"/>
                  </a:schemeClr>
                </a:solidFill>
              </a:rPr>
              <a:t>soared 40% from 10-year low in late September on short covering, lower production in key areas and strength in Brazil’s currency, but has since pulled back as net short shifted to small net long, speculative buying petered out and on potential for increased production next year.</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14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New York #11 Raw Futures</a:t>
            </a:r>
          </a:p>
        </p:txBody>
      </p:sp>
      <p:sp>
        <p:nvSpPr>
          <p:cNvPr id="6" name="TextBox 5"/>
          <p:cNvSpPr txBox="1"/>
          <p:nvPr/>
        </p:nvSpPr>
        <p:spPr>
          <a:xfrm>
            <a:off x="0" y="518926"/>
            <a:ext cx="9144000" cy="338554"/>
          </a:xfrm>
          <a:prstGeom prst="rect">
            <a:avLst/>
          </a:prstGeom>
          <a:noFill/>
        </p:spPr>
        <p:txBody>
          <a:bodyPr wrap="square" rtlCol="0">
            <a:spAutoFit/>
          </a:bodyPr>
          <a:lstStyle/>
          <a:p>
            <a:r>
              <a:rPr lang="en-US" sz="1600" dirty="0"/>
              <a:t>ICE world raw sugar futures as of Nov. 7, in cents per lb. Source: Tech Nova</a:t>
            </a:r>
          </a:p>
        </p:txBody>
      </p:sp>
      <p:pic>
        <p:nvPicPr>
          <p:cNvPr id="12" name="Picture 11" descr="\\data\graphic\LOGOS\SOSLOGOS\Ron_Logos\SosPubLogoVector_Black.jpg">
            <a:extLst>
              <a:ext uri="{FF2B5EF4-FFF2-40B4-BE49-F238E27FC236}">
                <a16:creationId xmlns:a16="http://schemas.microsoft.com/office/drawing/2014/main" id="{F7CFF1CB-90AF-4111-885F-7C997B3CA3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3FAB1EF-8BEB-4E3A-BCCE-AFA461EA0FA1}"/>
              </a:ext>
            </a:extLst>
          </p:cNvPr>
          <p:cNvSpPr txBox="1"/>
          <p:nvPr/>
        </p:nvSpPr>
        <p:spPr>
          <a:xfrm>
            <a:off x="304800" y="4953000"/>
            <a:ext cx="8458200" cy="1323439"/>
          </a:xfrm>
          <a:prstGeom prst="rect">
            <a:avLst/>
          </a:prstGeom>
          <a:noFill/>
        </p:spPr>
        <p:txBody>
          <a:bodyPr wrap="square" rtlCol="0">
            <a:spAutoFit/>
          </a:bodyPr>
          <a:lstStyle/>
          <a:p>
            <a:r>
              <a:rPr lang="en-US" sz="2000" dirty="0"/>
              <a:t>The nearby contract rallied 4.11c a lb, or 41.5%, from a 10-year low on Sept. 26 to an nine-month high over 14c a </a:t>
            </a:r>
            <a:r>
              <a:rPr lang="en-US" sz="2000" dirty="0" err="1"/>
              <a:t>lb</a:t>
            </a:r>
            <a:r>
              <a:rPr lang="en-US" sz="2000" dirty="0"/>
              <a:t> on Oct. 24. Prices have since dropped about 1.35c a </a:t>
            </a:r>
            <a:r>
              <a:rPr lang="en-US" sz="2000" dirty="0" err="1"/>
              <a:t>lb</a:t>
            </a:r>
            <a:r>
              <a:rPr lang="en-US" sz="2000" dirty="0"/>
              <a:t> but are not expected to revisit the September low as somewhat more supportive features are emerging on the global market. </a:t>
            </a:r>
          </a:p>
        </p:txBody>
      </p:sp>
      <p:pic>
        <p:nvPicPr>
          <p:cNvPr id="8" name="Picture 7">
            <a:extLst>
              <a:ext uri="{FF2B5EF4-FFF2-40B4-BE49-F238E27FC236}">
                <a16:creationId xmlns:a16="http://schemas.microsoft.com/office/drawing/2014/main" id="{D75F3B7A-4549-4702-9C63-8EF82AA686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90775"/>
            <a:ext cx="9144000" cy="3507632"/>
          </a:xfrm>
          <a:prstGeom prst="rect">
            <a:avLst/>
          </a:prstGeom>
        </p:spPr>
      </p:pic>
      <p:sp>
        <p:nvSpPr>
          <p:cNvPr id="14" name="Rectangle 13">
            <a:extLst>
              <a:ext uri="{FF2B5EF4-FFF2-40B4-BE49-F238E27FC236}">
                <a16:creationId xmlns:a16="http://schemas.microsoft.com/office/drawing/2014/main" id="{786BAFA0-8AFB-4A60-897B-4ABA72631DE7}"/>
              </a:ext>
            </a:extLst>
          </p:cNvPr>
          <p:cNvSpPr/>
          <p:nvPr/>
        </p:nvSpPr>
        <p:spPr>
          <a:xfrm>
            <a:off x="1371600" y="1090775"/>
            <a:ext cx="685800" cy="35076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485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World/Domestic Futures </a:t>
            </a:r>
          </a:p>
        </p:txBody>
      </p:sp>
      <p:sp>
        <p:nvSpPr>
          <p:cNvPr id="5" name="TextBox 4">
            <a:extLst>
              <a:ext uri="{FF2B5EF4-FFF2-40B4-BE49-F238E27FC236}">
                <a16:creationId xmlns:a16="http://schemas.microsoft.com/office/drawing/2014/main" id="{64CED459-6EE9-42F5-AC62-90B643422A03}"/>
              </a:ext>
            </a:extLst>
          </p:cNvPr>
          <p:cNvSpPr txBox="1"/>
          <p:nvPr/>
        </p:nvSpPr>
        <p:spPr>
          <a:xfrm>
            <a:off x="76200" y="533401"/>
            <a:ext cx="9067800" cy="381427"/>
          </a:xfrm>
          <a:prstGeom prst="rect">
            <a:avLst/>
          </a:prstGeom>
          <a:noFill/>
        </p:spPr>
        <p:txBody>
          <a:bodyPr wrap="square" rtlCol="0">
            <a:spAutoFit/>
          </a:bodyPr>
          <a:lstStyle/>
          <a:p>
            <a:r>
              <a:rPr lang="en-US" dirty="0"/>
              <a:t>Nearby ICE New York raw sugar futures, in cents per lb, as of Oct. 14, 2018.</a:t>
            </a:r>
          </a:p>
        </p:txBody>
      </p:sp>
      <p:pic>
        <p:nvPicPr>
          <p:cNvPr id="9" name="Picture 8" descr="\\data\graphic\LOGOS\SOSLOGOS\Ron_Logos\SosPubLogoVector_Black.jpg">
            <a:extLst>
              <a:ext uri="{FF2B5EF4-FFF2-40B4-BE49-F238E27FC236}">
                <a16:creationId xmlns:a16="http://schemas.microsoft.com/office/drawing/2014/main" id="{36D00736-AE7A-4867-9AC6-EF68F53CC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Chart 11">
            <a:extLst>
              <a:ext uri="{FF2B5EF4-FFF2-40B4-BE49-F238E27FC236}">
                <a16:creationId xmlns:a16="http://schemas.microsoft.com/office/drawing/2014/main" id="{7C796F39-AADA-4F80-ACEA-B1519EF7037A}"/>
              </a:ext>
            </a:extLst>
          </p:cNvPr>
          <p:cNvGraphicFramePr>
            <a:graphicFrameLocks/>
          </p:cNvGraphicFramePr>
          <p:nvPr>
            <p:extLst>
              <p:ext uri="{D42A27DB-BD31-4B8C-83A1-F6EECF244321}">
                <p14:modId xmlns:p14="http://schemas.microsoft.com/office/powerpoint/2010/main" val="2364570733"/>
              </p:ext>
            </p:extLst>
          </p:nvPr>
        </p:nvGraphicFramePr>
        <p:xfrm>
          <a:off x="0" y="838200"/>
          <a:ext cx="9067800" cy="54102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7">
            <a:extLst>
              <a:ext uri="{FF2B5EF4-FFF2-40B4-BE49-F238E27FC236}">
                <a16:creationId xmlns:a16="http://schemas.microsoft.com/office/drawing/2014/main" id="{6100F5CD-48B5-4176-8AEE-3E3BAB0F4524}"/>
              </a:ext>
            </a:extLst>
          </p:cNvPr>
          <p:cNvCxnSpPr>
            <a:cxnSpLocks/>
          </p:cNvCxnSpPr>
          <p:nvPr/>
        </p:nvCxnSpPr>
        <p:spPr>
          <a:xfrm>
            <a:off x="8341748" y="3543300"/>
            <a:ext cx="527030" cy="9622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220F14F-8E7D-4368-8270-C41C6AD10242}"/>
              </a:ext>
            </a:extLst>
          </p:cNvPr>
          <p:cNvSpPr txBox="1"/>
          <p:nvPr/>
        </p:nvSpPr>
        <p:spPr>
          <a:xfrm>
            <a:off x="5609724" y="3093799"/>
            <a:ext cx="2743200" cy="1200329"/>
          </a:xfrm>
          <a:prstGeom prst="rect">
            <a:avLst/>
          </a:prstGeom>
          <a:solidFill>
            <a:schemeClr val="bg1"/>
          </a:solidFill>
          <a:ln w="19050">
            <a:solidFill>
              <a:srgbClr val="FF0000"/>
            </a:solidFill>
          </a:ln>
        </p:spPr>
        <p:txBody>
          <a:bodyPr wrap="square" rtlCol="0">
            <a:spAutoFit/>
          </a:bodyPr>
          <a:lstStyle/>
          <a:p>
            <a:r>
              <a:rPr lang="en-US" dirty="0"/>
              <a:t>Nearby world raw (#11) is about 1.35c a </a:t>
            </a:r>
            <a:r>
              <a:rPr lang="en-US" dirty="0" err="1"/>
              <a:t>lb</a:t>
            </a:r>
            <a:r>
              <a:rPr lang="en-US" dirty="0"/>
              <a:t> off recent high but still 2.75c above 10-year low set Sept. 26</a:t>
            </a:r>
          </a:p>
        </p:txBody>
      </p:sp>
      <p:sp>
        <p:nvSpPr>
          <p:cNvPr id="22" name="TextBox 21">
            <a:extLst>
              <a:ext uri="{FF2B5EF4-FFF2-40B4-BE49-F238E27FC236}">
                <a16:creationId xmlns:a16="http://schemas.microsoft.com/office/drawing/2014/main" id="{CDF38C80-F22C-47A7-BF11-59835AAFFA49}"/>
              </a:ext>
            </a:extLst>
          </p:cNvPr>
          <p:cNvSpPr txBox="1"/>
          <p:nvPr/>
        </p:nvSpPr>
        <p:spPr>
          <a:xfrm>
            <a:off x="5609724" y="2018070"/>
            <a:ext cx="2743200" cy="923330"/>
          </a:xfrm>
          <a:prstGeom prst="rect">
            <a:avLst/>
          </a:prstGeom>
          <a:solidFill>
            <a:schemeClr val="bg1"/>
          </a:solidFill>
          <a:ln w="25400">
            <a:solidFill>
              <a:srgbClr val="FF0000"/>
            </a:solidFill>
          </a:ln>
        </p:spPr>
        <p:txBody>
          <a:bodyPr wrap="square" rtlCol="0">
            <a:spAutoFit/>
          </a:bodyPr>
          <a:lstStyle/>
          <a:p>
            <a:r>
              <a:rPr lang="en-US" dirty="0"/>
              <a:t>Nearby domestic raw (#16) remains in 25c to 25.5c a lb range, drifting closer to 25c</a:t>
            </a:r>
          </a:p>
        </p:txBody>
      </p:sp>
      <p:sp>
        <p:nvSpPr>
          <p:cNvPr id="4" name="Rectangle: Rounded Corners 3">
            <a:extLst>
              <a:ext uri="{FF2B5EF4-FFF2-40B4-BE49-F238E27FC236}">
                <a16:creationId xmlns:a16="http://schemas.microsoft.com/office/drawing/2014/main" id="{08361683-0933-4CEC-A9B4-C22DDD59D635}"/>
              </a:ext>
            </a:extLst>
          </p:cNvPr>
          <p:cNvSpPr/>
          <p:nvPr/>
        </p:nvSpPr>
        <p:spPr>
          <a:xfrm>
            <a:off x="7072062" y="1516728"/>
            <a:ext cx="1905000" cy="34894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a:extLst>
              <a:ext uri="{FF2B5EF4-FFF2-40B4-BE49-F238E27FC236}">
                <a16:creationId xmlns:a16="http://schemas.microsoft.com/office/drawing/2014/main" id="{B19270D9-0193-46AA-ACA7-809633CC5F0A}"/>
              </a:ext>
            </a:extLst>
          </p:cNvPr>
          <p:cNvCxnSpPr>
            <a:cxnSpLocks/>
          </p:cNvCxnSpPr>
          <p:nvPr/>
        </p:nvCxnSpPr>
        <p:spPr>
          <a:xfrm flipV="1">
            <a:off x="8355284" y="1865671"/>
            <a:ext cx="249979" cy="65427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895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Corn Sweetener Market</a:t>
            </a:r>
          </a:p>
        </p:txBody>
      </p:sp>
      <p:sp>
        <p:nvSpPr>
          <p:cNvPr id="4" name="TextBox 3"/>
          <p:cNvSpPr txBox="1"/>
          <p:nvPr/>
        </p:nvSpPr>
        <p:spPr>
          <a:xfrm>
            <a:off x="0" y="685800"/>
            <a:ext cx="9144000" cy="5509200"/>
          </a:xfrm>
          <a:prstGeom prst="rect">
            <a:avLst/>
          </a:prstGeom>
          <a:noFill/>
        </p:spPr>
        <p:txBody>
          <a:bodyPr wrap="square" rtlCol="0">
            <a:spAutoFit/>
          </a:bodyPr>
          <a:lstStyle/>
          <a:p>
            <a:pPr marL="457200" indent="-457200">
              <a:buFont typeface="Wingdings" panose="05000000000000000000" pitchFamily="2" charset="2"/>
              <a:buChar char="§"/>
            </a:pPr>
            <a:r>
              <a:rPr lang="en-US" sz="2400" dirty="0">
                <a:solidFill>
                  <a:schemeClr val="accent1">
                    <a:lumMod val="75000"/>
                  </a:schemeClr>
                </a:solidFill>
              </a:rPr>
              <a:t>Domestic demand for HFCS continued to shrink in 2017, but demand for regular corn syrup, dextrose and starch has been stable to strong. </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HFCS consumption in Mexico in 2017-18 was estimated at 1,593,000 </a:t>
            </a:r>
            <a:r>
              <a:rPr lang="en-US" sz="2400" dirty="0" err="1">
                <a:solidFill>
                  <a:schemeClr val="accent1">
                    <a:lumMod val="75000"/>
                  </a:schemeClr>
                </a:solidFill>
              </a:rPr>
              <a:t>tonnes</a:t>
            </a:r>
            <a:r>
              <a:rPr lang="en-US" sz="2400" dirty="0">
                <a:solidFill>
                  <a:schemeClr val="accent1">
                    <a:lumMod val="75000"/>
                  </a:schemeClr>
                </a:solidFill>
              </a:rPr>
              <a:t>, dry basis, up 4.7% from 2016-17, and is forecast flat in 2018-19 at the same level, </a:t>
            </a:r>
            <a:r>
              <a:rPr lang="en-US" sz="2400" dirty="0">
                <a:solidFill>
                  <a:srgbClr val="FF0000"/>
                </a:solidFill>
              </a:rPr>
              <a:t>which is down from earlier forecasts of 1,608,000 </a:t>
            </a:r>
            <a:r>
              <a:rPr lang="en-US" sz="2400" dirty="0" err="1">
                <a:solidFill>
                  <a:srgbClr val="FF0000"/>
                </a:solidFill>
              </a:rPr>
              <a:t>tonnes</a:t>
            </a:r>
            <a:r>
              <a:rPr lang="en-US" sz="2400" dirty="0">
                <a:solidFill>
                  <a:srgbClr val="FF0000"/>
                </a:solidFill>
              </a:rPr>
              <a:t> for both years</a:t>
            </a:r>
            <a:r>
              <a:rPr lang="en-US" sz="2400" dirty="0">
                <a:solidFill>
                  <a:schemeClr val="accent1">
                    <a:lumMod val="75000"/>
                  </a:schemeClr>
                </a:solidFill>
              </a:rPr>
              <a:t>.        </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Refiners have noted higher labor, transportation and manufacturing costs this year and for next year, despite second largest corn crop, and thus are seeking higher prices for corn sweeteners in 2019. </a:t>
            </a:r>
          </a:p>
          <a:p>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But buyers aren’t rushing to contract for 2019 and the pace is well behind a year ago, when most contracting for liquid products was concluded by mid-October.</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Dry dextrose pricing has just come out, up $1.50 a cwt from 2018.</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2EACEDF1-AE3D-405D-8E78-F1FB008E3D1C}"/>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332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1338" y="1267485"/>
            <a:ext cx="6062662"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lumMod val="75000"/>
                  </a:schemeClr>
                </a:solidFill>
              </a:rPr>
              <a:t>Corn Sweetener Prices</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61"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2EACEDF1-AE3D-405D-8E78-F1FB008E3D1C}"/>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DEB9ACD0-5C9C-4398-BA84-1791A243D4EB}"/>
              </a:ext>
            </a:extLst>
          </p:cNvPr>
          <p:cNvGraphicFramePr>
            <a:graphicFrameLocks noGrp="1"/>
          </p:cNvGraphicFramePr>
          <p:nvPr>
            <p:extLst>
              <p:ext uri="{D42A27DB-BD31-4B8C-83A1-F6EECF244321}">
                <p14:modId xmlns:p14="http://schemas.microsoft.com/office/powerpoint/2010/main" val="1177625933"/>
              </p:ext>
            </p:extLst>
          </p:nvPr>
        </p:nvGraphicFramePr>
        <p:xfrm>
          <a:off x="91351" y="916432"/>
          <a:ext cx="2541270" cy="1649649"/>
        </p:xfrm>
        <a:graphic>
          <a:graphicData uri="http://schemas.openxmlformats.org/drawingml/2006/table">
            <a:tbl>
              <a:tblPr/>
              <a:tblGrid>
                <a:gridCol w="789907">
                  <a:extLst>
                    <a:ext uri="{9D8B030D-6E8A-4147-A177-3AD203B41FA5}">
                      <a16:colId xmlns:a16="http://schemas.microsoft.com/office/drawing/2014/main" val="2665455320"/>
                    </a:ext>
                  </a:extLst>
                </a:gridCol>
                <a:gridCol w="922682">
                  <a:extLst>
                    <a:ext uri="{9D8B030D-6E8A-4147-A177-3AD203B41FA5}">
                      <a16:colId xmlns:a16="http://schemas.microsoft.com/office/drawing/2014/main" val="399813630"/>
                    </a:ext>
                  </a:extLst>
                </a:gridCol>
                <a:gridCol w="828681">
                  <a:extLst>
                    <a:ext uri="{9D8B030D-6E8A-4147-A177-3AD203B41FA5}">
                      <a16:colId xmlns:a16="http://schemas.microsoft.com/office/drawing/2014/main" val="2202755160"/>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42% HFCS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244571"/>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1423135184"/>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24¾-25¾</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23⅞-24⅞</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849914794"/>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26¼-27¼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25¼-26¼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948898876"/>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26½-27½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25⅜-26⅜</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840461882"/>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26-27</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25-26</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903310194"/>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26¾-28¾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25⅞-27⅞</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10122695"/>
                  </a:ext>
                </a:extLst>
              </a:tr>
            </a:tbl>
          </a:graphicData>
        </a:graphic>
      </p:graphicFrame>
      <p:sp>
        <p:nvSpPr>
          <p:cNvPr id="12" name="Control 6">
            <a:extLst>
              <a:ext uri="{FF2B5EF4-FFF2-40B4-BE49-F238E27FC236}">
                <a16:creationId xmlns:a16="http://schemas.microsoft.com/office/drawing/2014/main" id="{80F82156-2EED-40CB-876B-BED29424E99C}"/>
              </a:ext>
            </a:extLst>
          </p:cNvPr>
          <p:cNvSpPr>
            <a:spLocks noChangeArrowheads="1" noChangeShapeType="1"/>
          </p:cNvSpPr>
          <p:nvPr/>
        </p:nvSpPr>
        <p:spPr bwMode="auto">
          <a:xfrm>
            <a:off x="539045" y="10548729"/>
            <a:ext cx="2542293" cy="150986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graphicFrame>
        <p:nvGraphicFramePr>
          <p:cNvPr id="13" name="Table 12">
            <a:extLst>
              <a:ext uri="{FF2B5EF4-FFF2-40B4-BE49-F238E27FC236}">
                <a16:creationId xmlns:a16="http://schemas.microsoft.com/office/drawing/2014/main" id="{41451DEC-8FBE-4E56-BB22-C5B81A2BB089}"/>
              </a:ext>
            </a:extLst>
          </p:cNvPr>
          <p:cNvGraphicFramePr>
            <a:graphicFrameLocks noGrp="1"/>
          </p:cNvGraphicFramePr>
          <p:nvPr>
            <p:extLst>
              <p:ext uri="{D42A27DB-BD31-4B8C-83A1-F6EECF244321}">
                <p14:modId xmlns:p14="http://schemas.microsoft.com/office/powerpoint/2010/main" val="1634425951"/>
              </p:ext>
            </p:extLst>
          </p:nvPr>
        </p:nvGraphicFramePr>
        <p:xfrm>
          <a:off x="91351" y="2648452"/>
          <a:ext cx="2541270" cy="1649649"/>
        </p:xfrm>
        <a:graphic>
          <a:graphicData uri="http://schemas.openxmlformats.org/drawingml/2006/table">
            <a:tbl>
              <a:tblPr/>
              <a:tblGrid>
                <a:gridCol w="789907">
                  <a:extLst>
                    <a:ext uri="{9D8B030D-6E8A-4147-A177-3AD203B41FA5}">
                      <a16:colId xmlns:a16="http://schemas.microsoft.com/office/drawing/2014/main" val="3403662386"/>
                    </a:ext>
                  </a:extLst>
                </a:gridCol>
                <a:gridCol w="922682">
                  <a:extLst>
                    <a:ext uri="{9D8B030D-6E8A-4147-A177-3AD203B41FA5}">
                      <a16:colId xmlns:a16="http://schemas.microsoft.com/office/drawing/2014/main" val="2297411857"/>
                    </a:ext>
                  </a:extLst>
                </a:gridCol>
                <a:gridCol w="828681">
                  <a:extLst>
                    <a:ext uri="{9D8B030D-6E8A-4147-A177-3AD203B41FA5}">
                      <a16:colId xmlns:a16="http://schemas.microsoft.com/office/drawing/2014/main" val="1894919638"/>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55% HFCS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0632600"/>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828527949"/>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30¼-31¾</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29¼-30¼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220829402"/>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31¾-33¼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30¾-31¾</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855177732"/>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31¾-33¼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30¾-31¾</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4163324953"/>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l"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   31½-33 </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30½-31½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2991156037"/>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32¼-34¾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31¼-33¼</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009141966"/>
                  </a:ext>
                </a:extLst>
              </a:tr>
            </a:tbl>
          </a:graphicData>
        </a:graphic>
      </p:graphicFrame>
      <p:graphicFrame>
        <p:nvGraphicFramePr>
          <p:cNvPr id="14" name="Table 13">
            <a:extLst>
              <a:ext uri="{FF2B5EF4-FFF2-40B4-BE49-F238E27FC236}">
                <a16:creationId xmlns:a16="http://schemas.microsoft.com/office/drawing/2014/main" id="{B5F0C51D-8250-40C0-9A11-5209015D7777}"/>
              </a:ext>
            </a:extLst>
          </p:cNvPr>
          <p:cNvGraphicFramePr>
            <a:graphicFrameLocks noGrp="1"/>
          </p:cNvGraphicFramePr>
          <p:nvPr>
            <p:extLst>
              <p:ext uri="{D42A27DB-BD31-4B8C-83A1-F6EECF244321}">
                <p14:modId xmlns:p14="http://schemas.microsoft.com/office/powerpoint/2010/main" val="2921693879"/>
              </p:ext>
            </p:extLst>
          </p:nvPr>
        </p:nvGraphicFramePr>
        <p:xfrm>
          <a:off x="91351" y="4390632"/>
          <a:ext cx="2541270" cy="1649649"/>
        </p:xfrm>
        <a:graphic>
          <a:graphicData uri="http://schemas.openxmlformats.org/drawingml/2006/table">
            <a:tbl>
              <a:tblPr/>
              <a:tblGrid>
                <a:gridCol w="789907">
                  <a:extLst>
                    <a:ext uri="{9D8B030D-6E8A-4147-A177-3AD203B41FA5}">
                      <a16:colId xmlns:a16="http://schemas.microsoft.com/office/drawing/2014/main" val="3541891761"/>
                    </a:ext>
                  </a:extLst>
                </a:gridCol>
                <a:gridCol w="922682">
                  <a:extLst>
                    <a:ext uri="{9D8B030D-6E8A-4147-A177-3AD203B41FA5}">
                      <a16:colId xmlns:a16="http://schemas.microsoft.com/office/drawing/2014/main" val="3971392330"/>
                    </a:ext>
                  </a:extLst>
                </a:gridCol>
                <a:gridCol w="828681">
                  <a:extLst>
                    <a:ext uri="{9D8B030D-6E8A-4147-A177-3AD203B41FA5}">
                      <a16:colId xmlns:a16="http://schemas.microsoft.com/office/drawing/2014/main" val="1860596237"/>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Corn Syrup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2830689"/>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1306528195"/>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34¼-35¼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32¼-34¼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427198102"/>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36½-37½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34½-36½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410365531"/>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36½-37½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34½-36½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17645199"/>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37½-38½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35½-37½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2035948908"/>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38¾-39¾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36¾-38¾</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450943694"/>
                  </a:ext>
                </a:extLst>
              </a:tr>
            </a:tbl>
          </a:graphicData>
        </a:graphic>
      </p:graphicFrame>
      <p:graphicFrame>
        <p:nvGraphicFramePr>
          <p:cNvPr id="15" name="Table 14">
            <a:extLst>
              <a:ext uri="{FF2B5EF4-FFF2-40B4-BE49-F238E27FC236}">
                <a16:creationId xmlns:a16="http://schemas.microsoft.com/office/drawing/2014/main" id="{33E01462-E9AD-4D44-94E5-E9853DD3F266}"/>
              </a:ext>
            </a:extLst>
          </p:cNvPr>
          <p:cNvGraphicFramePr>
            <a:graphicFrameLocks noGrp="1"/>
          </p:cNvGraphicFramePr>
          <p:nvPr>
            <p:extLst>
              <p:ext uri="{D42A27DB-BD31-4B8C-83A1-F6EECF244321}">
                <p14:modId xmlns:p14="http://schemas.microsoft.com/office/powerpoint/2010/main" val="1261871713"/>
              </p:ext>
            </p:extLst>
          </p:nvPr>
        </p:nvGraphicFramePr>
        <p:xfrm>
          <a:off x="6833303" y="4876800"/>
          <a:ext cx="2209799" cy="1439156"/>
        </p:xfrm>
        <a:graphic>
          <a:graphicData uri="http://schemas.openxmlformats.org/drawingml/2006/table">
            <a:tbl>
              <a:tblPr/>
              <a:tblGrid>
                <a:gridCol w="763988">
                  <a:extLst>
                    <a:ext uri="{9D8B030D-6E8A-4147-A177-3AD203B41FA5}">
                      <a16:colId xmlns:a16="http://schemas.microsoft.com/office/drawing/2014/main" val="760287362"/>
                    </a:ext>
                  </a:extLst>
                </a:gridCol>
                <a:gridCol w="772199">
                  <a:extLst>
                    <a:ext uri="{9D8B030D-6E8A-4147-A177-3AD203B41FA5}">
                      <a16:colId xmlns:a16="http://schemas.microsoft.com/office/drawing/2014/main" val="1783354383"/>
                    </a:ext>
                  </a:extLst>
                </a:gridCol>
                <a:gridCol w="673612">
                  <a:extLst>
                    <a:ext uri="{9D8B030D-6E8A-4147-A177-3AD203B41FA5}">
                      <a16:colId xmlns:a16="http://schemas.microsoft.com/office/drawing/2014/main" val="4155693899"/>
                    </a:ext>
                  </a:extLst>
                </a:gridCol>
              </a:tblGrid>
              <a:tr h="25234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Arno Pro" panose="02020502040506020403" pitchFamily="18" charset="0"/>
                        </a:rPr>
                        <a:t>                          </a:t>
                      </a:r>
                      <a:r>
                        <a:rPr lang="en-US" sz="1400" b="1" kern="1400" dirty="0">
                          <a:ln>
                            <a:noFill/>
                          </a:ln>
                          <a:solidFill>
                            <a:srgbClr val="FFFFFF"/>
                          </a:solidFill>
                          <a:effectLst/>
                          <a:latin typeface="+mn-lt"/>
                        </a:rPr>
                        <a:t>Dextrose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F497D"/>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9435775"/>
                  </a:ext>
                </a:extLst>
              </a:tr>
              <a:tr h="235945">
                <a:tc>
                  <a:txBody>
                    <a:bodyPr/>
                    <a:lstStyle/>
                    <a:p>
                      <a:pPr marR="0" indent="0" algn="l"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 </a:t>
                      </a:r>
                    </a:p>
                  </a:txBody>
                  <a:tcPr marL="0" marR="0" marT="0" marB="0">
                    <a:lnL w="6350" cap="flat" cmpd="sng" algn="ctr">
                      <a:solidFill>
                        <a:srgbClr val="1F497D"/>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a:noFill/>
                    </a:lnL>
                    <a:lnR>
                      <a:noFill/>
                    </a:lnR>
                    <a:lnT w="6350" cap="flat" cmpd="sng" algn="ctr">
                      <a:solidFill>
                        <a:srgbClr val="1F497D"/>
                      </a:solidFill>
                      <a:prstDash val="solid"/>
                      <a:round/>
                      <a:headEnd type="none" w="med" len="med"/>
                      <a:tailEnd type="none" w="med" len="med"/>
                    </a:lnT>
                    <a:lnB>
                      <a:noFill/>
                    </a:lnB>
                    <a:solidFill>
                      <a:srgbClr val="F7C792"/>
                    </a:solidFill>
                  </a:tcPr>
                </a:tc>
                <a:tc>
                  <a:txBody>
                    <a:bodyPr/>
                    <a:lstStyle/>
                    <a:p>
                      <a:pPr marR="0" indent="0" algn="ctr" rtl="0">
                        <a:lnSpc>
                          <a:spcPct val="94000"/>
                        </a:lnSpc>
                        <a:spcBef>
                          <a:spcPts val="0"/>
                        </a:spcBef>
                        <a:spcAft>
                          <a:spcPts val="6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445735005"/>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East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39½-41</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39-41</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93115772"/>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38½-40</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38-40</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60594244"/>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40½-42</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40-42</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831653282"/>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41½-43</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41-43</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905771187"/>
                  </a:ext>
                </a:extLst>
              </a:tr>
            </a:tbl>
          </a:graphicData>
        </a:graphic>
      </p:graphicFrame>
      <p:sp>
        <p:nvSpPr>
          <p:cNvPr id="16" name="Control 7">
            <a:extLst>
              <a:ext uri="{FF2B5EF4-FFF2-40B4-BE49-F238E27FC236}">
                <a16:creationId xmlns:a16="http://schemas.microsoft.com/office/drawing/2014/main" id="{7279FA40-F314-483A-B8A8-E93FC0E063D1}"/>
              </a:ext>
            </a:extLst>
          </p:cNvPr>
          <p:cNvSpPr>
            <a:spLocks noChangeArrowheads="1" noChangeShapeType="1"/>
          </p:cNvSpPr>
          <p:nvPr/>
        </p:nvSpPr>
        <p:spPr bwMode="auto">
          <a:xfrm>
            <a:off x="8143875" y="11834813"/>
            <a:ext cx="1696501" cy="1224886"/>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19" name="TextBox 18">
            <a:extLst>
              <a:ext uri="{FF2B5EF4-FFF2-40B4-BE49-F238E27FC236}">
                <a16:creationId xmlns:a16="http://schemas.microsoft.com/office/drawing/2014/main" id="{55573650-7F56-4ABF-B5C0-18155C8A2047}"/>
              </a:ext>
            </a:extLst>
          </p:cNvPr>
          <p:cNvSpPr txBox="1"/>
          <p:nvPr/>
        </p:nvSpPr>
        <p:spPr>
          <a:xfrm>
            <a:off x="2760323" y="916725"/>
            <a:ext cx="6278498" cy="3477875"/>
          </a:xfrm>
          <a:prstGeom prst="rect">
            <a:avLst/>
          </a:prstGeom>
          <a:solidFill>
            <a:schemeClr val="bg1"/>
          </a:solidFill>
          <a:ln>
            <a:solidFill>
              <a:schemeClr val="accent1"/>
            </a:solidFill>
          </a:ln>
        </p:spPr>
        <p:txBody>
          <a:bodyPr wrap="square" rtlCol="0">
            <a:spAutoFit/>
          </a:bodyPr>
          <a:lstStyle/>
          <a:p>
            <a:r>
              <a:rPr lang="en-US" sz="2000" dirty="0"/>
              <a:t>Liquid 55% HFCS and regular corn syrup mostly is being contracted for 2019 at $1 to $1.50 per cwt above 2018 levels, with increases for 42% HFCS about 50c below those of 55% HFCS. Best demand is for regular corn syrup.</a:t>
            </a:r>
          </a:p>
          <a:p>
            <a:endParaRPr lang="en-US" sz="1000" dirty="0"/>
          </a:p>
          <a:p>
            <a:r>
              <a:rPr lang="en-US" sz="2000" dirty="0"/>
              <a:t>Contracting has progressed slowly and is well behind a year ago, with refiners not aggressive in pricing or pushing deadlines to avoid price increases. Buyers have tended to hold back. One refiner estimated over 50% of available supply (not including multi-year contracts) is booked.</a:t>
            </a:r>
          </a:p>
          <a:p>
            <a:endParaRPr lang="en-US" sz="1000" dirty="0"/>
          </a:p>
          <a:p>
            <a:r>
              <a:rPr lang="en-US" sz="2000" dirty="0"/>
              <a:t>Shipments to Mexico expected to be on pace with 2018.</a:t>
            </a:r>
          </a:p>
        </p:txBody>
      </p:sp>
      <p:sp>
        <p:nvSpPr>
          <p:cNvPr id="4" name="TextBox 3">
            <a:extLst>
              <a:ext uri="{FF2B5EF4-FFF2-40B4-BE49-F238E27FC236}">
                <a16:creationId xmlns:a16="http://schemas.microsoft.com/office/drawing/2014/main" id="{AFE88454-48E6-44E5-AE5E-46ED9BF0693B}"/>
              </a:ext>
            </a:extLst>
          </p:cNvPr>
          <p:cNvSpPr txBox="1"/>
          <p:nvPr/>
        </p:nvSpPr>
        <p:spPr>
          <a:xfrm>
            <a:off x="50800" y="533401"/>
            <a:ext cx="6062662" cy="369332"/>
          </a:xfrm>
          <a:prstGeom prst="rect">
            <a:avLst/>
          </a:prstGeom>
          <a:noFill/>
        </p:spPr>
        <p:txBody>
          <a:bodyPr wrap="square" rtlCol="0">
            <a:spAutoFit/>
          </a:bodyPr>
          <a:lstStyle/>
          <a:p>
            <a:r>
              <a:rPr lang="en-US" dirty="0"/>
              <a:t>Cents/lb or $/cwt.</a:t>
            </a:r>
          </a:p>
        </p:txBody>
      </p:sp>
      <p:sp>
        <p:nvSpPr>
          <p:cNvPr id="8" name="TextBox 7">
            <a:extLst>
              <a:ext uri="{FF2B5EF4-FFF2-40B4-BE49-F238E27FC236}">
                <a16:creationId xmlns:a16="http://schemas.microsoft.com/office/drawing/2014/main" id="{A2ABFFED-7771-48F4-8CCB-3FA7230DCDDA}"/>
              </a:ext>
            </a:extLst>
          </p:cNvPr>
          <p:cNvSpPr txBox="1"/>
          <p:nvPr/>
        </p:nvSpPr>
        <p:spPr>
          <a:xfrm>
            <a:off x="2764604" y="4876800"/>
            <a:ext cx="3940996" cy="1323439"/>
          </a:xfrm>
          <a:prstGeom prst="rect">
            <a:avLst/>
          </a:prstGeom>
          <a:solidFill>
            <a:schemeClr val="bg1"/>
          </a:solidFill>
          <a:ln>
            <a:solidFill>
              <a:schemeClr val="accent1"/>
            </a:solidFill>
          </a:ln>
        </p:spPr>
        <p:txBody>
          <a:bodyPr wrap="square" rtlCol="0">
            <a:spAutoFit/>
          </a:bodyPr>
          <a:lstStyle/>
          <a:p>
            <a:r>
              <a:rPr lang="en-US" sz="2000" dirty="0"/>
              <a:t>Dry dextrose was offered in late October at $1.50 a cwt above 2018. Buyers are balking at that level; an increase nearer +50c is more likely.</a:t>
            </a:r>
          </a:p>
        </p:txBody>
      </p:sp>
      <p:cxnSp>
        <p:nvCxnSpPr>
          <p:cNvPr id="10" name="Straight Connector 9">
            <a:extLst>
              <a:ext uri="{FF2B5EF4-FFF2-40B4-BE49-F238E27FC236}">
                <a16:creationId xmlns:a16="http://schemas.microsoft.com/office/drawing/2014/main" id="{39848895-7F7B-46D2-BECA-6179A7AA68A3}"/>
              </a:ext>
            </a:extLst>
          </p:cNvPr>
          <p:cNvCxnSpPr/>
          <p:nvPr/>
        </p:nvCxnSpPr>
        <p:spPr>
          <a:xfrm>
            <a:off x="6833303" y="6306064"/>
            <a:ext cx="2209799" cy="98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241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Other Issues</a:t>
            </a:r>
          </a:p>
        </p:txBody>
      </p:sp>
      <p:sp>
        <p:nvSpPr>
          <p:cNvPr id="4" name="TextBox 3"/>
          <p:cNvSpPr txBox="1"/>
          <p:nvPr/>
        </p:nvSpPr>
        <p:spPr>
          <a:xfrm>
            <a:off x="0" y="685800"/>
            <a:ext cx="9144000" cy="6032421"/>
          </a:xfrm>
          <a:prstGeom prst="rect">
            <a:avLst/>
          </a:prstGeom>
          <a:noFill/>
        </p:spPr>
        <p:txBody>
          <a:bodyPr wrap="square" rtlCol="0">
            <a:spAutoFit/>
          </a:bodyPr>
          <a:lstStyle/>
          <a:p>
            <a:pPr marL="457200" indent="-457200">
              <a:buFont typeface="Wingdings" panose="05000000000000000000" pitchFamily="2" charset="2"/>
              <a:buChar char="§"/>
            </a:pPr>
            <a:r>
              <a:rPr lang="en-US" sz="2800" b="1" dirty="0">
                <a:solidFill>
                  <a:schemeClr val="accent1">
                    <a:lumMod val="75000"/>
                  </a:schemeClr>
                </a:solidFill>
              </a:rPr>
              <a:t>Elections are done</a:t>
            </a:r>
            <a:r>
              <a:rPr lang="en-US" sz="2800" dirty="0">
                <a:solidFill>
                  <a:schemeClr val="accent1">
                    <a:lumMod val="75000"/>
                  </a:schemeClr>
                </a:solidFill>
              </a:rPr>
              <a:t> –</a:t>
            </a:r>
            <a:r>
              <a:rPr lang="en-US" sz="2400" dirty="0">
                <a:solidFill>
                  <a:schemeClr val="accent1">
                    <a:lumMod val="75000"/>
                  </a:schemeClr>
                </a:solidFill>
              </a:rPr>
              <a:t> No more commercials!</a:t>
            </a:r>
          </a:p>
          <a:p>
            <a:pPr marL="914400" lvl="1" indent="-457200">
              <a:buFont typeface="Wingdings" panose="05000000000000000000" pitchFamily="2" charset="2"/>
              <a:buChar char="§"/>
            </a:pPr>
            <a:endParaRPr lang="en-US" sz="1000" dirty="0">
              <a:solidFill>
                <a:schemeClr val="accent1">
                  <a:lumMod val="75000"/>
                </a:schemeClr>
              </a:solidFill>
            </a:endParaRPr>
          </a:p>
          <a:p>
            <a:pPr marL="914400" lvl="1" indent="-457200">
              <a:buFont typeface="Wingdings" panose="05000000000000000000" pitchFamily="2" charset="2"/>
              <a:buChar char="§"/>
            </a:pPr>
            <a:r>
              <a:rPr lang="en-US" sz="2400" dirty="0">
                <a:solidFill>
                  <a:schemeClr val="accent1">
                    <a:lumMod val="75000"/>
                  </a:schemeClr>
                </a:solidFill>
              </a:rPr>
              <a:t>This is the S.U.A.’s area of expertise. There was no immediate effect on markets, except for weaker U.S. dollar.</a:t>
            </a:r>
            <a:endParaRPr lang="en-US" sz="1000" dirty="0">
              <a:solidFill>
                <a:schemeClr val="accent1">
                  <a:lumMod val="75000"/>
                </a:schemeClr>
              </a:solidFill>
            </a:endParaRPr>
          </a:p>
          <a:p>
            <a:pPr marL="914400" lvl="1" indent="-457200">
              <a:buFont typeface="Wingdings" panose="05000000000000000000" pitchFamily="2" charset="2"/>
              <a:buChar char="§"/>
            </a:pPr>
            <a:r>
              <a:rPr lang="en-US" sz="2800" b="1" dirty="0">
                <a:solidFill>
                  <a:schemeClr val="accent1">
                    <a:lumMod val="75000"/>
                  </a:schemeClr>
                </a:solidFill>
              </a:rPr>
              <a:t>Trade</a:t>
            </a:r>
            <a:r>
              <a:rPr lang="en-US" sz="2800" dirty="0">
                <a:solidFill>
                  <a:schemeClr val="accent1">
                    <a:lumMod val="75000"/>
                  </a:schemeClr>
                </a:solidFill>
              </a:rPr>
              <a:t> –</a:t>
            </a:r>
            <a:r>
              <a:rPr lang="en-US" sz="2400" dirty="0">
                <a:solidFill>
                  <a:schemeClr val="accent1">
                    <a:lumMod val="75000"/>
                  </a:schemeClr>
                </a:solidFill>
              </a:rPr>
              <a:t> Future easing of trade rhetoric, tariffs? </a:t>
            </a:r>
          </a:p>
          <a:p>
            <a:pPr marL="914400" lvl="1" indent="-457200">
              <a:buFont typeface="Wingdings" panose="05000000000000000000" pitchFamily="2" charset="2"/>
              <a:buChar char="§"/>
            </a:pPr>
            <a:r>
              <a:rPr lang="en-US" sz="2800" b="1" dirty="0">
                <a:solidFill>
                  <a:schemeClr val="accent1">
                    <a:lumMod val="75000"/>
                  </a:schemeClr>
                </a:solidFill>
              </a:rPr>
              <a:t>Farm Bill –</a:t>
            </a:r>
            <a:r>
              <a:rPr lang="en-US" sz="2400" dirty="0">
                <a:solidFill>
                  <a:schemeClr val="accent1">
                    <a:lumMod val="75000"/>
                  </a:schemeClr>
                </a:solidFill>
              </a:rPr>
              <a:t> Passed in lame duck session of Congress or start  the process over in January?</a:t>
            </a:r>
          </a:p>
          <a:p>
            <a:pPr marL="914400" lvl="1" indent="-457200">
              <a:buFont typeface="Wingdings" panose="05000000000000000000" pitchFamily="2" charset="2"/>
              <a:buChar char="§"/>
            </a:pPr>
            <a:r>
              <a:rPr lang="en-US" sz="2800" b="1" dirty="0">
                <a:solidFill>
                  <a:schemeClr val="accent1">
                    <a:lumMod val="75000"/>
                  </a:schemeClr>
                </a:solidFill>
              </a:rPr>
              <a:t>November ballot issues – </a:t>
            </a:r>
            <a:r>
              <a:rPr lang="en-US" sz="2400" dirty="0">
                <a:solidFill>
                  <a:schemeClr val="accent1">
                    <a:lumMod val="75000"/>
                  </a:schemeClr>
                </a:solidFill>
              </a:rPr>
              <a:t>Oregon voted down attempt to ban taxes on food (soda), but Washington approved a ban.</a:t>
            </a:r>
          </a:p>
          <a:p>
            <a:pPr marL="457200" indent="-457200">
              <a:buFont typeface="Wingdings" panose="05000000000000000000" pitchFamily="2" charset="2"/>
              <a:buChar char="§"/>
            </a:pPr>
            <a:endParaRPr lang="en-US" sz="1200" dirty="0">
              <a:solidFill>
                <a:schemeClr val="accent1">
                  <a:lumMod val="75000"/>
                </a:schemeClr>
              </a:solidFill>
            </a:endParaRPr>
          </a:p>
          <a:p>
            <a:pPr marL="457200" indent="-457200">
              <a:buFont typeface="Wingdings" panose="05000000000000000000" pitchFamily="2" charset="2"/>
              <a:buChar char="§"/>
            </a:pPr>
            <a:r>
              <a:rPr lang="en-US" sz="2800" b="1" dirty="0">
                <a:solidFill>
                  <a:schemeClr val="accent1">
                    <a:lumMod val="75000"/>
                  </a:schemeClr>
                </a:solidFill>
              </a:rPr>
              <a:t>Weather</a:t>
            </a:r>
            <a:r>
              <a:rPr lang="en-US" sz="2800" dirty="0">
                <a:solidFill>
                  <a:schemeClr val="accent1">
                    <a:lumMod val="75000"/>
                  </a:schemeClr>
                </a:solidFill>
              </a:rPr>
              <a:t> – </a:t>
            </a:r>
            <a:r>
              <a:rPr lang="en-US" sz="2400" dirty="0">
                <a:solidFill>
                  <a:schemeClr val="accent1">
                    <a:lumMod val="75000"/>
                  </a:schemeClr>
                </a:solidFill>
              </a:rPr>
              <a:t>Focus turns from hurricanes to effects of potential El Nino mainly on Southeast Asia and India crops, including cane. Also need to watch weather in northern U.S. sugar beet areas to see if cold is sufficient to keep beet piles frozen into spring. </a:t>
            </a:r>
            <a:r>
              <a:rPr lang="en-US" sz="2400" dirty="0">
                <a:solidFill>
                  <a:srgbClr val="FF0000"/>
                </a:solidFill>
              </a:rPr>
              <a:t>Onslaught of very cold weather last week in northern states is positive for freezing of beet piles.</a:t>
            </a:r>
          </a:p>
          <a:p>
            <a:endParaRPr lang="en-US" sz="800" dirty="0">
              <a:solidFill>
                <a:schemeClr val="accent1"/>
              </a:solidFill>
            </a:endParaRP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3312E60A-2477-4FD8-ADD3-E099E049E4ED}"/>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0945DD2-198C-4CF6-BCE7-AEAA7B78638E}"/>
              </a:ext>
            </a:extLst>
          </p:cNvPr>
          <p:cNvSpPr txBox="1"/>
          <p:nvPr/>
        </p:nvSpPr>
        <p:spPr>
          <a:xfrm>
            <a:off x="587338" y="6488668"/>
            <a:ext cx="1676400" cy="369332"/>
          </a:xfrm>
          <a:prstGeom prst="rect">
            <a:avLst/>
          </a:prstGeom>
          <a:noFill/>
        </p:spPr>
        <p:txBody>
          <a:bodyPr wrap="square" rtlCol="0">
            <a:spAutoFit/>
          </a:bodyPr>
          <a:lstStyle/>
          <a:p>
            <a:r>
              <a:rPr lang="en-US" dirty="0">
                <a:solidFill>
                  <a:schemeClr val="bg1"/>
                </a:solidFill>
              </a:rPr>
              <a:t>Source: DTN</a:t>
            </a:r>
          </a:p>
        </p:txBody>
      </p:sp>
    </p:spTree>
    <p:extLst>
      <p:ext uri="{BB962C8B-B14F-4D97-AF65-F5344CB8AC3E}">
        <p14:creationId xmlns:p14="http://schemas.microsoft.com/office/powerpoint/2010/main" val="13393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Conclusions</a:t>
            </a:r>
          </a:p>
        </p:txBody>
      </p:sp>
      <p:sp>
        <p:nvSpPr>
          <p:cNvPr id="4" name="TextBox 3"/>
          <p:cNvSpPr txBox="1"/>
          <p:nvPr/>
        </p:nvSpPr>
        <p:spPr>
          <a:xfrm>
            <a:off x="0" y="685800"/>
            <a:ext cx="9144000" cy="5816977"/>
          </a:xfrm>
          <a:prstGeom prst="rect">
            <a:avLst/>
          </a:prstGeom>
          <a:noFill/>
        </p:spPr>
        <p:txBody>
          <a:bodyPr wrap="square" rtlCol="0">
            <a:spAutoFit/>
          </a:bodyPr>
          <a:lstStyle/>
          <a:p>
            <a:pPr marL="457200" indent="-457200">
              <a:buFont typeface="Wingdings" panose="05000000000000000000" pitchFamily="2" charset="2"/>
              <a:buChar char="§"/>
            </a:pPr>
            <a:r>
              <a:rPr lang="en-US" sz="2800" b="1" dirty="0">
                <a:solidFill>
                  <a:schemeClr val="accent1">
                    <a:lumMod val="75000"/>
                  </a:schemeClr>
                </a:solidFill>
              </a:rPr>
              <a:t>Domestic Sugar Market </a:t>
            </a:r>
          </a:p>
          <a:p>
            <a:pPr marL="914400" lvl="1" indent="-457200">
              <a:buFont typeface="Wingdings" panose="05000000000000000000" pitchFamily="2" charset="2"/>
              <a:buChar char="§"/>
            </a:pPr>
            <a:r>
              <a:rPr lang="en-US" sz="2400" dirty="0">
                <a:solidFill>
                  <a:schemeClr val="accent1">
                    <a:lumMod val="75000"/>
                  </a:schemeClr>
                </a:solidFill>
              </a:rPr>
              <a:t>A bullish tone persists in the refined sugar market.</a:t>
            </a:r>
          </a:p>
          <a:p>
            <a:pPr marL="914400" lvl="1" indent="-457200">
              <a:buFont typeface="Wingdings" panose="05000000000000000000" pitchFamily="2" charset="2"/>
              <a:buChar char="§"/>
            </a:pPr>
            <a:r>
              <a:rPr lang="en-US" sz="2400" dirty="0">
                <a:solidFill>
                  <a:schemeClr val="accent1">
                    <a:lumMod val="75000"/>
                  </a:schemeClr>
                </a:solidFill>
              </a:rPr>
              <a:t>Beet sugar prices have firmed to 35c to 36c f.o.b. Midwest.</a:t>
            </a:r>
          </a:p>
          <a:p>
            <a:pPr marL="914400" lvl="1" indent="-457200">
              <a:buFont typeface="Wingdings" panose="05000000000000000000" pitchFamily="2" charset="2"/>
              <a:buChar char="§"/>
            </a:pPr>
            <a:r>
              <a:rPr lang="en-US" sz="2400" dirty="0">
                <a:solidFill>
                  <a:schemeClr val="accent1">
                    <a:lumMod val="75000"/>
                  </a:schemeClr>
                </a:solidFill>
              </a:rPr>
              <a:t>Cane sugar ranges from 35c to 38c f.o.b., depending on region.</a:t>
            </a:r>
          </a:p>
          <a:p>
            <a:pPr marL="914400" lvl="1" indent="-457200">
              <a:buFont typeface="Wingdings" panose="05000000000000000000" pitchFamily="2" charset="2"/>
              <a:buChar char="§"/>
            </a:pPr>
            <a:r>
              <a:rPr lang="en-US" sz="2400" dirty="0">
                <a:solidFill>
                  <a:schemeClr val="accent1">
                    <a:lumMod val="75000"/>
                  </a:schemeClr>
                </a:solidFill>
              </a:rPr>
              <a:t>Prices likely will stabilize or firm a bit more as processors are nearly sold out and have prices at or near desired levels.</a:t>
            </a:r>
          </a:p>
          <a:p>
            <a:pPr marL="914400" lvl="1" indent="-457200">
              <a:buFont typeface="Wingdings" panose="05000000000000000000" pitchFamily="2" charset="2"/>
              <a:buChar char="§"/>
            </a:pPr>
            <a:r>
              <a:rPr lang="en-US" sz="2400" dirty="0">
                <a:solidFill>
                  <a:schemeClr val="accent1">
                    <a:lumMod val="75000"/>
                  </a:schemeClr>
                </a:solidFill>
              </a:rPr>
              <a:t>Both beet and cane deliveries picked up in July and August but slowed in September; watch going forward.</a:t>
            </a:r>
          </a:p>
          <a:p>
            <a:pPr marL="457200" indent="-457200">
              <a:buFont typeface="Wingdings" panose="05000000000000000000" pitchFamily="2" charset="2"/>
              <a:buChar char="§"/>
            </a:pPr>
            <a:r>
              <a:rPr lang="en-US" sz="2800" b="1" dirty="0">
                <a:solidFill>
                  <a:schemeClr val="accent1">
                    <a:lumMod val="75000"/>
                  </a:schemeClr>
                </a:solidFill>
              </a:rPr>
              <a:t>Global Sugar Market</a:t>
            </a:r>
          </a:p>
          <a:p>
            <a:pPr marL="914400" lvl="1" indent="-457200">
              <a:buFont typeface="Wingdings" panose="05000000000000000000" pitchFamily="2" charset="2"/>
              <a:buChar char="§"/>
            </a:pPr>
            <a:r>
              <a:rPr lang="en-US" sz="2400" dirty="0">
                <a:solidFill>
                  <a:schemeClr val="accent1">
                    <a:lumMod val="75000"/>
                  </a:schemeClr>
                </a:solidFill>
              </a:rPr>
              <a:t>The market is shifting from a surplus to a deficit; prices have pulled back from recent highs but won’t revisit recent lows;  India exports still loom with large sales to China expected. </a:t>
            </a:r>
          </a:p>
          <a:p>
            <a:pPr marL="457200" indent="-457200">
              <a:buFont typeface="Wingdings" panose="05000000000000000000" pitchFamily="2" charset="2"/>
              <a:buChar char="§"/>
            </a:pPr>
            <a:r>
              <a:rPr lang="en-US" sz="2800" b="1" dirty="0">
                <a:solidFill>
                  <a:schemeClr val="accent1">
                    <a:lumMod val="75000"/>
                  </a:schemeClr>
                </a:solidFill>
              </a:rPr>
              <a:t>Domestic Corn Sweetener Market</a:t>
            </a:r>
          </a:p>
          <a:p>
            <a:pPr marL="914400" lvl="1" indent="-457200">
              <a:buFont typeface="Wingdings" panose="05000000000000000000" pitchFamily="2" charset="2"/>
              <a:buChar char="§"/>
            </a:pPr>
            <a:r>
              <a:rPr lang="en-US" sz="2400" dirty="0">
                <a:solidFill>
                  <a:schemeClr val="accent1">
                    <a:lumMod val="75000"/>
                  </a:schemeClr>
                </a:solidFill>
              </a:rPr>
              <a:t>Slow but contracting likely will be completed by end of year.</a:t>
            </a:r>
          </a:p>
          <a:p>
            <a:pPr marL="914400" lvl="1" indent="-457200">
              <a:buFont typeface="Wingdings" panose="05000000000000000000" pitchFamily="2" charset="2"/>
              <a:buChar char="§"/>
            </a:pPr>
            <a:r>
              <a:rPr lang="en-US" sz="2400" dirty="0">
                <a:solidFill>
                  <a:schemeClr val="accent1">
                    <a:lumMod val="75000"/>
                  </a:schemeClr>
                </a:solidFill>
              </a:rPr>
              <a:t>Pricing flat to up $1.50 per cwt from 2018.</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FFCDAF76-B9B7-46C4-95A2-7665C9FCDEC3}"/>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51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2018-19 Sugar Overview</a:t>
            </a:r>
          </a:p>
        </p:txBody>
      </p:sp>
      <p:sp>
        <p:nvSpPr>
          <p:cNvPr id="4" name="TextBox 3"/>
          <p:cNvSpPr txBox="1"/>
          <p:nvPr/>
        </p:nvSpPr>
        <p:spPr>
          <a:xfrm>
            <a:off x="0" y="685800"/>
            <a:ext cx="9144000" cy="5509200"/>
          </a:xfrm>
          <a:prstGeom prst="rect">
            <a:avLst/>
          </a:prstGeom>
          <a:noFill/>
        </p:spPr>
        <p:txBody>
          <a:bodyPr wrap="square" rtlCol="0">
            <a:spAutoFit/>
          </a:bodyPr>
          <a:lstStyle/>
          <a:p>
            <a:r>
              <a:rPr lang="en-US" sz="2800" b="1" dirty="0">
                <a:solidFill>
                  <a:schemeClr val="accent1">
                    <a:lumMod val="75000"/>
                  </a:schemeClr>
                </a:solidFill>
              </a:rPr>
              <a:t>2018-19 – November WASDE and Market Review</a:t>
            </a:r>
          </a:p>
          <a:p>
            <a:pPr marL="342900" indent="-342900">
              <a:buFont typeface="Wingdings" panose="05000000000000000000" pitchFamily="2" charset="2"/>
              <a:buChar char="§"/>
            </a:pPr>
            <a:r>
              <a:rPr lang="en-US" sz="2400" dirty="0">
                <a:solidFill>
                  <a:schemeClr val="accent1">
                    <a:lumMod val="75000"/>
                  </a:schemeClr>
                </a:solidFill>
              </a:rPr>
              <a:t>Domestic sugar production was lowered from October with beet down 5% and cane up 0.4%. Beet production is down 5.8% from the record 2017-18 level, which was raised 0.6% from October.</a:t>
            </a:r>
          </a:p>
          <a:p>
            <a:pPr marL="342900" indent="-342900">
              <a:buFont typeface="Wingdings" panose="05000000000000000000" pitchFamily="2" charset="2"/>
              <a:buChar char="§"/>
            </a:pPr>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Imports for 2018-19 were left unchanged from October. </a:t>
            </a:r>
          </a:p>
          <a:p>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Deliveries for food were lowered 0.6% from October but still were up 1.1% from 2017-18, which was lowered 0.4% from last month.</a:t>
            </a:r>
          </a:p>
          <a:p>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Prices for bulk refined sugar continued to escalate in October, with some processors raising offers three consecutive weeks. The largest processors have beet prices where they want them, at 35c to 36c f.o.b. Midwest, with others catching up. Beet processors are over 90% sold. Refined cane sugar prices also have been raised, keeping the cane premium to beet sugar at 1c to 2c a lb. </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57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U.S.D.A. 2018-19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24598"/>
            <a:ext cx="1828800" cy="5334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B32623-89BC-46E3-8A96-CF6504391F7E}"/>
              </a:ext>
            </a:extLst>
          </p:cNvPr>
          <p:cNvSpPr txBox="1"/>
          <p:nvPr/>
        </p:nvSpPr>
        <p:spPr>
          <a:xfrm>
            <a:off x="21404" y="6514664"/>
            <a:ext cx="5181600" cy="307777"/>
          </a:xfrm>
          <a:prstGeom prst="rect">
            <a:avLst/>
          </a:prstGeom>
          <a:noFill/>
        </p:spPr>
        <p:txBody>
          <a:bodyPr wrap="square" rtlCol="0">
            <a:spAutoFit/>
          </a:bodyPr>
          <a:lstStyle/>
          <a:p>
            <a:r>
              <a:rPr lang="en-US" sz="1400" dirty="0"/>
              <a:t>* S-T-U Ratio change is from prior S-T-U, not in tons. </a:t>
            </a:r>
          </a:p>
        </p:txBody>
      </p:sp>
      <p:graphicFrame>
        <p:nvGraphicFramePr>
          <p:cNvPr id="15" name="Table 14">
            <a:extLst>
              <a:ext uri="{FF2B5EF4-FFF2-40B4-BE49-F238E27FC236}">
                <a16:creationId xmlns:a16="http://schemas.microsoft.com/office/drawing/2014/main" id="{E884841A-F5D9-4BE0-B2D5-264AB3B4580C}"/>
              </a:ext>
            </a:extLst>
          </p:cNvPr>
          <p:cNvGraphicFramePr>
            <a:graphicFrameLocks noGrp="1"/>
          </p:cNvGraphicFramePr>
          <p:nvPr>
            <p:extLst>
              <p:ext uri="{D42A27DB-BD31-4B8C-83A1-F6EECF244321}">
                <p14:modId xmlns:p14="http://schemas.microsoft.com/office/powerpoint/2010/main" val="1105526170"/>
              </p:ext>
            </p:extLst>
          </p:nvPr>
        </p:nvGraphicFramePr>
        <p:xfrm>
          <a:off x="25685" y="616391"/>
          <a:ext cx="7010400" cy="5750114"/>
        </p:xfrm>
        <a:graphic>
          <a:graphicData uri="http://schemas.openxmlformats.org/drawingml/2006/table">
            <a:tbl>
              <a:tblPr>
                <a:tableStyleId>{5C22544A-7EE6-4342-B048-85BDC9FD1C3A}</a:tableStyleId>
              </a:tblPr>
              <a:tblGrid>
                <a:gridCol w="1325697">
                  <a:extLst>
                    <a:ext uri="{9D8B030D-6E8A-4147-A177-3AD203B41FA5}">
                      <a16:colId xmlns:a16="http://schemas.microsoft.com/office/drawing/2014/main" val="1846273389"/>
                    </a:ext>
                  </a:extLst>
                </a:gridCol>
                <a:gridCol w="944559">
                  <a:extLst>
                    <a:ext uri="{9D8B030D-6E8A-4147-A177-3AD203B41FA5}">
                      <a16:colId xmlns:a16="http://schemas.microsoft.com/office/drawing/2014/main" val="3161077429"/>
                    </a:ext>
                  </a:extLst>
                </a:gridCol>
                <a:gridCol w="795419">
                  <a:extLst>
                    <a:ext uri="{9D8B030D-6E8A-4147-A177-3AD203B41FA5}">
                      <a16:colId xmlns:a16="http://schemas.microsoft.com/office/drawing/2014/main" val="213240009"/>
                    </a:ext>
                  </a:extLst>
                </a:gridCol>
                <a:gridCol w="1201525">
                  <a:extLst>
                    <a:ext uri="{9D8B030D-6E8A-4147-A177-3AD203B41FA5}">
                      <a16:colId xmlns:a16="http://schemas.microsoft.com/office/drawing/2014/main" val="1098277889"/>
                    </a:ext>
                  </a:extLst>
                </a:gridCol>
                <a:gridCol w="685800">
                  <a:extLst>
                    <a:ext uri="{9D8B030D-6E8A-4147-A177-3AD203B41FA5}">
                      <a16:colId xmlns:a16="http://schemas.microsoft.com/office/drawing/2014/main" val="1809871833"/>
                    </a:ext>
                  </a:extLst>
                </a:gridCol>
                <a:gridCol w="1219200">
                  <a:extLst>
                    <a:ext uri="{9D8B030D-6E8A-4147-A177-3AD203B41FA5}">
                      <a16:colId xmlns:a16="http://schemas.microsoft.com/office/drawing/2014/main" val="3091522696"/>
                    </a:ext>
                  </a:extLst>
                </a:gridCol>
                <a:gridCol w="838200">
                  <a:extLst>
                    <a:ext uri="{9D8B030D-6E8A-4147-A177-3AD203B41FA5}">
                      <a16:colId xmlns:a16="http://schemas.microsoft.com/office/drawing/2014/main" val="662757676"/>
                    </a:ext>
                  </a:extLst>
                </a:gridCol>
              </a:tblGrid>
              <a:tr h="152399">
                <a:tc>
                  <a:txBody>
                    <a:bodyPr/>
                    <a:lstStyle/>
                    <a:p>
                      <a:pPr algn="l" fontAlgn="b"/>
                      <a:r>
                        <a:rPr lang="en-US" sz="1400" b="0" i="1" u="none" strike="noStrike" dirty="0">
                          <a:effectLst/>
                          <a:latin typeface="+mn-lt"/>
                        </a:rPr>
                        <a:t>1,000 short tons</a:t>
                      </a:r>
                      <a:endParaRPr lang="en-US" sz="1400" b="0" i="1" u="none"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none" strike="noStrike" dirty="0">
                          <a:effectLst/>
                          <a:latin typeface="+mn-lt"/>
                        </a:rPr>
                        <a:t>Nov.</a:t>
                      </a:r>
                      <a:endParaRPr lang="en-US" sz="1800" b="1" i="0" u="none" strike="noStrike" dirty="0">
                        <a:solidFill>
                          <a:srgbClr val="000000"/>
                        </a:solidFill>
                        <a:effectLst/>
                        <a:latin typeface="+mn-lt"/>
                      </a:endParaRPr>
                    </a:p>
                  </a:txBody>
                  <a:tcPr marL="5660" marR="5660" marT="5660" marB="0" anchor="b">
                    <a:solidFill>
                      <a:schemeClr val="bg1">
                        <a:lumMod val="95000"/>
                      </a:schemeClr>
                    </a:solidFill>
                  </a:tcPr>
                </a:tc>
                <a:tc gridSpan="2">
                  <a:txBody>
                    <a:bodyPr/>
                    <a:lstStyle/>
                    <a:p>
                      <a:pPr algn="ctr" fontAlgn="b"/>
                      <a:r>
                        <a:rPr lang="en-US" sz="1800" b="1" u="none" strike="noStrike" dirty="0">
                          <a:effectLst/>
                          <a:latin typeface="+mn-lt"/>
                        </a:rPr>
                        <a:t>Change from Oct.</a:t>
                      </a:r>
                      <a:endParaRPr lang="en-US" sz="1800" b="1" i="0" u="none" strike="noStrike" dirty="0">
                        <a:solidFill>
                          <a:srgbClr val="000000"/>
                        </a:solidFill>
                        <a:effectLst/>
                        <a:latin typeface="+mn-lt"/>
                      </a:endParaRPr>
                    </a:p>
                  </a:txBody>
                  <a:tcPr marL="5660" marR="5660" marT="5660" marB="0" anchor="b">
                    <a:solidFill>
                      <a:schemeClr val="bg1">
                        <a:lumMod val="95000"/>
                      </a:schemeClr>
                    </a:solidFill>
                  </a:tcPr>
                </a:tc>
                <a:tc hMerge="1">
                  <a:txBody>
                    <a:bodyPr/>
                    <a:lstStyle/>
                    <a:p>
                      <a:endParaRPr lang="en-US"/>
                    </a:p>
                  </a:txBody>
                  <a:tcPr/>
                </a:tc>
                <a:tc gridSpan="2">
                  <a:txBody>
                    <a:bodyPr/>
                    <a:lstStyle/>
                    <a:p>
                      <a:pPr algn="ctr" fontAlgn="b"/>
                      <a:r>
                        <a:rPr lang="en-US" sz="1800" b="1" u="none" strike="noStrike" dirty="0">
                          <a:effectLst/>
                          <a:latin typeface="+mn-lt"/>
                        </a:rPr>
                        <a:t>Change from 17-18</a:t>
                      </a:r>
                      <a:endParaRPr lang="en-US" sz="1800" b="1" i="0" u="none" strike="noStrike" dirty="0">
                        <a:solidFill>
                          <a:srgbClr val="000000"/>
                        </a:solidFill>
                        <a:effectLst/>
                        <a:latin typeface="+mn-lt"/>
                      </a:endParaRPr>
                    </a:p>
                  </a:txBody>
                  <a:tcPr marL="5660" marR="5660" marT="5660" marB="0" anchor="b">
                    <a:solidFill>
                      <a:schemeClr val="bg1">
                        <a:lumMod val="95000"/>
                      </a:schemeClr>
                    </a:solidFill>
                  </a:tcPr>
                </a:tc>
                <a:tc hMerge="1">
                  <a:txBody>
                    <a:bodyPr/>
                    <a:lstStyle/>
                    <a:p>
                      <a:endParaRPr lang="en-US"/>
                    </a:p>
                  </a:txBody>
                  <a:tcPr/>
                </a:tc>
                <a:tc>
                  <a:txBody>
                    <a:bodyPr/>
                    <a:lstStyle/>
                    <a:p>
                      <a:pPr algn="r" fontAlgn="b"/>
                      <a:r>
                        <a:rPr lang="en-US" sz="1800" b="1" u="none" strike="noStrike" dirty="0">
                          <a:effectLst/>
                          <a:latin typeface="+mn-lt"/>
                        </a:rPr>
                        <a:t>RS-SPC</a:t>
                      </a:r>
                      <a:endParaRPr lang="en-US" sz="1800" b="1"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463879930"/>
                  </a:ext>
                </a:extLst>
              </a:tr>
              <a:tr h="175439">
                <a:tc>
                  <a:txBody>
                    <a:bodyPr/>
                    <a:lstStyle/>
                    <a:p>
                      <a:pPr algn="l" fontAlgn="b"/>
                      <a:r>
                        <a:rPr lang="en-US" sz="1400" i="1" u="none" strike="noStrike" dirty="0">
                          <a:effectLst/>
                          <a:latin typeface="+mn-lt"/>
                        </a:rPr>
                        <a:t>raw value</a:t>
                      </a:r>
                      <a:endParaRPr lang="en-US" sz="1400" b="0" i="1" u="none"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a:effectLst/>
                          <a:latin typeface="+mn-lt"/>
                        </a:rPr>
                        <a:t>18-19</a:t>
                      </a:r>
                      <a:endParaRPr lang="en-US" sz="1800" b="1" i="0" u="sng" strike="noStrike">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18-19</a:t>
                      </a:r>
                      <a:endParaRPr lang="en-US" sz="1800" b="1" i="0" u="sng"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460579444"/>
                  </a:ext>
                </a:extLst>
              </a:tr>
              <a:tr h="0">
                <a:tc>
                  <a:txBody>
                    <a:bodyPr/>
                    <a:lstStyle/>
                    <a:p>
                      <a:pPr algn="l" fontAlgn="b"/>
                      <a:r>
                        <a:rPr lang="en-US" sz="1800" u="none" strike="noStrike" dirty="0">
                          <a:effectLst/>
                          <a:latin typeface="+mn-lt"/>
                        </a:rPr>
                        <a:t>Begin. Stocks</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1,993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(21)</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-1.0%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117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6.2%</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1,990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165740868"/>
                  </a:ext>
                </a:extLst>
              </a:tr>
              <a:tr h="0">
                <a:tc>
                  <a:txBody>
                    <a:bodyPr/>
                    <a:lstStyle/>
                    <a:p>
                      <a:pPr algn="l" fontAlgn="b"/>
                      <a:r>
                        <a:rPr lang="en-US" sz="1800" u="none" strike="noStrike" dirty="0">
                          <a:effectLst/>
                          <a:latin typeface="+mn-lt"/>
                        </a:rPr>
                        <a:t>Production</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9,015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(247)</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-2.7%</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(278)</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-3.0%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8,990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096399731"/>
                  </a:ext>
                </a:extLst>
              </a:tr>
              <a:tr h="175439">
                <a:tc>
                  <a:txBody>
                    <a:bodyPr/>
                    <a:lstStyle/>
                    <a:p>
                      <a:pPr algn="l" fontAlgn="b"/>
                      <a:r>
                        <a:rPr lang="en-US" sz="1800" u="none" strike="noStrike">
                          <a:effectLst/>
                          <a:latin typeface="+mn-lt"/>
                        </a:rPr>
                        <a:t>  Beet</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4,974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(262)</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-5.0%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(305)</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-5.8%</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4,970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189166183"/>
                  </a:ext>
                </a:extLst>
              </a:tr>
              <a:tr h="175439">
                <a:tc>
                  <a:txBody>
                    <a:bodyPr/>
                    <a:lstStyle/>
                    <a:p>
                      <a:pPr algn="l" fontAlgn="b"/>
                      <a:r>
                        <a:rPr lang="en-US" sz="1800" u="none" strike="noStrike">
                          <a:effectLst/>
                          <a:latin typeface="+mn-lt"/>
                        </a:rPr>
                        <a:t>  Cane</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4,041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15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0.4%</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27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0.7%</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4,020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964780972"/>
                  </a:ext>
                </a:extLst>
              </a:tr>
              <a:tr h="236151">
                <a:tc>
                  <a:txBody>
                    <a:bodyPr/>
                    <a:lstStyle/>
                    <a:p>
                      <a:pPr algn="l" fontAlgn="b"/>
                      <a:r>
                        <a:rPr lang="en-US" sz="1800" u="none" strike="noStrike" dirty="0">
                          <a:effectLst/>
                          <a:latin typeface="+mn-lt"/>
                        </a:rPr>
                        <a:t>Imports</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2,801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(476)</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-14.5%</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3,224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051966739"/>
                  </a:ext>
                </a:extLst>
              </a:tr>
              <a:tr h="0">
                <a:tc>
                  <a:txBody>
                    <a:bodyPr/>
                    <a:lstStyle/>
                    <a:p>
                      <a:pPr algn="l" fontAlgn="b"/>
                      <a:r>
                        <a:rPr lang="en-US" sz="1800" u="none" strike="noStrike">
                          <a:effectLst/>
                          <a:latin typeface="+mn-lt"/>
                        </a:rPr>
                        <a:t>  T.R.Q.</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1,564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(99)</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-6.0%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1,564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28800202"/>
                  </a:ext>
                </a:extLst>
              </a:tr>
              <a:tr h="175439">
                <a:tc>
                  <a:txBody>
                    <a:bodyPr/>
                    <a:lstStyle/>
                    <a:p>
                      <a:pPr algn="l" fontAlgn="b"/>
                      <a:r>
                        <a:rPr lang="en-US" sz="1800" u="none" strike="noStrike">
                          <a:effectLst/>
                          <a:latin typeface="+mn-lt"/>
                        </a:rPr>
                        <a:t>  Other Prog.</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350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24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7.4%</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300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371815337"/>
                  </a:ext>
                </a:extLst>
              </a:tr>
              <a:tr h="299579">
                <a:tc>
                  <a:txBody>
                    <a:bodyPr/>
                    <a:lstStyle/>
                    <a:p>
                      <a:pPr algn="l" fontAlgn="b"/>
                      <a:r>
                        <a:rPr lang="en-US" sz="1800" u="none" strike="noStrike" dirty="0">
                          <a:effectLst/>
                          <a:latin typeface="+mn-lt"/>
                        </a:rPr>
                        <a:t>  </a:t>
                      </a:r>
                      <a:r>
                        <a:rPr lang="en-US" sz="1800" u="none" strike="noStrike" dirty="0">
                          <a:solidFill>
                            <a:srgbClr val="FF0000"/>
                          </a:solidFill>
                          <a:effectLst/>
                          <a:latin typeface="+mn-lt"/>
                        </a:rPr>
                        <a:t>Mexico</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842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(381)</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-31.2%</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1,320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373258312"/>
                  </a:ext>
                </a:extLst>
              </a:tr>
              <a:tr h="304800">
                <a:tc>
                  <a:txBody>
                    <a:bodyPr/>
                    <a:lstStyle/>
                    <a:p>
                      <a:pPr algn="l" fontAlgn="b"/>
                      <a:r>
                        <a:rPr lang="en-US" sz="1800" u="none" strike="noStrike">
                          <a:effectLst/>
                          <a:latin typeface="+mn-lt"/>
                        </a:rPr>
                        <a:t>  High Tier</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45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(19)</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-29.7%</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362504301"/>
                  </a:ext>
                </a:extLst>
              </a:tr>
              <a:tr h="175439">
                <a:tc>
                  <a:txBody>
                    <a:bodyPr/>
                    <a:lstStyle/>
                    <a:p>
                      <a:pPr algn="l" fontAlgn="b"/>
                      <a:r>
                        <a:rPr lang="en-US" sz="1800" u="none" strike="noStrike">
                          <a:effectLst/>
                          <a:latin typeface="+mn-lt"/>
                        </a:rPr>
                        <a:t>    Ttl Supply</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13,809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(268)</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-1.9%</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(636)</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-4.4%</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14,204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239100713"/>
                  </a:ext>
                </a:extLst>
              </a:tr>
              <a:tr h="253420">
                <a:tc>
                  <a:txBody>
                    <a:bodyPr/>
                    <a:lstStyle/>
                    <a:p>
                      <a:pPr algn="l" fontAlgn="b"/>
                      <a:r>
                        <a:rPr lang="en-US" sz="1800" u="none" strike="noStrike">
                          <a:effectLst/>
                          <a:latin typeface="+mn-lt"/>
                        </a:rPr>
                        <a:t>Exports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85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(85)</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-50.0%</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85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694537812"/>
                  </a:ext>
                </a:extLst>
              </a:tr>
              <a:tr h="278240">
                <a:tc>
                  <a:txBody>
                    <a:bodyPr/>
                    <a:lstStyle/>
                    <a:p>
                      <a:pPr algn="l" fontAlgn="b"/>
                      <a:r>
                        <a:rPr lang="en-US" sz="1800" u="none" strike="noStrike">
                          <a:effectLst/>
                          <a:latin typeface="+mn-lt"/>
                        </a:rPr>
                        <a:t>Deliveries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12,320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(85)</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-0.7%</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135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1.1%</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12,295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810464946"/>
                  </a:ext>
                </a:extLst>
              </a:tr>
              <a:tr h="303060">
                <a:tc>
                  <a:txBody>
                    <a:bodyPr/>
                    <a:lstStyle/>
                    <a:p>
                      <a:pPr algn="l" fontAlgn="b"/>
                      <a:r>
                        <a:rPr lang="en-US" sz="1800" u="none" strike="noStrike" dirty="0">
                          <a:effectLst/>
                          <a:latin typeface="+mn-lt"/>
                        </a:rPr>
                        <a:t>  </a:t>
                      </a:r>
                      <a:r>
                        <a:rPr lang="en-US" sz="1800" u="none" strike="noStrike" dirty="0">
                          <a:solidFill>
                            <a:srgbClr val="FF0000"/>
                          </a:solidFill>
                          <a:effectLst/>
                          <a:latin typeface="+mn-lt"/>
                        </a:rPr>
                        <a:t>Food</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12,175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(75)</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-0.6%</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127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1.1%</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l" fontAlgn="b"/>
                      <a:r>
                        <a:rPr lang="en-US" sz="1800" u="none" strike="noStrike" dirty="0">
                          <a:effectLst/>
                          <a:latin typeface="+mn-lt"/>
                        </a:rPr>
                        <a:t>   12,150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904772023"/>
                  </a:ext>
                </a:extLst>
              </a:tr>
              <a:tr h="288535">
                <a:tc>
                  <a:txBody>
                    <a:bodyPr/>
                    <a:lstStyle/>
                    <a:p>
                      <a:pPr algn="l" fontAlgn="b"/>
                      <a:r>
                        <a:rPr lang="en-US" sz="1800" u="none" strike="noStrike" dirty="0">
                          <a:effectLst/>
                          <a:latin typeface="+mn-lt"/>
                        </a:rPr>
                        <a:t>  Other</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145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(10)</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-6.5%</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8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5.8%</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l" fontAlgn="b"/>
                      <a:r>
                        <a:rPr lang="en-US" sz="1800" u="none" strike="noStrike" dirty="0">
                          <a:effectLst/>
                          <a:latin typeface="+mn-lt"/>
                        </a:rPr>
                        <a:t>         145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769823952"/>
                  </a:ext>
                </a:extLst>
              </a:tr>
              <a:tr h="124059">
                <a:tc>
                  <a:txBody>
                    <a:bodyPr/>
                    <a:lstStyle/>
                    <a:p>
                      <a:pPr algn="l" fontAlgn="b"/>
                      <a:r>
                        <a:rPr lang="en-US" sz="1800" u="none" strike="noStrike">
                          <a:effectLst/>
                          <a:latin typeface="+mn-lt"/>
                        </a:rPr>
                        <a:t>Misc.</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l"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l"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ctr" fontAlgn="b"/>
                      <a:r>
                        <a:rPr lang="en-US" sz="1800" u="none" strike="noStrike" dirty="0">
                          <a:effectLst/>
                          <a:latin typeface="+mn-lt"/>
                        </a:rPr>
                        <a:t>              -</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ctr" fontAlgn="b"/>
                      <a:r>
                        <a:rPr lang="en-US" sz="1800" b="0" i="0" u="none" strike="noStrike" dirty="0">
                          <a:solidFill>
                            <a:srgbClr val="000000"/>
                          </a:solidFill>
                          <a:effectLst/>
                          <a:latin typeface="+mn-lt"/>
                        </a:rPr>
                        <a:t>     -</a:t>
                      </a:r>
                    </a:p>
                  </a:txBody>
                  <a:tcPr marL="5660" marR="5660" marT="5660" marB="0" anchor="b">
                    <a:solidFill>
                      <a:schemeClr val="accent3">
                        <a:lumMod val="20000"/>
                        <a:lumOff val="80000"/>
                      </a:schemeClr>
                    </a:solidFill>
                  </a:tcPr>
                </a:tc>
                <a:tc>
                  <a:txBody>
                    <a:bodyPr/>
                    <a:lstStyle/>
                    <a:p>
                      <a:pPr algn="ctr" fontAlgn="b"/>
                      <a:r>
                        <a:rPr lang="en-US" sz="1800" b="0" i="0" u="none" strike="noStrike" dirty="0">
                          <a:solidFill>
                            <a:srgbClr val="000000"/>
                          </a:solidFill>
                          <a:effectLst/>
                          <a:latin typeface="+mn-lt"/>
                        </a:rPr>
                        <a:t>               -</a:t>
                      </a:r>
                    </a:p>
                  </a:txBody>
                  <a:tcPr marL="5660" marR="5660" marT="5660" marB="0" anchor="b">
                    <a:solidFill>
                      <a:schemeClr val="accent3">
                        <a:lumMod val="20000"/>
                        <a:lumOff val="80000"/>
                      </a:schemeClr>
                    </a:solidFill>
                  </a:tcPr>
                </a:tc>
                <a:tc>
                  <a:txBody>
                    <a:bodyPr/>
                    <a:lstStyle/>
                    <a:p>
                      <a:pPr algn="l"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305567154"/>
                  </a:ext>
                </a:extLst>
              </a:tr>
              <a:tr h="329620">
                <a:tc>
                  <a:txBody>
                    <a:bodyPr/>
                    <a:lstStyle/>
                    <a:p>
                      <a:pPr algn="l" fontAlgn="b"/>
                      <a:r>
                        <a:rPr lang="en-US" sz="1800" u="none" strike="noStrike">
                          <a:effectLst/>
                          <a:latin typeface="+mn-lt"/>
                        </a:rPr>
                        <a:t>    Total Use</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12,405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(85)</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-0.7%</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(48)</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-0.4%</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12,380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73754046"/>
                  </a:ext>
                </a:extLst>
              </a:tr>
              <a:tr h="304800">
                <a:tc>
                  <a:txBody>
                    <a:bodyPr/>
                    <a:lstStyle/>
                    <a:p>
                      <a:pPr algn="l" fontAlgn="b"/>
                      <a:r>
                        <a:rPr lang="en-US" sz="1800" u="none" strike="noStrike">
                          <a:effectLst/>
                          <a:latin typeface="+mn-lt"/>
                        </a:rPr>
                        <a:t>Ending Stocks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1,404 </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(183)</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-11.5%</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(589)</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-29.6%</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     1,824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4228975460"/>
                  </a:ext>
                </a:extLst>
              </a:tr>
              <a:tr h="238075">
                <a:tc>
                  <a:txBody>
                    <a:bodyPr/>
                    <a:lstStyle/>
                    <a:p>
                      <a:pPr algn="l" fontAlgn="b"/>
                      <a:r>
                        <a:rPr lang="en-US" sz="1800" u="none" strike="noStrike" dirty="0">
                          <a:solidFill>
                            <a:srgbClr val="FF0000"/>
                          </a:solidFill>
                          <a:effectLst/>
                          <a:latin typeface="+mn-lt"/>
                        </a:rPr>
                        <a:t>Stocks-to-use</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11.3%</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- 1.4</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a:effectLst/>
                          <a:latin typeface="+mn-lt"/>
                        </a:rPr>
                        <a:t>- 4.7</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u="none" strike="noStrike" dirty="0">
                          <a:effectLst/>
                          <a:latin typeface="+mn-lt"/>
                        </a:rPr>
                        <a:t>14.7%</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778843249"/>
                  </a:ext>
                </a:extLst>
              </a:tr>
            </a:tbl>
          </a:graphicData>
        </a:graphic>
      </p:graphicFrame>
      <p:sp>
        <p:nvSpPr>
          <p:cNvPr id="16" name="TextBox 15">
            <a:extLst>
              <a:ext uri="{FF2B5EF4-FFF2-40B4-BE49-F238E27FC236}">
                <a16:creationId xmlns:a16="http://schemas.microsoft.com/office/drawing/2014/main" id="{80E42878-9465-4171-8B46-A33188912CC5}"/>
              </a:ext>
            </a:extLst>
          </p:cNvPr>
          <p:cNvSpPr txBox="1"/>
          <p:nvPr/>
        </p:nvSpPr>
        <p:spPr>
          <a:xfrm>
            <a:off x="7112285" y="616391"/>
            <a:ext cx="1955515" cy="5355312"/>
          </a:xfrm>
          <a:prstGeom prst="rect">
            <a:avLst/>
          </a:prstGeom>
          <a:solidFill>
            <a:schemeClr val="bg1"/>
          </a:solidFill>
          <a:ln>
            <a:solidFill>
              <a:schemeClr val="tx1"/>
            </a:solidFill>
          </a:ln>
        </p:spPr>
        <p:txBody>
          <a:bodyPr wrap="square" rtlCol="0">
            <a:spAutoFit/>
          </a:bodyPr>
          <a:lstStyle/>
          <a:p>
            <a:r>
              <a:rPr lang="en-US" dirty="0"/>
              <a:t>I feel better about the U.S.D.A. numbers after the cut to beet sugar production.</a:t>
            </a:r>
          </a:p>
          <a:p>
            <a:endParaRPr lang="en-US" dirty="0"/>
          </a:p>
          <a:p>
            <a:r>
              <a:rPr lang="en-US" dirty="0"/>
              <a:t>There will have to be a sizeable increase in imports from Mexico in Dec.</a:t>
            </a:r>
          </a:p>
          <a:p>
            <a:endParaRPr lang="en-US" dirty="0"/>
          </a:p>
          <a:p>
            <a:r>
              <a:rPr lang="en-US" dirty="0"/>
              <a:t>There is growing uncertainty about deliveries with a drop in September and U.S.D.A.’s reduction for this and last year.</a:t>
            </a:r>
          </a:p>
        </p:txBody>
      </p:sp>
      <p:sp>
        <p:nvSpPr>
          <p:cNvPr id="4" name="Oval 3">
            <a:extLst>
              <a:ext uri="{FF2B5EF4-FFF2-40B4-BE49-F238E27FC236}">
                <a16:creationId xmlns:a16="http://schemas.microsoft.com/office/drawing/2014/main" id="{0040F372-F657-4663-84BE-75A8E6946B1C}"/>
              </a:ext>
            </a:extLst>
          </p:cNvPr>
          <p:cNvSpPr/>
          <p:nvPr/>
        </p:nvSpPr>
        <p:spPr>
          <a:xfrm>
            <a:off x="1796907" y="3149676"/>
            <a:ext cx="622015" cy="304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0DFFA84-7B73-4599-B4D6-928230C506E1}"/>
              </a:ext>
            </a:extLst>
          </p:cNvPr>
          <p:cNvSpPr/>
          <p:nvPr/>
        </p:nvSpPr>
        <p:spPr>
          <a:xfrm>
            <a:off x="6400800" y="3141646"/>
            <a:ext cx="711485" cy="31283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8D3919-CD55-43EE-8631-0499A016F5FA}"/>
              </a:ext>
            </a:extLst>
          </p:cNvPr>
          <p:cNvSpPr/>
          <p:nvPr/>
        </p:nvSpPr>
        <p:spPr>
          <a:xfrm>
            <a:off x="6324600" y="6096000"/>
            <a:ext cx="787685" cy="27050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D2F21FA-23E0-4D39-AB89-2CEC04F34F5C}"/>
              </a:ext>
            </a:extLst>
          </p:cNvPr>
          <p:cNvSpPr/>
          <p:nvPr/>
        </p:nvSpPr>
        <p:spPr>
          <a:xfrm>
            <a:off x="6248399" y="4582183"/>
            <a:ext cx="863885" cy="37081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606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Monthly S-T-U Ratios</a:t>
            </a:r>
          </a:p>
        </p:txBody>
      </p:sp>
      <p:sp>
        <p:nvSpPr>
          <p:cNvPr id="4" name="TextBox 3"/>
          <p:cNvSpPr txBox="1"/>
          <p:nvPr/>
        </p:nvSpPr>
        <p:spPr>
          <a:xfrm>
            <a:off x="0" y="576570"/>
            <a:ext cx="9186091" cy="369332"/>
          </a:xfrm>
          <a:prstGeom prst="rect">
            <a:avLst/>
          </a:prstGeom>
          <a:noFill/>
        </p:spPr>
        <p:txBody>
          <a:bodyPr wrap="square" rtlCol="0">
            <a:spAutoFit/>
          </a:bodyPr>
          <a:lstStyle/>
          <a:p>
            <a:r>
              <a:rPr lang="en-US" dirty="0"/>
              <a:t>In per cent, as of Nov. 8. Source: U.S.D.A.</a:t>
            </a:r>
          </a:p>
        </p:txBody>
      </p:sp>
      <p:pic>
        <p:nvPicPr>
          <p:cNvPr id="16" name="Picture 9" descr="\\data\graphic\LOGOS\SOSLOGOS\Ron_Logos\SosPubLogoVector_Black.jpg">
            <a:extLst>
              <a:ext uri="{FF2B5EF4-FFF2-40B4-BE49-F238E27FC236}">
                <a16:creationId xmlns:a16="http://schemas.microsoft.com/office/drawing/2014/main" id="{DF5D6DFE-1544-48F9-B6AA-116DFB9912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hart 8">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167794050"/>
              </p:ext>
            </p:extLst>
          </p:nvPr>
        </p:nvGraphicFramePr>
        <p:xfrm>
          <a:off x="0" y="989071"/>
          <a:ext cx="9067800" cy="5292359"/>
        </p:xfrm>
        <a:graphic>
          <a:graphicData uri="http://schemas.openxmlformats.org/drawingml/2006/chart">
            <c:chart xmlns:c="http://schemas.openxmlformats.org/drawingml/2006/chart" xmlns:r="http://schemas.openxmlformats.org/officeDocument/2006/relationships" r:id="rId4"/>
          </a:graphicData>
        </a:graphic>
      </p:graphicFrame>
      <p:cxnSp>
        <p:nvCxnSpPr>
          <p:cNvPr id="11" name="Straight Connector 10">
            <a:extLst>
              <a:ext uri="{FF2B5EF4-FFF2-40B4-BE49-F238E27FC236}">
                <a16:creationId xmlns:a16="http://schemas.microsoft.com/office/drawing/2014/main" id="{E8A81E57-59B0-460F-AD70-25BFE01528E2}"/>
              </a:ext>
            </a:extLst>
          </p:cNvPr>
          <p:cNvCxnSpPr/>
          <p:nvPr/>
        </p:nvCxnSpPr>
        <p:spPr>
          <a:xfrm>
            <a:off x="457200" y="2286000"/>
            <a:ext cx="8382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4EC2239A-97A7-4C70-9E90-85A2FC4586AC}"/>
              </a:ext>
            </a:extLst>
          </p:cNvPr>
          <p:cNvSpPr/>
          <p:nvPr/>
        </p:nvSpPr>
        <p:spPr>
          <a:xfrm rot="20555040">
            <a:off x="1731857" y="993653"/>
            <a:ext cx="869413" cy="3593108"/>
          </a:xfrm>
          <a:prstGeom prst="ellipse">
            <a:avLst/>
          </a:prstGeom>
          <a:noFill/>
          <a:ln w="254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13EAE7A-DFC5-4DA8-99CD-0B2B3FDAFFF3}"/>
              </a:ext>
            </a:extLst>
          </p:cNvPr>
          <p:cNvSpPr txBox="1"/>
          <p:nvPr/>
        </p:nvSpPr>
        <p:spPr>
          <a:xfrm>
            <a:off x="2986783" y="4190518"/>
            <a:ext cx="1524000" cy="646331"/>
          </a:xfrm>
          <a:prstGeom prst="rect">
            <a:avLst/>
          </a:prstGeom>
          <a:solidFill>
            <a:schemeClr val="bg1"/>
          </a:solidFill>
          <a:ln w="25400">
            <a:solidFill>
              <a:srgbClr val="00CC00"/>
            </a:solidFill>
          </a:ln>
        </p:spPr>
        <p:txBody>
          <a:bodyPr wrap="square" rtlCol="0">
            <a:spAutoFit/>
          </a:bodyPr>
          <a:lstStyle/>
          <a:p>
            <a:r>
              <a:rPr lang="en-US" dirty="0"/>
              <a:t>It can only go up from here.</a:t>
            </a:r>
          </a:p>
        </p:txBody>
      </p:sp>
      <p:cxnSp>
        <p:nvCxnSpPr>
          <p:cNvPr id="6" name="Straight Arrow Connector 5">
            <a:extLst>
              <a:ext uri="{FF2B5EF4-FFF2-40B4-BE49-F238E27FC236}">
                <a16:creationId xmlns:a16="http://schemas.microsoft.com/office/drawing/2014/main" id="{4ED49F1B-F587-40FF-9D64-1D21696B5908}"/>
              </a:ext>
            </a:extLst>
          </p:cNvPr>
          <p:cNvCxnSpPr>
            <a:cxnSpLocks/>
          </p:cNvCxnSpPr>
          <p:nvPr/>
        </p:nvCxnSpPr>
        <p:spPr>
          <a:xfrm flipV="1">
            <a:off x="3119064" y="3276600"/>
            <a:ext cx="0" cy="913918"/>
          </a:xfrm>
          <a:prstGeom prst="straightConnector1">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04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November 2018: </a:t>
            </a:r>
            <a:r>
              <a:rPr lang="en-US" sz="3200" dirty="0">
                <a:solidFill>
                  <a:schemeClr val="accent1">
                    <a:lumMod val="75000"/>
                  </a:schemeClr>
                </a:solidFill>
              </a:rPr>
              <a:t>Final S-T-U Ratios*</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76A1455-58E2-4E6A-BC1D-750823BF5AC3}"/>
              </a:ext>
            </a:extLst>
          </p:cNvPr>
          <p:cNvSpPr txBox="1"/>
          <p:nvPr/>
        </p:nvSpPr>
        <p:spPr>
          <a:xfrm>
            <a:off x="0" y="578481"/>
            <a:ext cx="6400800" cy="369332"/>
          </a:xfrm>
          <a:prstGeom prst="rect">
            <a:avLst/>
          </a:prstGeom>
          <a:noFill/>
        </p:spPr>
        <p:txBody>
          <a:bodyPr wrap="square" rtlCol="0">
            <a:spAutoFit/>
          </a:bodyPr>
          <a:lstStyle/>
          <a:p>
            <a:r>
              <a:rPr lang="en-US" dirty="0"/>
              <a:t>In per cent as of Nov. 8. * Except 2018 and 2019. Source: U.S.D.A.</a:t>
            </a:r>
          </a:p>
        </p:txBody>
      </p:sp>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697434321"/>
              </p:ext>
            </p:extLst>
          </p:nvPr>
        </p:nvGraphicFramePr>
        <p:xfrm>
          <a:off x="0" y="1066801"/>
          <a:ext cx="9144000" cy="5212717"/>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AF27E4E8-62FC-47B8-B8F1-446B69877DBE}"/>
              </a:ext>
            </a:extLst>
          </p:cNvPr>
          <p:cNvSpPr txBox="1"/>
          <p:nvPr/>
        </p:nvSpPr>
        <p:spPr>
          <a:xfrm>
            <a:off x="5829728" y="4907796"/>
            <a:ext cx="2399872" cy="923330"/>
          </a:xfrm>
          <a:prstGeom prst="rect">
            <a:avLst/>
          </a:prstGeom>
          <a:solidFill>
            <a:schemeClr val="bg1"/>
          </a:solidFill>
          <a:ln>
            <a:solidFill>
              <a:schemeClr val="tx1"/>
            </a:solidFill>
          </a:ln>
        </p:spPr>
        <p:txBody>
          <a:bodyPr wrap="square" rtlCol="0">
            <a:spAutoFit/>
          </a:bodyPr>
          <a:lstStyle/>
          <a:p>
            <a:r>
              <a:rPr lang="en-US" dirty="0"/>
              <a:t>Only three times since 2000-01 has S-T-U </a:t>
            </a:r>
            <a:r>
              <a:rPr lang="en-US" b="1" u="sng" dirty="0"/>
              <a:t>ended</a:t>
            </a:r>
            <a:r>
              <a:rPr lang="en-US" dirty="0"/>
              <a:t> below 13.5%.</a:t>
            </a:r>
          </a:p>
        </p:txBody>
      </p:sp>
      <p:cxnSp>
        <p:nvCxnSpPr>
          <p:cNvPr id="12" name="Straight Connector 11">
            <a:extLst>
              <a:ext uri="{FF2B5EF4-FFF2-40B4-BE49-F238E27FC236}">
                <a16:creationId xmlns:a16="http://schemas.microsoft.com/office/drawing/2014/main" id="{12821E47-207A-4EA9-86F0-A1F0103E6C7F}"/>
              </a:ext>
            </a:extLst>
          </p:cNvPr>
          <p:cNvCxnSpPr/>
          <p:nvPr/>
        </p:nvCxnSpPr>
        <p:spPr>
          <a:xfrm>
            <a:off x="533400" y="4724400"/>
            <a:ext cx="8382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28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U.S. Beet and Cane Harvest</a:t>
            </a:r>
          </a:p>
        </p:txBody>
      </p:sp>
      <p:sp>
        <p:nvSpPr>
          <p:cNvPr id="4" name="TextBox 3"/>
          <p:cNvSpPr txBox="1"/>
          <p:nvPr/>
        </p:nvSpPr>
        <p:spPr>
          <a:xfrm>
            <a:off x="0" y="576570"/>
            <a:ext cx="9186091" cy="338554"/>
          </a:xfrm>
          <a:prstGeom prst="rect">
            <a:avLst/>
          </a:prstGeom>
          <a:noFill/>
        </p:spPr>
        <p:txBody>
          <a:bodyPr wrap="square" rtlCol="0">
            <a:spAutoFit/>
          </a:bodyPr>
          <a:lstStyle/>
          <a:p>
            <a:r>
              <a:rPr lang="en-US" sz="1600" dirty="0"/>
              <a:t>In per cent, as of Nov. 11. #States not issuing updates assumed 100%. *Five-year average data not available. </a:t>
            </a:r>
          </a:p>
        </p:txBody>
      </p:sp>
      <p:sp>
        <p:nvSpPr>
          <p:cNvPr id="9" name="Rectangle 8">
            <a:extLst>
              <a:ext uri="{FF2B5EF4-FFF2-40B4-BE49-F238E27FC236}">
                <a16:creationId xmlns:a16="http://schemas.microsoft.com/office/drawing/2014/main" id="{17CCFEB5-867F-443A-A1FB-3D75B45AC5C9}"/>
              </a:ext>
            </a:extLst>
          </p:cNvPr>
          <p:cNvSpPr/>
          <p:nvPr/>
        </p:nvSpPr>
        <p:spPr>
          <a:xfrm>
            <a:off x="77724" y="6457622"/>
            <a:ext cx="4113276" cy="338554"/>
          </a:xfrm>
          <a:prstGeom prst="rect">
            <a:avLst/>
          </a:prstGeom>
        </p:spPr>
        <p:txBody>
          <a:bodyPr wrap="square">
            <a:spAutoFit/>
          </a:bodyPr>
          <a:lstStyle/>
          <a:p>
            <a:r>
              <a:rPr lang="en-US" sz="1600" dirty="0"/>
              <a:t>Sources: U.S.D.A. and state field offices.</a:t>
            </a:r>
          </a:p>
        </p:txBody>
      </p:sp>
      <p:pic>
        <p:nvPicPr>
          <p:cNvPr id="16" name="Picture 9" descr="\\data\graphic\LOGOS\SOSLOGOS\Ron_Logos\SosPubLogoVector_Black.jpg">
            <a:extLst>
              <a:ext uri="{FF2B5EF4-FFF2-40B4-BE49-F238E27FC236}">
                <a16:creationId xmlns:a16="http://schemas.microsoft.com/office/drawing/2014/main" id="{DF5D6DFE-1544-48F9-B6AA-116DFB9912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859417428"/>
              </p:ext>
            </p:extLst>
          </p:nvPr>
        </p:nvGraphicFramePr>
        <p:xfrm>
          <a:off x="0" y="958293"/>
          <a:ext cx="9144000" cy="5323137"/>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8D3FCCF6-D20B-484F-A43D-017FF2293F18}"/>
              </a:ext>
            </a:extLst>
          </p:cNvPr>
          <p:cNvSpPr txBox="1"/>
          <p:nvPr/>
        </p:nvSpPr>
        <p:spPr>
          <a:xfrm>
            <a:off x="8229600" y="4790683"/>
            <a:ext cx="685800" cy="369332"/>
          </a:xfrm>
          <a:prstGeom prst="rect">
            <a:avLst/>
          </a:prstGeom>
          <a:solidFill>
            <a:schemeClr val="bg1"/>
          </a:solidFill>
          <a:ln>
            <a:solidFill>
              <a:schemeClr val="tx1"/>
            </a:solidFill>
          </a:ln>
        </p:spPr>
        <p:txBody>
          <a:bodyPr wrap="square" rtlCol="0">
            <a:spAutoFit/>
          </a:bodyPr>
          <a:lstStyle/>
          <a:p>
            <a:pPr algn="ctr"/>
            <a:r>
              <a:rPr lang="en-US" dirty="0"/>
              <a:t>Cane</a:t>
            </a:r>
          </a:p>
        </p:txBody>
      </p:sp>
    </p:spTree>
    <p:extLst>
      <p:ext uri="{BB962C8B-B14F-4D97-AF65-F5344CB8AC3E}">
        <p14:creationId xmlns:p14="http://schemas.microsoft.com/office/powerpoint/2010/main" val="239539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Louisiana Cane Rating</a:t>
            </a:r>
          </a:p>
        </p:txBody>
      </p:sp>
      <p:sp>
        <p:nvSpPr>
          <p:cNvPr id="4" name="TextBox 3"/>
          <p:cNvSpPr txBox="1"/>
          <p:nvPr/>
        </p:nvSpPr>
        <p:spPr>
          <a:xfrm>
            <a:off x="0" y="576570"/>
            <a:ext cx="9186091" cy="369332"/>
          </a:xfrm>
          <a:prstGeom prst="rect">
            <a:avLst/>
          </a:prstGeom>
          <a:noFill/>
        </p:spPr>
        <p:txBody>
          <a:bodyPr wrap="square" rtlCol="0">
            <a:spAutoFit/>
          </a:bodyPr>
          <a:lstStyle/>
          <a:p>
            <a:r>
              <a:rPr lang="en-US" dirty="0"/>
              <a:t>In per cent, as of Nov. 11. Source: U.S.D.A. state field office.</a:t>
            </a:r>
          </a:p>
        </p:txBody>
      </p:sp>
      <p:pic>
        <p:nvPicPr>
          <p:cNvPr id="16" name="Picture 9" descr="\\data\graphic\LOGOS\SOSLOGOS\Ron_Logos\SosPubLogoVector_Black.jpg">
            <a:extLst>
              <a:ext uri="{FF2B5EF4-FFF2-40B4-BE49-F238E27FC236}">
                <a16:creationId xmlns:a16="http://schemas.microsoft.com/office/drawing/2014/main" id="{DF5D6DFE-1544-48F9-B6AA-116DFB9912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Chart 10">
            <a:extLst>
              <a:ext uri="{FF2B5EF4-FFF2-40B4-BE49-F238E27FC236}">
                <a16:creationId xmlns:a16="http://schemas.microsoft.com/office/drawing/2014/main" id="{6ACB9A8A-41F1-4BB7-89B2-020D35C89D1F}"/>
              </a:ext>
            </a:extLst>
          </p:cNvPr>
          <p:cNvGraphicFramePr>
            <a:graphicFrameLocks/>
          </p:cNvGraphicFramePr>
          <p:nvPr>
            <p:extLst>
              <p:ext uri="{D42A27DB-BD31-4B8C-83A1-F6EECF244321}">
                <p14:modId xmlns:p14="http://schemas.microsoft.com/office/powerpoint/2010/main" val="1404622809"/>
              </p:ext>
            </p:extLst>
          </p:nvPr>
        </p:nvGraphicFramePr>
        <p:xfrm>
          <a:off x="76200" y="989071"/>
          <a:ext cx="9067800" cy="5183129"/>
        </p:xfrm>
        <a:graphic>
          <a:graphicData uri="http://schemas.openxmlformats.org/drawingml/2006/chart">
            <c:chart xmlns:c="http://schemas.openxmlformats.org/drawingml/2006/chart" xmlns:r="http://schemas.openxmlformats.org/officeDocument/2006/relationships" r:id="rId4"/>
          </a:graphicData>
        </a:graphic>
      </p:graphicFrame>
      <p:sp>
        <p:nvSpPr>
          <p:cNvPr id="5" name="Oval 4">
            <a:extLst>
              <a:ext uri="{FF2B5EF4-FFF2-40B4-BE49-F238E27FC236}">
                <a16:creationId xmlns:a16="http://schemas.microsoft.com/office/drawing/2014/main" id="{A8800ECD-5283-498E-996C-8E23849C50E4}"/>
              </a:ext>
            </a:extLst>
          </p:cNvPr>
          <p:cNvSpPr/>
          <p:nvPr/>
        </p:nvSpPr>
        <p:spPr>
          <a:xfrm>
            <a:off x="8574505" y="2320327"/>
            <a:ext cx="457200" cy="156587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EBD5E00-E35A-4D64-9AF2-64379BE65EF1}"/>
              </a:ext>
            </a:extLst>
          </p:cNvPr>
          <p:cNvSpPr txBox="1"/>
          <p:nvPr/>
        </p:nvSpPr>
        <p:spPr>
          <a:xfrm>
            <a:off x="8534400" y="3287429"/>
            <a:ext cx="609600" cy="338554"/>
          </a:xfrm>
          <a:prstGeom prst="rect">
            <a:avLst/>
          </a:prstGeom>
          <a:noFill/>
        </p:spPr>
        <p:txBody>
          <a:bodyPr wrap="square" rtlCol="0">
            <a:spAutoFit/>
          </a:bodyPr>
          <a:lstStyle/>
          <a:p>
            <a:r>
              <a:rPr lang="en-US" sz="1600" b="1" dirty="0"/>
              <a:t>66%</a:t>
            </a:r>
          </a:p>
        </p:txBody>
      </p:sp>
      <p:sp>
        <p:nvSpPr>
          <p:cNvPr id="6" name="TextBox 5">
            <a:extLst>
              <a:ext uri="{FF2B5EF4-FFF2-40B4-BE49-F238E27FC236}">
                <a16:creationId xmlns:a16="http://schemas.microsoft.com/office/drawing/2014/main" id="{F368C01A-B05F-47CC-9EF6-83F252A9BB37}"/>
              </a:ext>
            </a:extLst>
          </p:cNvPr>
          <p:cNvSpPr txBox="1"/>
          <p:nvPr/>
        </p:nvSpPr>
        <p:spPr>
          <a:xfrm>
            <a:off x="8534400" y="2566932"/>
            <a:ext cx="609600" cy="338554"/>
          </a:xfrm>
          <a:prstGeom prst="rect">
            <a:avLst/>
          </a:prstGeom>
          <a:noFill/>
        </p:spPr>
        <p:txBody>
          <a:bodyPr wrap="square" rtlCol="0">
            <a:spAutoFit/>
          </a:bodyPr>
          <a:lstStyle/>
          <a:p>
            <a:r>
              <a:rPr lang="en-US" sz="1600" b="1" dirty="0"/>
              <a:t>76%</a:t>
            </a:r>
          </a:p>
        </p:txBody>
      </p:sp>
    </p:spTree>
    <p:extLst>
      <p:ext uri="{BB962C8B-B14F-4D97-AF65-F5344CB8AC3E}">
        <p14:creationId xmlns:p14="http://schemas.microsoft.com/office/powerpoint/2010/main" val="164903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November 2018: </a:t>
            </a:r>
            <a:r>
              <a:rPr lang="en-US" sz="3200" dirty="0">
                <a:solidFill>
                  <a:schemeClr val="accent1"/>
                </a:solidFill>
              </a:rPr>
              <a:t>U.S. Total Sugar Production</a:t>
            </a:r>
          </a:p>
        </p:txBody>
      </p:sp>
      <p:sp>
        <p:nvSpPr>
          <p:cNvPr id="5" name="TextBox 4">
            <a:extLst>
              <a:ext uri="{FF2B5EF4-FFF2-40B4-BE49-F238E27FC236}">
                <a16:creationId xmlns:a16="http://schemas.microsoft.com/office/drawing/2014/main" id="{A70F37B2-8FE2-448C-93A4-574665E18CDE}"/>
              </a:ext>
            </a:extLst>
          </p:cNvPr>
          <p:cNvSpPr txBox="1"/>
          <p:nvPr/>
        </p:nvSpPr>
        <p:spPr>
          <a:xfrm>
            <a:off x="0" y="533401"/>
            <a:ext cx="9144000" cy="369332"/>
          </a:xfrm>
          <a:prstGeom prst="rect">
            <a:avLst/>
          </a:prstGeom>
          <a:noFill/>
        </p:spPr>
        <p:txBody>
          <a:bodyPr wrap="square" rtlCol="0">
            <a:spAutoFit/>
          </a:bodyPr>
          <a:lstStyle/>
          <a:p>
            <a:r>
              <a:rPr lang="en-US" dirty="0"/>
              <a:t>In 1,000 short tons, raw value. *2017-18 estimated, 2018-19 projected. Source: U.S.D.A. </a:t>
            </a:r>
          </a:p>
        </p:txBody>
      </p:sp>
      <p:pic>
        <p:nvPicPr>
          <p:cNvPr id="14" name="Picture 9" descr="\\data\graphic\LOGOS\SOSLOGOS\Ron_Logos\SosPubLogoVector_Black.jpg">
            <a:extLst>
              <a:ext uri="{FF2B5EF4-FFF2-40B4-BE49-F238E27FC236}">
                <a16:creationId xmlns:a16="http://schemas.microsoft.com/office/drawing/2014/main" id="{15A60515-E2B0-4965-B4FB-CA9031B568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hart 8">
            <a:extLst>
              <a:ext uri="{FF2B5EF4-FFF2-40B4-BE49-F238E27FC236}">
                <a16:creationId xmlns:a16="http://schemas.microsoft.com/office/drawing/2014/main" id="{600D9723-9301-45C3-BFE6-A69CF5C38FA5}"/>
              </a:ext>
            </a:extLst>
          </p:cNvPr>
          <p:cNvGraphicFramePr>
            <a:graphicFrameLocks/>
          </p:cNvGraphicFramePr>
          <p:nvPr>
            <p:extLst>
              <p:ext uri="{D42A27DB-BD31-4B8C-83A1-F6EECF244321}">
                <p14:modId xmlns:p14="http://schemas.microsoft.com/office/powerpoint/2010/main" val="2691515265"/>
              </p:ext>
            </p:extLst>
          </p:nvPr>
        </p:nvGraphicFramePr>
        <p:xfrm>
          <a:off x="0" y="902733"/>
          <a:ext cx="9144000" cy="534566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3ACC57E6-CC56-46BC-8ED5-BDC5BD2132FC}"/>
              </a:ext>
            </a:extLst>
          </p:cNvPr>
          <p:cNvSpPr txBox="1"/>
          <p:nvPr/>
        </p:nvSpPr>
        <p:spPr>
          <a:xfrm>
            <a:off x="5968002" y="2653042"/>
            <a:ext cx="2438400" cy="2554545"/>
          </a:xfrm>
          <a:prstGeom prst="rect">
            <a:avLst/>
          </a:prstGeom>
          <a:solidFill>
            <a:schemeClr val="bg1"/>
          </a:solidFill>
          <a:ln w="19050">
            <a:solidFill>
              <a:srgbClr val="FF0000"/>
            </a:solidFill>
          </a:ln>
        </p:spPr>
        <p:txBody>
          <a:bodyPr wrap="square" rtlCol="0">
            <a:spAutoFit/>
          </a:bodyPr>
          <a:lstStyle/>
          <a:p>
            <a:r>
              <a:rPr lang="en-US" sz="1600" dirty="0"/>
              <a:t>Record total production of 9,293,000 tons estimated for 2017-18; Outturn for 2018-19 forecast down 2.7% at 9,015,000 tons due to 5.8% drop in beet sugar only partially offset by a small bump in cane sugar. Current year beet would be third highest on record.</a:t>
            </a:r>
          </a:p>
        </p:txBody>
      </p:sp>
      <p:cxnSp>
        <p:nvCxnSpPr>
          <p:cNvPr id="12" name="Straight Arrow Connector 11">
            <a:extLst>
              <a:ext uri="{FF2B5EF4-FFF2-40B4-BE49-F238E27FC236}">
                <a16:creationId xmlns:a16="http://schemas.microsoft.com/office/drawing/2014/main" id="{FC79D9A6-88CC-4362-8DD9-AC237E9ACAFA}"/>
              </a:ext>
            </a:extLst>
          </p:cNvPr>
          <p:cNvCxnSpPr>
            <a:cxnSpLocks/>
          </p:cNvCxnSpPr>
          <p:nvPr/>
        </p:nvCxnSpPr>
        <p:spPr>
          <a:xfrm flipV="1">
            <a:off x="8153400" y="1251218"/>
            <a:ext cx="253002" cy="140182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4EF9554-ECA1-4245-A3B2-0BAB0E0B5577}"/>
              </a:ext>
            </a:extLst>
          </p:cNvPr>
          <p:cNvCxnSpPr/>
          <p:nvPr/>
        </p:nvCxnSpPr>
        <p:spPr>
          <a:xfrm flipV="1">
            <a:off x="8406402" y="1524000"/>
            <a:ext cx="356598" cy="1129042"/>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300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13428</TotalTime>
  <Words>3382</Words>
  <Application>Microsoft Macintosh PowerPoint</Application>
  <PresentationFormat>On-screen Show (4:3)</PresentationFormat>
  <Paragraphs>682</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Aharoni</vt:lpstr>
      <vt:lpstr>Arial</vt:lpstr>
      <vt:lpstr>Arno Pro</vt:lpstr>
      <vt:lpstr>Calibri</vt:lpstr>
      <vt:lpstr>Calibri Light</vt:lpstr>
      <vt:lpstr>Gill Sans MT</vt:lpstr>
      <vt:lpstr>Wingdings</vt:lpstr>
      <vt:lpstr>Office Theme</vt:lpstr>
      <vt:lpstr>Sweetener Users Association Board Meeting Update        November 16, 2018      Ron Sterk Sosland Publishing Company rsterk@sosland.com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Sterk</dc:creator>
  <cp:lastModifiedBy>Heidi Payter</cp:lastModifiedBy>
  <cp:revision>675</cp:revision>
  <cp:lastPrinted>2018-11-10T21:03:40Z</cp:lastPrinted>
  <dcterms:created xsi:type="dcterms:W3CDTF">2017-01-23T15:45:39Z</dcterms:created>
  <dcterms:modified xsi:type="dcterms:W3CDTF">2018-11-15T21:59:42Z</dcterms:modified>
</cp:coreProperties>
</file>