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321" r:id="rId4"/>
    <p:sldId id="301" r:id="rId5"/>
    <p:sldId id="329" r:id="rId6"/>
    <p:sldId id="299" r:id="rId7"/>
    <p:sldId id="327" r:id="rId8"/>
    <p:sldId id="330" r:id="rId9"/>
    <p:sldId id="307" r:id="rId10"/>
    <p:sldId id="322" r:id="rId1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438C"/>
    <a:srgbClr val="FFD44B"/>
    <a:srgbClr val="FFFF99"/>
    <a:srgbClr val="4F81BD"/>
    <a:srgbClr val="E77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6371" autoAdjust="0"/>
  </p:normalViewPr>
  <p:slideViewPr>
    <p:cSldViewPr>
      <p:cViewPr varScale="1">
        <p:scale>
          <a:sx n="69" d="100"/>
          <a:sy n="69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8383" cy="469744"/>
          </a:xfrm>
          <a:prstGeom prst="rect">
            <a:avLst/>
          </a:prstGeom>
        </p:spPr>
        <p:txBody>
          <a:bodyPr vert="horz" lIns="92394" tIns="46197" rIns="92394" bIns="46197" rtlCol="0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91" y="2"/>
            <a:ext cx="3078383" cy="469744"/>
          </a:xfrm>
          <a:prstGeom prst="rect">
            <a:avLst/>
          </a:prstGeom>
        </p:spPr>
        <p:txBody>
          <a:bodyPr vert="horz" lIns="92394" tIns="46197" rIns="92394" bIns="46197" rtlCol="0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B33F4A61-9F22-4E31-8192-212661E26FF8}" type="datetimeFigureOut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917130"/>
            <a:ext cx="3078383" cy="469744"/>
          </a:xfrm>
          <a:prstGeom prst="rect">
            <a:avLst/>
          </a:prstGeom>
        </p:spPr>
        <p:txBody>
          <a:bodyPr vert="horz" lIns="92394" tIns="46197" rIns="92394" bIns="46197" rtlCol="0" anchor="b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91" y="8917130"/>
            <a:ext cx="3078383" cy="469744"/>
          </a:xfrm>
          <a:prstGeom prst="rect">
            <a:avLst/>
          </a:prstGeom>
        </p:spPr>
        <p:txBody>
          <a:bodyPr vert="horz" lIns="92394" tIns="46197" rIns="92394" bIns="46197" rtlCol="0" anchor="b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87F6E09F-C626-4490-9D41-C51CA08A6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8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78383" cy="469744"/>
          </a:xfrm>
          <a:prstGeom prst="rect">
            <a:avLst/>
          </a:prstGeom>
        </p:spPr>
        <p:txBody>
          <a:bodyPr vert="horz" lIns="94149" tIns="47075" rIns="94149" bIns="470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91" y="2"/>
            <a:ext cx="3078383" cy="469744"/>
          </a:xfrm>
          <a:prstGeom prst="rect">
            <a:avLst/>
          </a:prstGeom>
        </p:spPr>
        <p:txBody>
          <a:bodyPr vert="horz" lIns="94149" tIns="47075" rIns="94149" bIns="470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B8DECD8E-7358-496F-8804-60020D45D535}" type="datetimeFigureOut">
              <a:rPr lang="en-US"/>
              <a:pPr>
                <a:defRPr/>
              </a:pPr>
              <a:t>4/10/2018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49" tIns="47075" rIns="94149" bIns="4707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7" y="4460172"/>
            <a:ext cx="5680693" cy="4224494"/>
          </a:xfrm>
          <a:prstGeom prst="rect">
            <a:avLst/>
          </a:prstGeom>
        </p:spPr>
        <p:txBody>
          <a:bodyPr vert="horz" lIns="94149" tIns="47075" rIns="94149" bIns="4707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917130"/>
            <a:ext cx="3078383" cy="469744"/>
          </a:xfrm>
          <a:prstGeom prst="rect">
            <a:avLst/>
          </a:prstGeom>
        </p:spPr>
        <p:txBody>
          <a:bodyPr vert="horz" lIns="94149" tIns="47075" rIns="94149" bIns="470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91" y="8917130"/>
            <a:ext cx="3078383" cy="469744"/>
          </a:xfrm>
          <a:prstGeom prst="rect">
            <a:avLst/>
          </a:prstGeom>
        </p:spPr>
        <p:txBody>
          <a:bodyPr vert="horz" lIns="94149" tIns="47075" rIns="94149" bIns="470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9138049D-6D86-48F9-9F90-10EE4C6B9B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9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:\Web Servers\Signature Servers\PROMAR 2011 Website\PPT Template\Agralytica PPT TemplatePlainLogoLeftBottomWater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3352800" y="2514600"/>
            <a:ext cx="2165350" cy="90488"/>
          </a:xfrm>
          <a:prstGeom prst="rect">
            <a:avLst/>
          </a:prstGeom>
          <a:gradFill rotWithShape="1">
            <a:gsLst>
              <a:gs pos="0">
                <a:srgbClr val="E77817"/>
              </a:gs>
              <a:gs pos="50000">
                <a:srgbClr val="F8C300"/>
              </a:gs>
              <a:gs pos="100000">
                <a:srgbClr val="E7781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676400"/>
          </a:xfrm>
        </p:spPr>
        <p:txBody>
          <a:bodyPr anchor="t" anchorCtr="1"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828800" y="3581400"/>
            <a:ext cx="5486400" cy="2133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70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8BA-7997-48E7-98E4-67E8BA212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8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1981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91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62452-56AA-455B-AE79-77DB8EF92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6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D3254C-52B0-403A-B576-17C0C1B47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2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685800" y="838200"/>
            <a:ext cx="7924800" cy="90488"/>
          </a:xfrm>
          <a:prstGeom prst="rect">
            <a:avLst/>
          </a:prstGeom>
          <a:gradFill rotWithShape="1">
            <a:gsLst>
              <a:gs pos="0">
                <a:srgbClr val="E77817"/>
              </a:gs>
              <a:gs pos="50000">
                <a:srgbClr val="F8C300"/>
              </a:gs>
              <a:gs pos="100000">
                <a:srgbClr val="E7781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924800" cy="762000"/>
          </a:xfrm>
        </p:spPr>
        <p:txBody>
          <a:bodyPr/>
          <a:lstStyle>
            <a:lvl1pPr>
              <a:defRPr sz="3000">
                <a:solidFill>
                  <a:srgbClr val="01438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4953000"/>
          </a:xfrm>
        </p:spPr>
        <p:txBody>
          <a:bodyPr/>
          <a:lstStyle>
            <a:lvl1pPr>
              <a:defRPr sz="2800">
                <a:solidFill>
                  <a:srgbClr val="01438C"/>
                </a:solidFill>
              </a:defRPr>
            </a:lvl1pPr>
            <a:lvl2pPr>
              <a:buClr>
                <a:srgbClr val="E77817"/>
              </a:buClr>
              <a:defRPr sz="2400">
                <a:solidFill>
                  <a:srgbClr val="01438C"/>
                </a:solidFill>
              </a:defRPr>
            </a:lvl2pPr>
            <a:lvl3pPr>
              <a:buClr>
                <a:srgbClr val="E77817"/>
              </a:buClr>
              <a:defRPr>
                <a:solidFill>
                  <a:srgbClr val="01438C"/>
                </a:solidFill>
              </a:defRPr>
            </a:lvl3pPr>
            <a:lvl4pPr>
              <a:defRPr>
                <a:solidFill>
                  <a:srgbClr val="01438C"/>
                </a:solidFill>
              </a:defRPr>
            </a:lvl4pPr>
            <a:lvl5pPr>
              <a:defRPr>
                <a:solidFill>
                  <a:srgbClr val="01438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8B4A-D033-4753-B812-FCA9BD5CEF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9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64C03-D1A0-4155-9F19-EA867FC13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85800" y="976313"/>
            <a:ext cx="7924800" cy="90487"/>
          </a:xfrm>
          <a:prstGeom prst="rect">
            <a:avLst/>
          </a:prstGeom>
          <a:gradFill rotWithShape="1">
            <a:gsLst>
              <a:gs pos="0">
                <a:srgbClr val="E77817"/>
              </a:gs>
              <a:gs pos="50000">
                <a:srgbClr val="F8C300"/>
              </a:gs>
              <a:gs pos="100000">
                <a:srgbClr val="E7781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7620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B1ED-CAF2-4B60-83FD-B564C1093D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6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426C9-D156-4C68-A6FD-8FC7395A7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8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685800" y="1128713"/>
            <a:ext cx="7924800" cy="90487"/>
          </a:xfrm>
          <a:prstGeom prst="rect">
            <a:avLst/>
          </a:prstGeom>
          <a:gradFill rotWithShape="1">
            <a:gsLst>
              <a:gs pos="0">
                <a:srgbClr val="E77817"/>
              </a:gs>
              <a:gs pos="50000">
                <a:srgbClr val="F8C300"/>
              </a:gs>
              <a:gs pos="100000">
                <a:srgbClr val="E7781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609600"/>
          </a:xfrm>
        </p:spPr>
        <p:txBody>
          <a:bodyPr/>
          <a:lstStyle>
            <a:lvl1pPr>
              <a:defRPr sz="3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98D5-CC7F-4C3D-A56E-252788AE6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2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963E8-E1E8-4518-9421-0DD70045A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9D7A-4E71-42BA-BE7D-0EBC61CF6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6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6360-48EC-40E8-9798-0FCD910580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6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F:\Web Servers\Signature Servers\PROMAR 2011 Website\PPT Template\Agralytica PPT TemplatePlainLogoLeftBottom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924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C408E83C-5CFF-4D75-9C96-A41EAE7FEB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0" r:id="rId3"/>
    <p:sldLayoutId id="2147483809" r:id="rId4"/>
    <p:sldLayoutId id="2147483801" r:id="rId5"/>
    <p:sldLayoutId id="2147483810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438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438C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438C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438C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1438C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rgbClr val="01438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77817"/>
        </a:buClr>
        <a:buFont typeface="Wingdings" pitchFamily="2" charset="2"/>
        <a:buChar char="§"/>
        <a:defRPr sz="2600">
          <a:solidFill>
            <a:srgbClr val="01438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77817"/>
        </a:buClr>
        <a:buSzPct val="65000"/>
        <a:buFont typeface="Wingdings" pitchFamily="2" charset="2"/>
        <a:buChar char="v"/>
        <a:defRPr sz="2200">
          <a:solidFill>
            <a:srgbClr val="01438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1438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1438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young@agralytica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229600" cy="2286000"/>
          </a:xfrm>
        </p:spPr>
        <p:txBody>
          <a:bodyPr/>
          <a:lstStyle/>
          <a:p>
            <a:pPr marL="342900" indent="-342900" eaLnBrk="1" hangingPunct="1"/>
            <a:r>
              <a:rPr lang="en-US" sz="3200" dirty="0">
                <a:solidFill>
                  <a:srgbClr val="01438C"/>
                </a:solidFill>
              </a:rPr>
              <a:t>Sweetener Users Association</a:t>
            </a:r>
            <a:br>
              <a:rPr lang="en-US" sz="3200" dirty="0">
                <a:solidFill>
                  <a:srgbClr val="01438C"/>
                </a:solidFill>
              </a:rPr>
            </a:br>
            <a:r>
              <a:rPr lang="en-US" sz="3200" dirty="0">
                <a:solidFill>
                  <a:srgbClr val="01438C"/>
                </a:solidFill>
              </a:rPr>
              <a:t>Board Meeting</a:t>
            </a:r>
            <a:br>
              <a:rPr lang="en-US" sz="3200" dirty="0">
                <a:solidFill>
                  <a:srgbClr val="01438C"/>
                </a:solidFill>
              </a:rPr>
            </a:br>
            <a:r>
              <a:rPr lang="en-US" sz="3200" dirty="0">
                <a:solidFill>
                  <a:srgbClr val="01438C"/>
                </a:solidFill>
              </a:rPr>
              <a:t>April 11, 2018</a:t>
            </a:r>
          </a:p>
        </p:txBody>
      </p:sp>
      <p:sp>
        <p:nvSpPr>
          <p:cNvPr id="7171" name="Subtitle 2"/>
          <p:cNvSpPr>
            <a:spLocks noGrp="1"/>
          </p:cNvSpPr>
          <p:nvPr>
            <p:ph sz="quarter" idx="10"/>
          </p:nvPr>
        </p:nvSpPr>
        <p:spPr>
          <a:xfrm>
            <a:off x="1828800" y="3581400"/>
            <a:ext cx="5486400" cy="1981200"/>
          </a:xfrm>
        </p:spPr>
        <p:txBody>
          <a:bodyPr/>
          <a:lstStyle/>
          <a:p>
            <a:pPr eaLnBrk="1" hangingPunct="1"/>
            <a:r>
              <a:rPr lang="en-US" sz="2400" dirty="0"/>
              <a:t>Tom Earley</a:t>
            </a:r>
          </a:p>
          <a:p>
            <a:pPr eaLnBrk="1" hangingPunct="1"/>
            <a:r>
              <a:rPr lang="en-US" sz="2400" dirty="0" err="1"/>
              <a:t>Agralytica</a:t>
            </a:r>
            <a:endParaRPr lang="en-US" sz="2400" dirty="0"/>
          </a:p>
          <a:p>
            <a:pPr eaLnBrk="1" hangingPunct="1"/>
            <a:r>
              <a:rPr lang="en-US" sz="1600" dirty="0">
                <a:hlinkClick r:id="rId2"/>
              </a:rPr>
              <a:t>tearley@agralytica.com</a:t>
            </a:r>
            <a:endParaRPr lang="en-US" sz="1600" dirty="0"/>
          </a:p>
          <a:p>
            <a:pPr eaLnBrk="1" hangingPunct="1"/>
            <a:r>
              <a:rPr lang="en-US" sz="1600" dirty="0"/>
              <a:t>105 Oronoco Street, Suite 312, Alexandria, VA 22314</a:t>
            </a:r>
          </a:p>
          <a:p>
            <a:pPr eaLnBrk="1" hangingPunct="1"/>
            <a:r>
              <a:rPr lang="en-US" sz="1600" dirty="0"/>
              <a:t>703-981-6004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AD6A9AD-054F-4FDA-BD37-987DA1F4E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81" y="457200"/>
            <a:ext cx="8167440" cy="594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2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153400" cy="4876800"/>
          </a:xfrm>
        </p:spPr>
        <p:txBody>
          <a:bodyPr/>
          <a:lstStyle/>
          <a:p>
            <a:r>
              <a:rPr lang="en-US" sz="2400" dirty="0"/>
              <a:t>Supply and demand are relatively balanced, although tending towards tightness.</a:t>
            </a:r>
          </a:p>
          <a:p>
            <a:r>
              <a:rPr lang="en-US" sz="2400" dirty="0"/>
              <a:t>Production up 150 </a:t>
            </a:r>
            <a:r>
              <a:rPr lang="en-US" sz="2400" dirty="0" err="1"/>
              <a:t>tst</a:t>
            </a:r>
            <a:r>
              <a:rPr lang="en-US" sz="2400" dirty="0"/>
              <a:t>, offsetting lower opening stocks.</a:t>
            </a:r>
          </a:p>
          <a:p>
            <a:r>
              <a:rPr lang="en-US" sz="2400" dirty="0"/>
              <a:t>Imports up due to late entry of 2016/17 TRQ increase, and lucky formula outcome on Mexican access.</a:t>
            </a:r>
          </a:p>
          <a:p>
            <a:r>
              <a:rPr lang="en-US" sz="2400" dirty="0"/>
              <a:t>Consumption rising at historic one percent pace, but numbers distorted by Hurricane Irma.</a:t>
            </a:r>
          </a:p>
          <a:p>
            <a:r>
              <a:rPr lang="en-US" sz="2400" dirty="0"/>
              <a:t>World raw prices have fallen further to 12 cents. World refined below 16 cents, pressured by EU supplies. </a:t>
            </a:r>
          </a:p>
          <a:p>
            <a:r>
              <a:rPr lang="en-US" sz="2400" dirty="0"/>
              <a:t>Refined beet at 36 cents, East Coast cane 36-37 cents. Raw sugar at 25 cents.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958B4A-D033-4753-B812-FCA9BD5CEF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80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2F83616-D4EA-4CBE-929E-15A9F7D2B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07" y="716045"/>
            <a:ext cx="7401185" cy="542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8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6963E8-E1E8-4518-9421-0DD70045A0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FC56B9-E091-4E0D-B24D-89D22465D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288" y="294478"/>
            <a:ext cx="6429912" cy="587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2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3C363-7EAA-4CDC-93F5-40BC9C138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609600"/>
          </a:xfrm>
        </p:spPr>
        <p:txBody>
          <a:bodyPr/>
          <a:lstStyle/>
          <a:p>
            <a:r>
              <a:rPr lang="en-US" dirty="0"/>
              <a:t>Good luck on the S.A. calculation this year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107CA93-A7E1-4216-B16B-28402C80A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D98D5-CC7F-4C3D-A56E-252788AE69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CCF4495-56C1-46D8-8AE9-A2B1ACF2B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47800"/>
            <a:ext cx="4419600" cy="38293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BD3A773-1BD5-4337-851F-B5B3E3EBEA4B}"/>
              </a:ext>
            </a:extLst>
          </p:cNvPr>
          <p:cNvSpPr txBox="1"/>
          <p:nvPr/>
        </p:nvSpPr>
        <p:spPr>
          <a:xfrm>
            <a:off x="6172200" y="4267200"/>
            <a:ext cx="2392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The extra 247,000 tons</a:t>
            </a:r>
          </a:p>
          <a:p>
            <a:r>
              <a:rPr lang="en-US" sz="1600" dirty="0">
                <a:latin typeface="+mn-lt"/>
              </a:rPr>
              <a:t>is 2% of disappearance,</a:t>
            </a:r>
          </a:p>
          <a:p>
            <a:r>
              <a:rPr lang="en-US" sz="1600" dirty="0">
                <a:latin typeface="+mn-lt"/>
              </a:rPr>
              <a:t>pushing S/U toward 15%</a:t>
            </a:r>
          </a:p>
        </p:txBody>
      </p:sp>
    </p:spTree>
    <p:extLst>
      <p:ext uri="{BB962C8B-B14F-4D97-AF65-F5344CB8AC3E}">
        <p14:creationId xmlns:p14="http://schemas.microsoft.com/office/powerpoint/2010/main" val="417002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deliveries disrupted by Irma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AD98D5-CC7F-4C3D-A56E-252788AE69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06FAEB4-69FE-401A-8ED9-805F088FF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78" y="1371600"/>
            <a:ext cx="6596444" cy="479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9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Mexican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876800"/>
          </a:xfrm>
        </p:spPr>
        <p:txBody>
          <a:bodyPr/>
          <a:lstStyle/>
          <a:p>
            <a:r>
              <a:rPr lang="en-US" sz="2400" dirty="0"/>
              <a:t>Mexican production now looks to be up only slightly from last year’s 5.96 </a:t>
            </a:r>
            <a:r>
              <a:rPr lang="en-US" sz="2400" dirty="0" err="1"/>
              <a:t>mmt</a:t>
            </a:r>
            <a:r>
              <a:rPr lang="en-US" sz="2400" dirty="0"/>
              <a:t>, but they will have no trouble filling their US quotas.</a:t>
            </a:r>
          </a:p>
          <a:p>
            <a:r>
              <a:rPr lang="en-US" sz="2400" dirty="0"/>
              <a:t>Exports to the US rose from 75,000 </a:t>
            </a:r>
            <a:r>
              <a:rPr lang="en-US" sz="2400" dirty="0" err="1"/>
              <a:t>mt</a:t>
            </a:r>
            <a:r>
              <a:rPr lang="en-US" sz="2400" dirty="0"/>
              <a:t> in Oct-Dec to 500,000 </a:t>
            </a:r>
            <a:r>
              <a:rPr lang="en-US" sz="2400" dirty="0" err="1"/>
              <a:t>mt</a:t>
            </a:r>
            <a:r>
              <a:rPr lang="en-US" sz="2400" dirty="0"/>
              <a:t> in Jan-Mar.</a:t>
            </a:r>
          </a:p>
          <a:p>
            <a:r>
              <a:rPr lang="en-US" sz="2400" dirty="0"/>
              <a:t>For the 6 months, sugar &lt;92 pol is 74% of the total. To date 556,000 </a:t>
            </a:r>
            <a:r>
              <a:rPr lang="en-US" sz="2400" dirty="0" err="1"/>
              <a:t>mt</a:t>
            </a:r>
            <a:r>
              <a:rPr lang="en-US" sz="2400" dirty="0"/>
              <a:t> of that quality were produced. </a:t>
            </a:r>
          </a:p>
          <a:p>
            <a:r>
              <a:rPr lang="en-US" sz="2400" dirty="0"/>
              <a:t>World market exports have been negligible due to weak world market price. </a:t>
            </a:r>
          </a:p>
          <a:p>
            <a:r>
              <a:rPr lang="en-US" sz="2400" dirty="0"/>
              <a:t>Consumption of sugar &amp; HFCS up about 1%.</a:t>
            </a:r>
          </a:p>
          <a:p>
            <a:r>
              <a:rPr lang="en-US" sz="2400" dirty="0"/>
              <a:t>Current FOB mill prices are 35 cents for refined and just below 30 cents for </a:t>
            </a:r>
            <a:r>
              <a:rPr lang="en-US" sz="2400" dirty="0" err="1"/>
              <a:t>estandar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958B4A-D033-4753-B812-FCA9BD5CEF4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0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not meeting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1676400"/>
          </a:xfrm>
        </p:spPr>
        <p:txBody>
          <a:bodyPr/>
          <a:lstStyle/>
          <a:p>
            <a:r>
              <a:rPr lang="en-US" sz="2400" dirty="0"/>
              <a:t>Mexico cut its forecast from 6.18 to 6.06 </a:t>
            </a:r>
            <a:r>
              <a:rPr lang="en-US" sz="2400" dirty="0" err="1"/>
              <a:t>mmt</a:t>
            </a:r>
            <a:r>
              <a:rPr lang="en-US" sz="2400" dirty="0"/>
              <a:t> in January but it looks like they will do well to hit 6.0.</a:t>
            </a:r>
          </a:p>
          <a:p>
            <a:r>
              <a:rPr lang="en-US" sz="2400" dirty="0"/>
              <a:t>This is reducing the need for world market exports.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958B4A-D033-4753-B812-FCA9BD5CEF4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D3C7E5C-16B6-4EFC-A1E1-98D79A7C2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20" y="2614694"/>
            <a:ext cx="8077199" cy="365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0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6963E8-E1E8-4518-9421-0DD70045A0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CFCCF47-3E74-4D02-B73B-4B5A93C63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20390"/>
            <a:ext cx="6685109" cy="547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03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99"/>
      </a:accent1>
      <a:accent2>
        <a:srgbClr val="0033CC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2DB9"/>
      </a:accent6>
      <a:hlink>
        <a:srgbClr val="3366FF"/>
      </a:hlink>
      <a:folHlink>
        <a:srgbClr val="99CCFF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9941</TotalTime>
  <Words>298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Theme1</vt:lpstr>
      <vt:lpstr>Sweetener Users Association Board Meeting April 11, 2018</vt:lpstr>
      <vt:lpstr>US Overview</vt:lpstr>
      <vt:lpstr>PowerPoint Presentation</vt:lpstr>
      <vt:lpstr>PowerPoint Presentation</vt:lpstr>
      <vt:lpstr>Good luck on the S.A. calculation this year</vt:lpstr>
      <vt:lpstr>September deliveries disrupted by Irma</vt:lpstr>
      <vt:lpstr>Mexican Overview</vt:lpstr>
      <vt:lpstr>Production not meeting expectations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Results-Oriented Management – a briefing for export groups</dc:title>
  <dc:creator>Nick Young</dc:creator>
  <cp:lastModifiedBy>Jim DuBeau</cp:lastModifiedBy>
  <cp:revision>398</cp:revision>
  <cp:lastPrinted>2018-04-10T17:56:10Z</cp:lastPrinted>
  <dcterms:created xsi:type="dcterms:W3CDTF">2011-11-10T20:35:27Z</dcterms:created>
  <dcterms:modified xsi:type="dcterms:W3CDTF">2018-04-10T18:59:42Z</dcterms:modified>
</cp:coreProperties>
</file>